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3"/>
  </p:notesMasterIdLst>
  <p:sldIdLst>
    <p:sldId id="256" r:id="rId2"/>
    <p:sldId id="257" r:id="rId3"/>
    <p:sldId id="291" r:id="rId4"/>
    <p:sldId id="372" r:id="rId5"/>
    <p:sldId id="340" r:id="rId6"/>
    <p:sldId id="289" r:id="rId7"/>
    <p:sldId id="301" r:id="rId8"/>
    <p:sldId id="303" r:id="rId9"/>
    <p:sldId id="388" r:id="rId10"/>
    <p:sldId id="300" r:id="rId11"/>
    <p:sldId id="290" r:id="rId12"/>
    <p:sldId id="304" r:id="rId13"/>
    <p:sldId id="288" r:id="rId14"/>
    <p:sldId id="298" r:id="rId15"/>
    <p:sldId id="296" r:id="rId16"/>
    <p:sldId id="297" r:id="rId17"/>
    <p:sldId id="332" r:id="rId18"/>
    <p:sldId id="292" r:id="rId19"/>
    <p:sldId id="330" r:id="rId20"/>
    <p:sldId id="322" r:id="rId21"/>
    <p:sldId id="323" r:id="rId22"/>
    <p:sldId id="327" r:id="rId23"/>
    <p:sldId id="328" r:id="rId24"/>
    <p:sldId id="365" r:id="rId25"/>
    <p:sldId id="294" r:id="rId26"/>
    <p:sldId id="329" r:id="rId27"/>
    <p:sldId id="325" r:id="rId28"/>
    <p:sldId id="295" r:id="rId29"/>
    <p:sldId id="334" r:id="rId30"/>
    <p:sldId id="335" r:id="rId31"/>
    <p:sldId id="336" r:id="rId32"/>
    <p:sldId id="370" r:id="rId33"/>
    <p:sldId id="305" r:id="rId34"/>
    <p:sldId id="306" r:id="rId35"/>
    <p:sldId id="307" r:id="rId36"/>
    <p:sldId id="308" r:id="rId37"/>
    <p:sldId id="333" r:id="rId38"/>
    <p:sldId id="309" r:id="rId39"/>
    <p:sldId id="312" r:id="rId40"/>
    <p:sldId id="314" r:id="rId41"/>
    <p:sldId id="379" r:id="rId42"/>
    <p:sldId id="310" r:id="rId43"/>
    <p:sldId id="311" r:id="rId44"/>
    <p:sldId id="331" r:id="rId45"/>
    <p:sldId id="377" r:id="rId46"/>
    <p:sldId id="358" r:id="rId47"/>
    <p:sldId id="319" r:id="rId48"/>
    <p:sldId id="315" r:id="rId49"/>
    <p:sldId id="316" r:id="rId50"/>
    <p:sldId id="366" r:id="rId51"/>
    <p:sldId id="367" r:id="rId52"/>
    <p:sldId id="368" r:id="rId53"/>
    <p:sldId id="369" r:id="rId54"/>
    <p:sldId id="317" r:id="rId55"/>
    <p:sldId id="373" r:id="rId56"/>
    <p:sldId id="359" r:id="rId57"/>
    <p:sldId id="360" r:id="rId58"/>
    <p:sldId id="361" r:id="rId59"/>
    <p:sldId id="362" r:id="rId60"/>
    <p:sldId id="363" r:id="rId61"/>
    <p:sldId id="374" r:id="rId62"/>
    <p:sldId id="371" r:id="rId63"/>
    <p:sldId id="355" r:id="rId64"/>
    <p:sldId id="342" r:id="rId65"/>
    <p:sldId id="343" r:id="rId66"/>
    <p:sldId id="344" r:id="rId67"/>
    <p:sldId id="345" r:id="rId68"/>
    <p:sldId id="346" r:id="rId69"/>
    <p:sldId id="364" r:id="rId70"/>
    <p:sldId id="347" r:id="rId71"/>
    <p:sldId id="348" r:id="rId72"/>
    <p:sldId id="349" r:id="rId73"/>
    <p:sldId id="350" r:id="rId74"/>
    <p:sldId id="352" r:id="rId75"/>
    <p:sldId id="351" r:id="rId76"/>
    <p:sldId id="353" r:id="rId77"/>
    <p:sldId id="354" r:id="rId78"/>
    <p:sldId id="356" r:id="rId79"/>
    <p:sldId id="357" r:id="rId80"/>
    <p:sldId id="378" r:id="rId81"/>
    <p:sldId id="280" r:id="rId82"/>
    <p:sldId id="376" r:id="rId83"/>
    <p:sldId id="278" r:id="rId84"/>
    <p:sldId id="380" r:id="rId85"/>
    <p:sldId id="387" r:id="rId86"/>
    <p:sldId id="381" r:id="rId87"/>
    <p:sldId id="382" r:id="rId88"/>
    <p:sldId id="383" r:id="rId89"/>
    <p:sldId id="384" r:id="rId90"/>
    <p:sldId id="385" r:id="rId91"/>
    <p:sldId id="386"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vin Roarty" initials="K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0725" autoAdjust="0"/>
  </p:normalViewPr>
  <p:slideViewPr>
    <p:cSldViewPr>
      <p:cViewPr varScale="1">
        <p:scale>
          <a:sx n="125" d="100"/>
          <a:sy n="125" d="100"/>
        </p:scale>
        <p:origin x="96" y="366"/>
      </p:cViewPr>
      <p:guideLst>
        <p:guide orient="horz" pos="1620"/>
        <p:guide pos="2880"/>
      </p:guideLst>
    </p:cSldViewPr>
  </p:slideViewPr>
  <p:notesTextViewPr>
    <p:cViewPr>
      <p:scale>
        <a:sx n="1" d="1"/>
        <a:sy n="1" d="1"/>
      </p:scale>
      <p:origin x="0" y="0"/>
    </p:cViewPr>
  </p:notesTextViewPr>
  <p:sorterViewPr>
    <p:cViewPr>
      <p:scale>
        <a:sx n="150" d="100"/>
        <a:sy n="150" d="100"/>
      </p:scale>
      <p:origin x="0" y="160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2-13T12:17:13.719" idx="1">
    <p:pos x="2332" y="3234"/>
    <p:text>CUP 9.1.2 doesn't exist, not sure if there is a roadmap for it.  I would change to read CUCM IM&amp;P 9.1</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emf"/><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emf"/><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8.emf"/><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8.emf"/><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emf"/><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emf"/><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emf"/><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emf"/><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8.emf"/><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8.emf"/><Relationship Id="rId1" Type="http://schemas.openxmlformats.org/officeDocument/2006/relationships/image" Target="../media/image19.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emf"/><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e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8.emf"/><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9.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8BD94-69FD-4973-B6DB-2106A5B4741C}" type="datetimeFigureOut">
              <a:rPr lang="en-US" smtClean="0"/>
              <a:pPr/>
              <a:t>5/23/2014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D9EA44-9554-4B30-86F0-B4730E46EA1C}" type="slidenum">
              <a:rPr lang="en-US" smtClean="0"/>
              <a:pPr/>
              <a:t>‹#›</a:t>
            </a:fld>
            <a:endParaRPr lang="en-US"/>
          </a:p>
        </p:txBody>
      </p:sp>
    </p:spTree>
    <p:extLst>
      <p:ext uri="{BB962C8B-B14F-4D97-AF65-F5344CB8AC3E}">
        <p14:creationId xmlns:p14="http://schemas.microsoft.com/office/powerpoint/2010/main" val="147556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BBFF4-3870-4421-A2C2-2AEF7218825D}" type="slidenum">
              <a:rPr lang="en-US" smtClean="0">
                <a:solidFill>
                  <a:prstClr val="black"/>
                </a:solidFill>
              </a:rPr>
              <a:pPr/>
              <a:t>1</a:t>
            </a:fld>
            <a:endParaRPr lang="en-US" dirty="0">
              <a:solidFill>
                <a:prstClr val="black"/>
              </a:solidFill>
            </a:endParaRPr>
          </a:p>
        </p:txBody>
      </p:sp>
      <p:sp>
        <p:nvSpPr>
          <p:cNvPr id="5" name="Date Placeholder 4"/>
          <p:cNvSpPr>
            <a:spLocks noGrp="1"/>
          </p:cNvSpPr>
          <p:nvPr>
            <p:ph type="dt" sz="quarter" idx="11"/>
          </p:nvPr>
        </p:nvSpPr>
        <p:spPr/>
        <p:txBody>
          <a:bodyPr/>
          <a:lstStyle/>
          <a:p>
            <a:fld id="{AF21533C-236C-49E5-91F3-790E8FABEAE1}" type="datetime1">
              <a:rPr lang="en-US" smtClean="0">
                <a:solidFill>
                  <a:prstClr val="black"/>
                </a:solidFill>
              </a:rPr>
              <a:pPr/>
              <a:t>5/23/2014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Cisco Live 2013</a:t>
            </a:r>
            <a:endParaRPr lang="en-US" dirty="0">
              <a:solidFill>
                <a:prstClr val="black"/>
              </a:solidFill>
            </a:endParaRPr>
          </a:p>
        </p:txBody>
      </p:sp>
    </p:spTree>
    <p:extLst>
      <p:ext uri="{BB962C8B-B14F-4D97-AF65-F5344CB8AC3E}">
        <p14:creationId xmlns:p14="http://schemas.microsoft.com/office/powerpoint/2010/main" val="337242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option key required for Mobile &amp;</a:t>
            </a:r>
            <a:r>
              <a:rPr lang="en-US" baseline="0" dirty="0" smtClean="0"/>
              <a:t> Remote Access feature, it is available on X8.1 for both VCS and Expressway</a:t>
            </a:r>
          </a:p>
          <a:p>
            <a:r>
              <a:rPr lang="en-US" dirty="0" smtClean="0"/>
              <a:t>Expressway C and Expressway E servers (virtual applications)</a:t>
            </a:r>
            <a:r>
              <a:rPr lang="en-US" baseline="0" dirty="0" smtClean="0"/>
              <a:t> available at no additional cost with UCM 9.1.2 or later</a:t>
            </a:r>
          </a:p>
          <a:p>
            <a:r>
              <a:rPr lang="en-US" baseline="0" dirty="0" smtClean="0"/>
              <a:t>Excludes cost of any hardware required (e.g. UCS/3</a:t>
            </a:r>
            <a:r>
              <a:rPr lang="en-US" baseline="30000" dirty="0" smtClean="0"/>
              <a:t>rd</a:t>
            </a:r>
            <a:r>
              <a:rPr lang="en-US" baseline="0" dirty="0" smtClean="0"/>
              <a:t> party servers or dedicated appliances are additional cost)</a:t>
            </a:r>
          </a:p>
          <a:p>
            <a:r>
              <a:rPr lang="en-US" dirty="0" smtClean="0"/>
              <a:t>Interworking</a:t>
            </a:r>
            <a:r>
              <a:rPr lang="en-US" baseline="0" dirty="0" smtClean="0"/>
              <a:t> calls and B2B calls (i.e. to endpoints not registered to UCM) require concurrent Expressway Rich Media Session licenses – available a la carte</a:t>
            </a:r>
            <a:endParaRPr lang="en-US" dirty="0"/>
          </a:p>
        </p:txBody>
      </p:sp>
      <p:sp>
        <p:nvSpPr>
          <p:cNvPr id="4" name="Slide Number Placeholder 3"/>
          <p:cNvSpPr>
            <a:spLocks noGrp="1"/>
          </p:cNvSpPr>
          <p:nvPr>
            <p:ph type="sldNum" sz="quarter" idx="10"/>
          </p:nvPr>
        </p:nvSpPr>
        <p:spPr/>
        <p:txBody>
          <a:bodyPr/>
          <a:lstStyle/>
          <a:p>
            <a:fld id="{72C85181-1861-C748-A696-D75A756DA57C}" type="slidenum">
              <a:rPr lang="en-US" smtClean="0"/>
              <a:t>21</a:t>
            </a:fld>
            <a:endParaRPr lang="en-US"/>
          </a:p>
        </p:txBody>
      </p:sp>
    </p:spTree>
    <p:extLst>
      <p:ext uri="{BB962C8B-B14F-4D97-AF65-F5344CB8AC3E}">
        <p14:creationId xmlns:p14="http://schemas.microsoft.com/office/powerpoint/2010/main" val="307817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9EA44-9554-4B30-86F0-B4730E46EA1C}" type="slidenum">
              <a:rPr lang="en-US" smtClean="0"/>
              <a:pPr/>
              <a:t>22</a:t>
            </a:fld>
            <a:endParaRPr lang="en-US"/>
          </a:p>
        </p:txBody>
      </p:sp>
    </p:spTree>
    <p:extLst>
      <p:ext uri="{BB962C8B-B14F-4D97-AF65-F5344CB8AC3E}">
        <p14:creationId xmlns:p14="http://schemas.microsoft.com/office/powerpoint/2010/main" val="359658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C1581-505F-42EA-A2F8-B14229A6FDDF}" type="slidenum">
              <a:rPr lang="en-US" smtClean="0"/>
              <a:pPr/>
              <a:t>24</a:t>
            </a:fld>
            <a:endParaRPr lang="en-US"/>
          </a:p>
        </p:txBody>
      </p:sp>
    </p:spTree>
    <p:extLst>
      <p:ext uri="{BB962C8B-B14F-4D97-AF65-F5344CB8AC3E}">
        <p14:creationId xmlns:p14="http://schemas.microsoft.com/office/powerpoint/2010/main" val="4067659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9EA44-9554-4B30-86F0-B4730E46EA1C}" type="slidenum">
              <a:rPr lang="en-US" smtClean="0"/>
              <a:pPr/>
              <a:t>27</a:t>
            </a:fld>
            <a:endParaRPr lang="en-US"/>
          </a:p>
        </p:txBody>
      </p:sp>
    </p:spTree>
    <p:extLst>
      <p:ext uri="{BB962C8B-B14F-4D97-AF65-F5344CB8AC3E}">
        <p14:creationId xmlns:p14="http://schemas.microsoft.com/office/powerpoint/2010/main" val="380885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5000"/>
              </a:lnSpc>
              <a:spcBef>
                <a:spcPts val="1440"/>
              </a:spcBef>
              <a:spcAft>
                <a:spcPts val="0"/>
              </a:spcAft>
              <a:buClr>
                <a:schemeClr val="tx2"/>
              </a:buClr>
              <a:buSzPct val="90000"/>
              <a:buFont typeface="Arial" pitchFamily="34" charset="0"/>
              <a:buChar char="•"/>
              <a:tabLst/>
              <a:defRPr/>
            </a:pPr>
            <a:r>
              <a:rPr kumimoji="0" lang="en-US" sz="1200" b="0" i="0" u="none" strike="noStrike" kern="1200" cap="none" spc="0" normalizeH="0" baseline="0" noProof="0" dirty="0" smtClean="0">
                <a:ln>
                  <a:noFill/>
                </a:ln>
                <a:solidFill>
                  <a:srgbClr val="546568"/>
                </a:solidFill>
                <a:effectLst/>
                <a:uLnTx/>
                <a:uFillTx/>
                <a:latin typeface="Calibri" pitchFamily="34" charset="0"/>
                <a:cs typeface="Calibri" pitchFamily="34" charset="0"/>
              </a:rPr>
              <a:t>No traversal support for CTI/QBE, CAPF certificate enrollment</a:t>
            </a:r>
          </a:p>
        </p:txBody>
      </p:sp>
      <p:sp>
        <p:nvSpPr>
          <p:cNvPr id="4" name="Slide Number Placeholder 3"/>
          <p:cNvSpPr>
            <a:spLocks noGrp="1"/>
          </p:cNvSpPr>
          <p:nvPr>
            <p:ph type="sldNum" sz="quarter" idx="10"/>
          </p:nvPr>
        </p:nvSpPr>
        <p:spPr/>
        <p:txBody>
          <a:bodyPr/>
          <a:lstStyle/>
          <a:p>
            <a:fld id="{F80856D1-4658-C145-8EEE-0C9D21E83EC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957563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5000"/>
              </a:lnSpc>
              <a:spcBef>
                <a:spcPts val="1440"/>
              </a:spcBef>
              <a:spcAft>
                <a:spcPts val="0"/>
              </a:spcAft>
              <a:buClr>
                <a:schemeClr val="tx2"/>
              </a:buClr>
              <a:buSzPct val="90000"/>
              <a:buFont typeface="Arial" pitchFamily="34" charset="0"/>
              <a:buChar char="•"/>
              <a:tabLst/>
              <a:defRPr/>
            </a:pPr>
            <a:endParaRPr kumimoji="0" lang="en-US" sz="1200" b="0" i="0" u="none" strike="noStrike" kern="1200" cap="none" spc="0" normalizeH="0" baseline="0" noProof="0" dirty="0" smtClean="0">
              <a:ln>
                <a:noFill/>
              </a:ln>
              <a:solidFill>
                <a:srgbClr val="546568"/>
              </a:solidFill>
              <a:effectLst/>
              <a:uLnTx/>
              <a:uFillTx/>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F80856D1-4658-C145-8EEE-0C9D21E83EC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957563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35DCE-D8F8-43A4-B679-88F204DF351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715460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UDS Scale limitations</a:t>
            </a:r>
          </a:p>
          <a:p>
            <a:r>
              <a:rPr lang="en-US" dirty="0" smtClean="0"/>
              <a:t>Limit of 80K end users in standard UCM database (no hard enforcement</a:t>
            </a:r>
            <a:r>
              <a:rPr lang="en-US" baseline="0" dirty="0" smtClean="0"/>
              <a:t> within the application)</a:t>
            </a:r>
          </a:p>
          <a:p>
            <a:r>
              <a:rPr lang="en-US" baseline="0" dirty="0" smtClean="0"/>
              <a:t>160K w/ BU </a:t>
            </a:r>
            <a:r>
              <a:rPr lang="en-US" baseline="0" dirty="0" err="1" smtClean="0"/>
              <a:t>megacluster</a:t>
            </a:r>
            <a:r>
              <a:rPr lang="en-US" baseline="0" dirty="0" smtClean="0"/>
              <a:t> team approval</a:t>
            </a:r>
            <a:endParaRPr lang="en-US" dirty="0"/>
          </a:p>
        </p:txBody>
      </p:sp>
      <p:sp>
        <p:nvSpPr>
          <p:cNvPr id="4" name="Slide Number Placeholder 3"/>
          <p:cNvSpPr>
            <a:spLocks noGrp="1"/>
          </p:cNvSpPr>
          <p:nvPr>
            <p:ph type="sldNum" sz="quarter" idx="10"/>
          </p:nvPr>
        </p:nvSpPr>
        <p:spPr/>
        <p:txBody>
          <a:bodyPr/>
          <a:lstStyle/>
          <a:p>
            <a:fld id="{66A35DCE-D8F8-43A4-B679-88F204DF3513}"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715460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ICE support</a:t>
            </a:r>
            <a:r>
              <a:rPr lang="en-US" baseline="0" dirty="0" smtClean="0"/>
              <a:t> (r</a:t>
            </a:r>
            <a:r>
              <a:rPr lang="en-US" dirty="0" smtClean="0"/>
              <a:t>oadmap)</a:t>
            </a:r>
            <a:r>
              <a:rPr lang="en-US" baseline="0" dirty="0" smtClean="0"/>
              <a:t> allows for optimized media and also the usage of the TURN server on Expressway E, which is the last resort for ICE candidate negotiations</a:t>
            </a:r>
            <a:endParaRPr lang="en-US" dirty="0"/>
          </a:p>
        </p:txBody>
      </p:sp>
      <p:sp>
        <p:nvSpPr>
          <p:cNvPr id="4" name="Slide Number Placeholder 3"/>
          <p:cNvSpPr>
            <a:spLocks noGrp="1"/>
          </p:cNvSpPr>
          <p:nvPr>
            <p:ph type="sldNum" sz="quarter" idx="10"/>
          </p:nvPr>
        </p:nvSpPr>
        <p:spPr/>
        <p:txBody>
          <a:bodyPr/>
          <a:lstStyle/>
          <a:p>
            <a:fld id="{76B9B8FE-5B17-9345-93BE-DE3A55747AB8}"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2293310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Geo DNS provides DNS responses based upon </a:t>
            </a:r>
            <a:r>
              <a:rPr lang="en-US" dirty="0" err="1" smtClean="0"/>
              <a:t>src</a:t>
            </a:r>
            <a:r>
              <a:rPr lang="en-US" dirty="0" smtClean="0"/>
              <a:t> ip address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option for remote access session aggregation at SME layer</a:t>
            </a:r>
          </a:p>
          <a:p>
            <a:endParaRPr lang="en-US" dirty="0"/>
          </a:p>
        </p:txBody>
      </p:sp>
      <p:sp>
        <p:nvSpPr>
          <p:cNvPr id="4" name="Slide Number Placeholder 3"/>
          <p:cNvSpPr>
            <a:spLocks noGrp="1"/>
          </p:cNvSpPr>
          <p:nvPr>
            <p:ph type="sldNum" sz="quarter" idx="10"/>
          </p:nvPr>
        </p:nvSpPr>
        <p:spPr/>
        <p:txBody>
          <a:bodyPr/>
          <a:lstStyle/>
          <a:p>
            <a:fld id="{3AF000AA-FEAF-49AD-8B85-5417CAB752CB}" type="slidenum">
              <a:rPr lang="en-US" smtClean="0"/>
              <a:t>40</a:t>
            </a:fld>
            <a:endParaRPr lang="en-US"/>
          </a:p>
        </p:txBody>
      </p:sp>
    </p:spTree>
    <p:extLst>
      <p:ext uri="{BB962C8B-B14F-4D97-AF65-F5344CB8AC3E}">
        <p14:creationId xmlns:p14="http://schemas.microsoft.com/office/powerpoint/2010/main" val="383534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BBFF4-3870-4421-A2C2-2AEF7218825D}" type="slidenum">
              <a:rPr lang="en-US" smtClean="0">
                <a:solidFill>
                  <a:prstClr val="black"/>
                </a:solidFill>
              </a:rPr>
              <a:pPr/>
              <a:t>2</a:t>
            </a:fld>
            <a:endParaRPr lang="en-US" dirty="0">
              <a:solidFill>
                <a:prstClr val="black"/>
              </a:solidFill>
            </a:endParaRPr>
          </a:p>
        </p:txBody>
      </p:sp>
      <p:sp>
        <p:nvSpPr>
          <p:cNvPr id="5" name="Date Placeholder 4"/>
          <p:cNvSpPr>
            <a:spLocks noGrp="1"/>
          </p:cNvSpPr>
          <p:nvPr>
            <p:ph type="dt" sz="quarter" idx="11"/>
          </p:nvPr>
        </p:nvSpPr>
        <p:spPr/>
        <p:txBody>
          <a:bodyPr/>
          <a:lstStyle/>
          <a:p>
            <a:fld id="{40463DCF-4E78-4B65-AD65-0C140CD627A0}" type="datetime1">
              <a:rPr lang="en-US" smtClean="0">
                <a:solidFill>
                  <a:prstClr val="black"/>
                </a:solidFill>
              </a:rPr>
              <a:pPr/>
              <a:t>5/23/2014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Cisco Live 2013</a:t>
            </a:r>
            <a:endParaRPr lang="en-US" dirty="0">
              <a:solidFill>
                <a:prstClr val="black"/>
              </a:solidFill>
            </a:endParaRPr>
          </a:p>
        </p:txBody>
      </p:sp>
    </p:spTree>
    <p:extLst>
      <p:ext uri="{BB962C8B-B14F-4D97-AF65-F5344CB8AC3E}">
        <p14:creationId xmlns:p14="http://schemas.microsoft.com/office/powerpoint/2010/main" val="734282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35DCE-D8F8-43A4-B679-88F204DF351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715460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35DCE-D8F8-43A4-B679-88F204DF351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715460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35DCE-D8F8-43A4-B679-88F204DF3513}"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715460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028E3-659E-094D-B216-016C3135BFE4}" type="slidenum">
              <a:rPr lang="en-US" smtClean="0"/>
              <a:t>57</a:t>
            </a:fld>
            <a:endParaRPr lang="en-US"/>
          </a:p>
        </p:txBody>
      </p:sp>
    </p:spTree>
    <p:extLst>
      <p:ext uri="{BB962C8B-B14F-4D97-AF65-F5344CB8AC3E}">
        <p14:creationId xmlns:p14="http://schemas.microsoft.com/office/powerpoint/2010/main" val="3239935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35DCE-D8F8-43A4-B679-88F204DF3513}"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715460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u="sng" dirty="0" smtClean="0">
                <a:latin typeface="Arial" charset="0"/>
              </a:rPr>
              <a:t>Export:</a:t>
            </a:r>
          </a:p>
          <a:p>
            <a:r>
              <a:rPr lang="en-US" dirty="0" smtClean="0"/>
              <a:t>This step creates a PKCS12 file that contains certificates for all nodes in the cluster.</a:t>
            </a:r>
          </a:p>
          <a:p>
            <a:r>
              <a:rPr lang="en-US" dirty="0" smtClean="0"/>
              <a:t>Every participating cluster must export certificates to the same SFTP server and SFTP directory.</a:t>
            </a:r>
          </a:p>
          <a:p>
            <a:r>
              <a:rPr lang="en-US" dirty="0" smtClean="0"/>
              <a:t>A cluster must export its certificates whenever the Tomcat,</a:t>
            </a:r>
            <a:r>
              <a:rPr lang="en-US" baseline="0" dirty="0" smtClean="0"/>
              <a:t> </a:t>
            </a:r>
            <a:r>
              <a:rPr lang="en-US" dirty="0" smtClean="0"/>
              <a:t>TFTP, CAPF certificate(s) are regenerated on any of its nodes.	</a:t>
            </a:r>
          </a:p>
          <a:p>
            <a:endParaRPr lang="en-US" dirty="0" smtClean="0">
              <a:latin typeface="Arial" charset="0"/>
            </a:endParaRPr>
          </a:p>
          <a:p>
            <a:r>
              <a:rPr lang="en-US" u="sng" dirty="0" smtClean="0">
                <a:latin typeface="Arial" charset="0"/>
              </a:rPr>
              <a:t>Consolidate:</a:t>
            </a:r>
          </a:p>
          <a:p>
            <a:r>
              <a:rPr lang="en-US" dirty="0" smtClean="0"/>
              <a:t>This step consolidates all PKCS12 files in the SFTP server to form a single file.</a:t>
            </a:r>
          </a:p>
          <a:p>
            <a:r>
              <a:rPr lang="en-US" dirty="0" smtClean="0"/>
              <a:t>Only one of the participating clusters needs to perform consolidation.</a:t>
            </a:r>
          </a:p>
          <a:p>
            <a:r>
              <a:rPr lang="en-US" dirty="0" smtClean="0"/>
              <a:t>If new certificates are exported after they are consolidated, consolidation needs to be performed again to pick up the newly exported certificates.	</a:t>
            </a:r>
          </a:p>
          <a:p>
            <a:endParaRPr lang="en-US" dirty="0" smtClean="0">
              <a:latin typeface="Arial" charset="0"/>
            </a:endParaRPr>
          </a:p>
          <a:p>
            <a:r>
              <a:rPr lang="en-US" u="sng" dirty="0" smtClean="0">
                <a:latin typeface="Arial" charset="0"/>
              </a:rPr>
              <a:t>Import:</a:t>
            </a:r>
          </a:p>
          <a:p>
            <a:r>
              <a:rPr lang="en-US" dirty="0" smtClean="0"/>
              <a:t>This step imports the consolidated PKCS12 files from the SFTP server into the local cluster.</a:t>
            </a:r>
          </a:p>
          <a:p>
            <a:r>
              <a:rPr lang="en-US" dirty="0" smtClean="0"/>
              <a:t>All clusters should re-import when any participating cluster makes an export.</a:t>
            </a:r>
          </a:p>
          <a:p>
            <a:r>
              <a:rPr lang="en-US" dirty="0" smtClean="0"/>
              <a:t>Perform import after a central administrator consolidates the certificates.	</a:t>
            </a:r>
          </a:p>
          <a:p>
            <a:endParaRPr lang="en-US" dirty="0" smtClean="0">
              <a:latin typeface="Arial" charset="0"/>
            </a:endParaRPr>
          </a:p>
        </p:txBody>
      </p:sp>
    </p:spTree>
    <p:extLst>
      <p:ext uri="{BB962C8B-B14F-4D97-AF65-F5344CB8AC3E}">
        <p14:creationId xmlns:p14="http://schemas.microsoft.com/office/powerpoint/2010/main" val="3856493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Defaults for X7.2 were 50000-54999  </a:t>
            </a:r>
            <a:endParaRPr lang="en-US" dirty="0"/>
          </a:p>
        </p:txBody>
      </p:sp>
      <p:sp>
        <p:nvSpPr>
          <p:cNvPr id="4" name="Slide Number Placeholder 3"/>
          <p:cNvSpPr>
            <a:spLocks noGrp="1"/>
          </p:cNvSpPr>
          <p:nvPr>
            <p:ph type="sldNum" sz="quarter" idx="10"/>
          </p:nvPr>
        </p:nvSpPr>
        <p:spPr/>
        <p:txBody>
          <a:bodyPr/>
          <a:lstStyle/>
          <a:p>
            <a:fld id="{3AF000AA-FEAF-49AD-8B85-5417CAB752CB}" type="slidenum">
              <a:rPr lang="en-US" smtClean="0"/>
              <a:t>65</a:t>
            </a:fld>
            <a:endParaRPr lang="en-US"/>
          </a:p>
        </p:txBody>
      </p:sp>
    </p:spTree>
    <p:extLst>
      <p:ext uri="{BB962C8B-B14F-4D97-AF65-F5344CB8AC3E}">
        <p14:creationId xmlns:p14="http://schemas.microsoft.com/office/powerpoint/2010/main" val="1938390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000AA-FEAF-49AD-8B85-5417CAB752CB}" type="slidenum">
              <a:rPr lang="en-US" smtClean="0"/>
              <a:t>66</a:t>
            </a:fld>
            <a:endParaRPr lang="en-US"/>
          </a:p>
        </p:txBody>
      </p:sp>
    </p:spTree>
    <p:extLst>
      <p:ext uri="{BB962C8B-B14F-4D97-AF65-F5344CB8AC3E}">
        <p14:creationId xmlns:p14="http://schemas.microsoft.com/office/powerpoint/2010/main" val="2611355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client</a:t>
            </a:r>
            <a:r>
              <a:rPr lang="en-US" baseline="0" dirty="0" smtClean="0"/>
              <a:t> certificate option is LSC from CAPF service on UCM Publisher</a:t>
            </a:r>
          </a:p>
          <a:p>
            <a:r>
              <a:rPr lang="en-US" baseline="0" dirty="0" smtClean="0"/>
              <a:t>LSC enrollment with CAPF is not supported over Expressway traversal</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AF000AA-FEAF-49AD-8B85-5417CAB752CB}" type="slidenum">
              <a:rPr lang="en-US" smtClean="0"/>
              <a:t>67</a:t>
            </a:fld>
            <a:endParaRPr lang="en-US"/>
          </a:p>
        </p:txBody>
      </p:sp>
    </p:spTree>
    <p:extLst>
      <p:ext uri="{BB962C8B-B14F-4D97-AF65-F5344CB8AC3E}">
        <p14:creationId xmlns:p14="http://schemas.microsoft.com/office/powerpoint/2010/main" val="378019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BBFF4-3870-4421-A2C2-2AEF7218825D}" type="slidenum">
              <a:rPr lang="en-US" smtClean="0">
                <a:solidFill>
                  <a:prstClr val="black"/>
                </a:solidFill>
              </a:rPr>
              <a:pPr/>
              <a:t>81</a:t>
            </a:fld>
            <a:endParaRPr lang="en-US">
              <a:solidFill>
                <a:prstClr val="black"/>
              </a:solidFill>
            </a:endParaRPr>
          </a:p>
        </p:txBody>
      </p:sp>
      <p:sp>
        <p:nvSpPr>
          <p:cNvPr id="5" name="Date Placeholder 4"/>
          <p:cNvSpPr>
            <a:spLocks noGrp="1"/>
          </p:cNvSpPr>
          <p:nvPr>
            <p:ph type="dt" sz="quarter" idx="11"/>
          </p:nvPr>
        </p:nvSpPr>
        <p:spPr/>
        <p:txBody>
          <a:bodyPr/>
          <a:lstStyle/>
          <a:p>
            <a:fld id="{0F8CF1BE-FF8A-4425-9638-F22D1932A68A}" type="datetime1">
              <a:rPr lang="en-US" smtClean="0">
                <a:solidFill>
                  <a:prstClr val="black"/>
                </a:solidFill>
              </a:rPr>
              <a:pPr/>
              <a:t>5/23/2014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Cisco Live 2013</a:t>
            </a:r>
            <a:endParaRPr lang="en-US" dirty="0">
              <a:solidFill>
                <a:prstClr val="black"/>
              </a:solidFill>
            </a:endParaRPr>
          </a:p>
        </p:txBody>
      </p:sp>
    </p:spTree>
    <p:extLst>
      <p:ext uri="{BB962C8B-B14F-4D97-AF65-F5344CB8AC3E}">
        <p14:creationId xmlns:p14="http://schemas.microsoft.com/office/powerpoint/2010/main" val="26487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charset="0"/>
              <a:buChar char="•"/>
            </a:pPr>
            <a:r>
              <a:rPr lang="en-US" sz="900" dirty="0" smtClean="0"/>
              <a:t>Expressway is a key piece that helps round out our collaboration edge architecture</a:t>
            </a:r>
          </a:p>
          <a:p>
            <a:pPr>
              <a:buFont typeface="Arial" charset="0"/>
              <a:buChar char="•"/>
            </a:pPr>
            <a:endParaRPr lang="en-US" sz="900" dirty="0"/>
          </a:p>
          <a:p>
            <a:pPr>
              <a:buFont typeface="Arial" charset="0"/>
              <a:buChar char="•"/>
            </a:pPr>
            <a:r>
              <a:rPr lang="en-US" sz="900" dirty="0"/>
              <a:t>The architecture combines the new capabilities of Cisco Expressway with the current core capabilities of Cisco Collaboration and the network to break down barriers and deliver the </a:t>
            </a:r>
            <a:r>
              <a:rPr lang="en-US" sz="900" u="sng" dirty="0"/>
              <a:t>industry’s most comprehensive any to any solution on the market</a:t>
            </a:r>
            <a:r>
              <a:rPr lang="en-US" sz="900" dirty="0"/>
              <a:t>. </a:t>
            </a:r>
          </a:p>
          <a:p>
            <a:pPr>
              <a:buFont typeface="Arial" charset="0"/>
              <a:buChar char="•"/>
            </a:pPr>
            <a:endParaRPr lang="en-US" sz="900" dirty="0"/>
          </a:p>
          <a:p>
            <a:pPr>
              <a:buFont typeface="Arial" charset="0"/>
              <a:buChar char="•"/>
            </a:pPr>
            <a:r>
              <a:rPr lang="en-US" sz="900" dirty="0"/>
              <a:t>The Cisco Collaboration Edge Architecture is not just about voice or any other single collaboration workload (video, IM, etc.) but </a:t>
            </a:r>
            <a:r>
              <a:rPr lang="en-US" sz="900" u="sng" dirty="0"/>
              <a:t>includes all relevant collaboration workloads and the associated content.</a:t>
            </a:r>
            <a:r>
              <a:rPr lang="en-US" sz="900" dirty="0"/>
              <a:t>  </a:t>
            </a:r>
          </a:p>
          <a:p>
            <a:endParaRPr lang="en-US" sz="900" dirty="0"/>
          </a:p>
          <a:p>
            <a:pPr>
              <a:buFont typeface="Arial" charset="0"/>
              <a:buChar char="•"/>
            </a:pPr>
            <a:r>
              <a:rPr lang="en-US" sz="900" dirty="0"/>
              <a:t>This diagram shows the use cases the architecture enables such as B2B, B2C, PSTN connectivity, 3</a:t>
            </a:r>
            <a:r>
              <a:rPr lang="en-US" sz="900" baseline="30000" dirty="0"/>
              <a:t>rd</a:t>
            </a:r>
            <a:r>
              <a:rPr lang="en-US" sz="900" dirty="0"/>
              <a:t> party integrations and more.  We have been delivering many of these capabilities for years – such as IP PSTN and PSTN connectivity through our TDM Gateway and session border controller products and, features on CUCM like Extend and Connect, to connect these islands and level the playing field to better enable collaboration.   But now, we have simplified mobile, </a:t>
            </a:r>
            <a:r>
              <a:rPr lang="en-US" sz="900" dirty="0" err="1"/>
              <a:t>tele</a:t>
            </a:r>
            <a:r>
              <a:rPr lang="en-US" sz="900" dirty="0"/>
              <a:t>-worker and </a:t>
            </a:r>
            <a:r>
              <a:rPr lang="en-US" sz="900" dirty="0" err="1"/>
              <a:t>b2c</a:t>
            </a:r>
            <a:r>
              <a:rPr lang="en-US" sz="900" dirty="0"/>
              <a:t> collaboration.</a:t>
            </a:r>
          </a:p>
          <a:p>
            <a:pPr>
              <a:buFont typeface="Arial" charset="0"/>
              <a:buChar char="•"/>
            </a:pPr>
            <a:endParaRPr lang="en-US" sz="900" dirty="0"/>
          </a:p>
          <a:p>
            <a:pPr>
              <a:buFont typeface="Arial" charset="0"/>
              <a:buChar char="•"/>
            </a:pPr>
            <a:r>
              <a:rPr lang="en-US" sz="900" dirty="0"/>
              <a:t>The benefits of the architecture are:</a:t>
            </a:r>
          </a:p>
          <a:p>
            <a:pPr lvl="1"/>
            <a:r>
              <a:rPr lang="en-US" sz="900" i="1" u="sng" dirty="0"/>
              <a:t>Simple</a:t>
            </a:r>
            <a:r>
              <a:rPr lang="en-US" sz="900" dirty="0"/>
              <a:t>.  For example, </a:t>
            </a:r>
            <a:r>
              <a:rPr lang="en-US" sz="900" i="1" u="sng" dirty="0"/>
              <a:t>video calls should be as easy as a voice call</a:t>
            </a:r>
            <a:r>
              <a:rPr lang="en-US" sz="900" dirty="0"/>
              <a:t>. Pick your collaboration tool and connect. That’s it.  			</a:t>
            </a:r>
          </a:p>
          <a:p>
            <a:pPr lvl="1"/>
            <a:r>
              <a:rPr lang="en-US" sz="900" i="1" u="sng" dirty="0"/>
              <a:t>Usable.  </a:t>
            </a:r>
            <a:r>
              <a:rPr lang="en-US" sz="900" i="1" dirty="0"/>
              <a:t>Usability</a:t>
            </a:r>
            <a:r>
              <a:rPr lang="en-US" sz="900" dirty="0"/>
              <a:t> is critical for any to any collaboration and this architecture brings all these capabilities together to provide </a:t>
            </a:r>
            <a:r>
              <a:rPr lang="en-US" sz="900" i="1" u="sng" dirty="0"/>
              <a:t>richer and more productive interactions</a:t>
            </a:r>
            <a:r>
              <a:rPr lang="en-US" sz="900" dirty="0"/>
              <a:t> that are easy to use.  </a:t>
            </a:r>
          </a:p>
          <a:p>
            <a:pPr lvl="1"/>
            <a:r>
              <a:rPr lang="en-US" sz="900" u="sng" dirty="0"/>
              <a:t>Secure</a:t>
            </a:r>
            <a:r>
              <a:rPr lang="en-US" sz="900" dirty="0"/>
              <a:t> deployments – IT must have an architecture that is </a:t>
            </a:r>
            <a:r>
              <a:rPr lang="en-US" sz="900" i="1" u="sng" dirty="0"/>
              <a:t>easy to deploy and secure.  </a:t>
            </a:r>
            <a:r>
              <a:rPr lang="en-US" sz="900" dirty="0"/>
              <a:t>Examples include the ability to register remote, mobile and 3</a:t>
            </a:r>
            <a:r>
              <a:rPr lang="en-US" sz="900" baseline="30000" dirty="0"/>
              <a:t>rd</a:t>
            </a:r>
            <a:r>
              <a:rPr lang="en-US" sz="900" dirty="0"/>
              <a:t> party endpoints to Cisco Unified CM, and to securely initiate and encrypt collaboration sessions.</a:t>
            </a:r>
            <a:r>
              <a:rPr lang="en-US" sz="900" i="1" u="sng" dirty="0"/>
              <a:t> </a:t>
            </a:r>
            <a:endParaRPr lang="en-US" sz="900" dirty="0"/>
          </a:p>
          <a:p>
            <a:endParaRPr lang="en-US" sz="900" dirty="0"/>
          </a:p>
          <a:p>
            <a:pPr>
              <a:buFont typeface="Arial" charset="0"/>
              <a:buChar char="•"/>
            </a:pPr>
            <a:r>
              <a:rPr lang="en-US" sz="900" dirty="0"/>
              <a:t>By implementing this type of architecture, you are making any to any collaboration easier to deploy and providing richer experiences that are easier to use. </a:t>
            </a:r>
          </a:p>
          <a:p>
            <a:pPr>
              <a:buFont typeface="Arial" charset="0"/>
              <a:buChar char="•"/>
            </a:pPr>
            <a:endParaRPr lang="en-US" sz="900" dirty="0"/>
          </a:p>
          <a:p>
            <a:endParaRPr lang="en-US" sz="900" dirty="0"/>
          </a:p>
          <a:p>
            <a:endParaRPr lang="en-US" sz="900" dirty="0"/>
          </a:p>
          <a:p>
            <a:pPr defTabSz="457052">
              <a:defRPr/>
            </a:pPr>
            <a:endParaRPr lang="en-US" dirty="0" smtClean="0">
              <a:solidFill>
                <a:srgbClr val="FF0000"/>
              </a:solidFill>
            </a:endParaRPr>
          </a:p>
          <a:p>
            <a:pPr defTabSz="457052">
              <a:defRPr/>
            </a:pPr>
            <a:endParaRPr lang="en-US" dirty="0" smtClean="0">
              <a:solidFill>
                <a:srgbClr val="FF0000"/>
              </a:solidFill>
            </a:endParaRPr>
          </a:p>
          <a:p>
            <a:pPr defTabSz="457052">
              <a:defRPr/>
            </a:pPr>
            <a:endParaRPr lang="en-US" dirty="0" smtClean="0">
              <a:solidFill>
                <a:srgbClr val="FF0000"/>
              </a:solidFill>
            </a:endParaRPr>
          </a:p>
          <a:p>
            <a:pPr defTabSz="457052">
              <a:defRPr/>
            </a:pP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9DCAE118-F78C-4331-9529-CF9C7CFCE3A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36911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BBFF4-3870-4421-A2C2-2AEF7218825D}" type="slidenum">
              <a:rPr lang="en-US" smtClean="0">
                <a:solidFill>
                  <a:prstClr val="black"/>
                </a:solidFill>
              </a:rPr>
              <a:pPr/>
              <a:t>83</a:t>
            </a:fld>
            <a:endParaRPr lang="en-US">
              <a:solidFill>
                <a:prstClr val="black"/>
              </a:solidFill>
            </a:endParaRPr>
          </a:p>
        </p:txBody>
      </p:sp>
      <p:sp>
        <p:nvSpPr>
          <p:cNvPr id="5" name="Date Placeholder 4"/>
          <p:cNvSpPr>
            <a:spLocks noGrp="1"/>
          </p:cNvSpPr>
          <p:nvPr>
            <p:ph type="dt" sz="quarter" idx="11"/>
          </p:nvPr>
        </p:nvSpPr>
        <p:spPr/>
        <p:txBody>
          <a:bodyPr/>
          <a:lstStyle/>
          <a:p>
            <a:fld id="{133744E5-5E16-4CAD-9169-683E38E5D99B}" type="datetime1">
              <a:rPr lang="en-US" smtClean="0">
                <a:solidFill>
                  <a:prstClr val="black"/>
                </a:solidFill>
              </a:rPr>
              <a:pPr/>
              <a:t>5/23/2014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Cisco Live 2013</a:t>
            </a:r>
            <a:endParaRPr lang="en-US" dirty="0">
              <a:solidFill>
                <a:prstClr val="black"/>
              </a:solidFill>
            </a:endParaRPr>
          </a:p>
        </p:txBody>
      </p:sp>
    </p:spTree>
    <p:extLst>
      <p:ext uri="{BB962C8B-B14F-4D97-AF65-F5344CB8AC3E}">
        <p14:creationId xmlns:p14="http://schemas.microsoft.com/office/powerpoint/2010/main" val="219880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charset="0"/>
              <a:buChar char="•"/>
            </a:pPr>
            <a:r>
              <a:rPr lang="en-US" sz="900" dirty="0" smtClean="0"/>
              <a:t>Expressway is a key piece that helps round out our collaboration edge architecture</a:t>
            </a:r>
          </a:p>
          <a:p>
            <a:pPr>
              <a:buFont typeface="Arial" charset="0"/>
              <a:buChar char="•"/>
            </a:pPr>
            <a:endParaRPr lang="en-US" sz="900" dirty="0"/>
          </a:p>
          <a:p>
            <a:pPr>
              <a:buFont typeface="Arial" charset="0"/>
              <a:buChar char="•"/>
            </a:pPr>
            <a:r>
              <a:rPr lang="en-US" sz="900" dirty="0"/>
              <a:t>The architecture combines the new capabilities of Cisco Expressway with the current core capabilities of Cisco Collaboration and the network to break down barriers and deliver the </a:t>
            </a:r>
            <a:r>
              <a:rPr lang="en-US" sz="900" u="sng" dirty="0"/>
              <a:t>industry’s most comprehensive any to any solution on the market</a:t>
            </a:r>
            <a:r>
              <a:rPr lang="en-US" sz="900" dirty="0"/>
              <a:t>. </a:t>
            </a:r>
          </a:p>
          <a:p>
            <a:pPr>
              <a:buFont typeface="Arial" charset="0"/>
              <a:buChar char="•"/>
            </a:pPr>
            <a:endParaRPr lang="en-US" sz="900" dirty="0"/>
          </a:p>
          <a:p>
            <a:pPr>
              <a:buFont typeface="Arial" charset="0"/>
              <a:buChar char="•"/>
            </a:pPr>
            <a:r>
              <a:rPr lang="en-US" sz="900" dirty="0"/>
              <a:t>The Cisco Collaboration Edge Architecture is not just about voice or any other single collaboration workload (video, IM, etc.) but </a:t>
            </a:r>
            <a:r>
              <a:rPr lang="en-US" sz="900" u="sng" dirty="0"/>
              <a:t>includes all relevant collaboration workloads and the associated content.</a:t>
            </a:r>
            <a:r>
              <a:rPr lang="en-US" sz="900" dirty="0"/>
              <a:t>  </a:t>
            </a:r>
          </a:p>
          <a:p>
            <a:endParaRPr lang="en-US" sz="900" dirty="0"/>
          </a:p>
          <a:p>
            <a:pPr>
              <a:buFont typeface="Arial" charset="0"/>
              <a:buChar char="•"/>
            </a:pPr>
            <a:r>
              <a:rPr lang="en-US" sz="900" dirty="0"/>
              <a:t>This diagram shows the use cases the architecture enables such as </a:t>
            </a:r>
            <a:r>
              <a:rPr lang="en-US" sz="900" dirty="0" err="1"/>
              <a:t>B2B</a:t>
            </a:r>
            <a:r>
              <a:rPr lang="en-US" sz="900" dirty="0"/>
              <a:t>, </a:t>
            </a:r>
            <a:r>
              <a:rPr lang="en-US" sz="900" dirty="0" err="1"/>
              <a:t>B2C</a:t>
            </a:r>
            <a:r>
              <a:rPr lang="en-US" sz="900" dirty="0"/>
              <a:t>, </a:t>
            </a:r>
            <a:r>
              <a:rPr lang="en-US" sz="900" dirty="0" err="1"/>
              <a:t>PSTN</a:t>
            </a:r>
            <a:r>
              <a:rPr lang="en-US" sz="900" dirty="0"/>
              <a:t> connectivity, 3</a:t>
            </a:r>
            <a:r>
              <a:rPr lang="en-US" sz="900" baseline="30000" dirty="0"/>
              <a:t>rd</a:t>
            </a:r>
            <a:r>
              <a:rPr lang="en-US" sz="900" dirty="0"/>
              <a:t> party integrations and more.  We have been delivering many of these capabilities for years – such as IP </a:t>
            </a:r>
            <a:r>
              <a:rPr lang="en-US" sz="900" dirty="0" err="1"/>
              <a:t>PSTN</a:t>
            </a:r>
            <a:r>
              <a:rPr lang="en-US" sz="900" dirty="0"/>
              <a:t> and </a:t>
            </a:r>
            <a:r>
              <a:rPr lang="en-US" sz="900" dirty="0" err="1"/>
              <a:t>PSTN</a:t>
            </a:r>
            <a:r>
              <a:rPr lang="en-US" sz="900" dirty="0"/>
              <a:t> connectivity through our </a:t>
            </a:r>
            <a:r>
              <a:rPr lang="en-US" sz="900" dirty="0" err="1"/>
              <a:t>TDM</a:t>
            </a:r>
            <a:r>
              <a:rPr lang="en-US" sz="900" dirty="0"/>
              <a:t> Gateway and session border controller products and, features on </a:t>
            </a:r>
            <a:r>
              <a:rPr lang="en-US" sz="900" dirty="0" err="1"/>
              <a:t>CUCM</a:t>
            </a:r>
            <a:r>
              <a:rPr lang="en-US" sz="900" dirty="0"/>
              <a:t> like Extend and Connect, to connect these islands and level the playing field to better enable collaboration.   But now, we have simplified mobile, </a:t>
            </a:r>
            <a:r>
              <a:rPr lang="en-US" sz="900" dirty="0" err="1"/>
              <a:t>tele</a:t>
            </a:r>
            <a:r>
              <a:rPr lang="en-US" sz="900" dirty="0"/>
              <a:t>-worker and </a:t>
            </a:r>
            <a:r>
              <a:rPr lang="en-US" sz="900" dirty="0" err="1"/>
              <a:t>b2c</a:t>
            </a:r>
            <a:r>
              <a:rPr lang="en-US" sz="900" dirty="0"/>
              <a:t> collaboration.</a:t>
            </a:r>
          </a:p>
          <a:p>
            <a:pPr>
              <a:buFont typeface="Arial" charset="0"/>
              <a:buChar char="•"/>
            </a:pPr>
            <a:endParaRPr lang="en-US" sz="900" dirty="0"/>
          </a:p>
          <a:p>
            <a:pPr>
              <a:buFont typeface="Arial" charset="0"/>
              <a:buChar char="•"/>
            </a:pPr>
            <a:r>
              <a:rPr lang="en-US" sz="900" dirty="0"/>
              <a:t>The benefits of the architecture are:</a:t>
            </a:r>
          </a:p>
          <a:p>
            <a:pPr lvl="1"/>
            <a:r>
              <a:rPr lang="en-US" sz="900" i="1" u="sng" dirty="0"/>
              <a:t>Simple</a:t>
            </a:r>
            <a:r>
              <a:rPr lang="en-US" sz="900" dirty="0"/>
              <a:t>.  For example, </a:t>
            </a:r>
            <a:r>
              <a:rPr lang="en-US" sz="900" i="1" u="sng" dirty="0"/>
              <a:t>video calls should be as easy as a voice call</a:t>
            </a:r>
            <a:r>
              <a:rPr lang="en-US" sz="900" dirty="0"/>
              <a:t>. Pick your collaboration tool and connect. That’s it.  			</a:t>
            </a:r>
          </a:p>
          <a:p>
            <a:pPr lvl="1"/>
            <a:r>
              <a:rPr lang="en-US" sz="900" i="1" u="sng" dirty="0"/>
              <a:t>Usable.  </a:t>
            </a:r>
            <a:r>
              <a:rPr lang="en-US" sz="900" i="1" dirty="0"/>
              <a:t>Usability</a:t>
            </a:r>
            <a:r>
              <a:rPr lang="en-US" sz="900" dirty="0"/>
              <a:t> is critical for any to any collaboration and this architecture brings all these capabilities together to provide </a:t>
            </a:r>
            <a:r>
              <a:rPr lang="en-US" sz="900" i="1" u="sng" dirty="0"/>
              <a:t>richer and more productive interactions</a:t>
            </a:r>
            <a:r>
              <a:rPr lang="en-US" sz="900" dirty="0"/>
              <a:t> that are easy to use.  </a:t>
            </a:r>
          </a:p>
          <a:p>
            <a:pPr lvl="1"/>
            <a:r>
              <a:rPr lang="en-US" sz="900" u="sng" dirty="0"/>
              <a:t>Secure</a:t>
            </a:r>
            <a:r>
              <a:rPr lang="en-US" sz="900" dirty="0"/>
              <a:t> deployments – IT must have an architecture that is </a:t>
            </a:r>
            <a:r>
              <a:rPr lang="en-US" sz="900" i="1" u="sng" dirty="0"/>
              <a:t>easy to deploy and secure.  </a:t>
            </a:r>
            <a:r>
              <a:rPr lang="en-US" sz="900" dirty="0"/>
              <a:t>Examples include the ability to register remote, mobile and 3</a:t>
            </a:r>
            <a:r>
              <a:rPr lang="en-US" sz="900" baseline="30000" dirty="0"/>
              <a:t>rd</a:t>
            </a:r>
            <a:r>
              <a:rPr lang="en-US" sz="900" dirty="0"/>
              <a:t> party endpoints to Cisco Unified CM, and to securely initiate and encrypt collaboration sessions.</a:t>
            </a:r>
            <a:r>
              <a:rPr lang="en-US" sz="900" i="1" u="sng" dirty="0"/>
              <a:t> </a:t>
            </a:r>
            <a:endParaRPr lang="en-US" sz="900" dirty="0"/>
          </a:p>
          <a:p>
            <a:endParaRPr lang="en-US" sz="900" dirty="0"/>
          </a:p>
          <a:p>
            <a:pPr>
              <a:buFont typeface="Arial" charset="0"/>
              <a:buChar char="•"/>
            </a:pPr>
            <a:r>
              <a:rPr lang="en-US" sz="900" dirty="0"/>
              <a:t>By implementing this type of architecture, you are making any to any collaboration easier to deploy and providing richer experiences that are easier to use. </a:t>
            </a:r>
          </a:p>
          <a:p>
            <a:pPr>
              <a:buFont typeface="Arial" charset="0"/>
              <a:buChar char="•"/>
            </a:pPr>
            <a:endParaRPr lang="en-US" sz="900" dirty="0"/>
          </a:p>
          <a:p>
            <a:endParaRPr lang="en-US" sz="900" dirty="0"/>
          </a:p>
          <a:p>
            <a:endParaRPr lang="en-US" sz="900" dirty="0"/>
          </a:p>
          <a:p>
            <a:pPr defTabSz="457052">
              <a:defRPr/>
            </a:pPr>
            <a:endParaRPr lang="en-US" dirty="0" smtClean="0">
              <a:solidFill>
                <a:srgbClr val="FF0000"/>
              </a:solidFill>
            </a:endParaRPr>
          </a:p>
          <a:p>
            <a:pPr defTabSz="457052">
              <a:defRPr/>
            </a:pPr>
            <a:endParaRPr lang="en-US" dirty="0" smtClean="0">
              <a:solidFill>
                <a:srgbClr val="FF0000"/>
              </a:solidFill>
            </a:endParaRPr>
          </a:p>
          <a:p>
            <a:pPr defTabSz="457052">
              <a:defRPr/>
            </a:pPr>
            <a:endParaRPr lang="en-US" dirty="0" smtClean="0">
              <a:solidFill>
                <a:srgbClr val="FF0000"/>
              </a:solidFill>
            </a:endParaRPr>
          </a:p>
          <a:p>
            <a:pPr defTabSz="457052">
              <a:defRPr/>
            </a:pP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9DCAE118-F78C-4331-9529-CF9C7CFCE3A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3691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000AA-FEAF-49AD-8B85-5417CAB752CB}" type="slidenum">
              <a:rPr lang="en-US" smtClean="0"/>
              <a:t>10</a:t>
            </a:fld>
            <a:endParaRPr lang="en-US"/>
          </a:p>
        </p:txBody>
      </p:sp>
    </p:spTree>
    <p:extLst>
      <p:ext uri="{BB962C8B-B14F-4D97-AF65-F5344CB8AC3E}">
        <p14:creationId xmlns:p14="http://schemas.microsoft.com/office/powerpoint/2010/main" val="2128296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E09365-DE57-D14E-8A63-DCBC934254EF}" type="slidenum">
              <a:rPr lang="en-US" smtClean="0"/>
              <a:t>13</a:t>
            </a:fld>
            <a:endParaRPr lang="en-US"/>
          </a:p>
        </p:txBody>
      </p:sp>
    </p:spTree>
    <p:extLst>
      <p:ext uri="{BB962C8B-B14F-4D97-AF65-F5344CB8AC3E}">
        <p14:creationId xmlns:p14="http://schemas.microsoft.com/office/powerpoint/2010/main" val="408571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35DCE-D8F8-43A4-B679-88F204DF351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15460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E01D26-486E-1D4C-8560-0AD170751422}" type="slidenum">
              <a:rPr lang="en-US" smtClean="0"/>
              <a:t>15</a:t>
            </a:fld>
            <a:endParaRPr lang="en-US"/>
          </a:p>
        </p:txBody>
      </p:sp>
    </p:spTree>
    <p:extLst>
      <p:ext uri="{BB962C8B-B14F-4D97-AF65-F5344CB8AC3E}">
        <p14:creationId xmlns:p14="http://schemas.microsoft.com/office/powerpoint/2010/main" val="309189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sng" strike="noStrike" kern="1200" dirty="0" err="1" smtClean="0">
                <a:solidFill>
                  <a:schemeClr val="tx1"/>
                </a:solidFill>
                <a:effectLst/>
                <a:latin typeface="+mn-lt"/>
                <a:ea typeface="+mn-ea"/>
                <a:cs typeface="+mn-cs"/>
              </a:rPr>
              <a:t>Mobile&amp;Remote</a:t>
            </a:r>
            <a:r>
              <a:rPr lang="en-US" sz="1200" b="1" i="0" u="sng" strike="noStrike" kern="1200" dirty="0" smtClean="0">
                <a:solidFill>
                  <a:schemeClr val="tx1"/>
                </a:solidFill>
                <a:effectLst/>
                <a:latin typeface="+mn-lt"/>
                <a:ea typeface="+mn-ea"/>
                <a:cs typeface="+mn-cs"/>
              </a:rPr>
              <a:t>:</a:t>
            </a:r>
          </a:p>
          <a:p>
            <a:pPr rtl="0" eaLnBrk="1" fontAlgn="t" latinLnBrk="0" hangingPunct="1"/>
            <a:r>
              <a:rPr lang="en-US" sz="1200" b="0" i="0" u="none" strike="noStrike" kern="1200" dirty="0" smtClean="0">
                <a:solidFill>
                  <a:schemeClr val="tx1"/>
                </a:solidFill>
                <a:effectLst/>
                <a:latin typeface="+mn-lt"/>
                <a:ea typeface="+mn-ea"/>
                <a:cs typeface="+mn-cs"/>
              </a:rPr>
              <a:t>Requires BE6000 / Unified CM 9.1.2 and Jabber 9.6 or later for VPN-less Jabber UC client remote access.  VCS also supports Jabber Video for </a:t>
            </a:r>
            <a:r>
              <a:rPr lang="en-US" sz="1200" b="0" i="0" u="none" strike="noStrike" kern="1200" dirty="0" err="1" smtClean="0">
                <a:solidFill>
                  <a:schemeClr val="tx1"/>
                </a:solidFill>
                <a:effectLst/>
                <a:latin typeface="+mn-lt"/>
                <a:ea typeface="+mn-ea"/>
                <a:cs typeface="+mn-cs"/>
              </a:rPr>
              <a:t>TelePresence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Movi</a:t>
            </a:r>
            <a:r>
              <a:rPr lang="en-US" sz="1200" b="0" i="0" u="none" strike="noStrike" kern="1200" dirty="0" smtClean="0">
                <a:solidFill>
                  <a:schemeClr val="tx1"/>
                </a:solidFill>
                <a:effectLst/>
                <a:latin typeface="+mn-lt"/>
                <a:ea typeface="+mn-ea"/>
                <a:cs typeface="+mn-cs"/>
              </a:rPr>
              <a:t>) remote access.  </a:t>
            </a:r>
          </a:p>
          <a:p>
            <a:pPr rtl="0" eaLnBrk="1" fontAlgn="t" latinLnBrk="0" hangingPunct="1"/>
            <a:r>
              <a:rPr lang="en-US" sz="1200" b="1" i="0" u="sng" strike="noStrike" kern="1200" dirty="0" smtClean="0">
                <a:solidFill>
                  <a:schemeClr val="tx1"/>
                </a:solidFill>
                <a:effectLst/>
                <a:latin typeface="+mn-lt"/>
                <a:ea typeface="+mn-ea"/>
                <a:cs typeface="+mn-cs"/>
              </a:rPr>
              <a:t>B2C/P2E</a:t>
            </a:r>
            <a:r>
              <a:rPr lang="en-US" sz="1200" b="1" i="0" u="sng" strike="noStrike" kern="1200" baseline="0" dirty="0" smtClean="0">
                <a:solidFill>
                  <a:schemeClr val="tx1"/>
                </a:solidFill>
                <a:effectLst/>
                <a:latin typeface="+mn-lt"/>
                <a:ea typeface="+mn-ea"/>
                <a:cs typeface="+mn-cs"/>
              </a:rPr>
              <a:t>/Jabber Guest</a:t>
            </a:r>
            <a:r>
              <a:rPr lang="en-US" sz="1200" b="0" i="0" u="none" strike="noStrike" kern="1200" dirty="0" smtClean="0">
                <a:solidFill>
                  <a:schemeClr val="tx1"/>
                </a:solidFill>
                <a:effectLst/>
                <a:latin typeface="+mn-lt"/>
                <a:ea typeface="+mn-ea"/>
                <a:cs typeface="+mn-cs"/>
              </a:rPr>
              <a:t> </a:t>
            </a:r>
          </a:p>
          <a:p>
            <a:pPr rtl="0" eaLnBrk="1" fontAlgn="t" latinLnBrk="0" hangingPunct="1"/>
            <a:r>
              <a:rPr lang="en-US" sz="1200" b="0" i="0" u="none" strike="noStrike" kern="1200" dirty="0" smtClean="0">
                <a:solidFill>
                  <a:schemeClr val="tx1"/>
                </a:solidFill>
                <a:effectLst/>
                <a:latin typeface="+mn-lt"/>
                <a:ea typeface="+mn-ea"/>
                <a:cs typeface="+mn-cs"/>
              </a:rPr>
              <a:t>Requires BE6000 / Unified CM</a:t>
            </a:r>
          </a:p>
          <a:p>
            <a:pPr rtl="0" eaLnBrk="1" fontAlgn="t" latinLnBrk="0" hangingPunct="1"/>
            <a:r>
              <a:rPr lang="en-US" sz="1200" b="1" i="0" u="sng" strike="noStrike" kern="1200" dirty="0" smtClean="0">
                <a:solidFill>
                  <a:schemeClr val="tx1"/>
                </a:solidFill>
                <a:effectLst/>
                <a:latin typeface="+mn-lt"/>
                <a:ea typeface="+mn-ea"/>
                <a:cs typeface="+mn-cs"/>
              </a:rPr>
              <a:t> Registration/</a:t>
            </a:r>
            <a:r>
              <a:rPr lang="en-US" sz="1200" b="1" i="0" u="sng" strike="noStrike" kern="1200" dirty="0" err="1" smtClean="0">
                <a:solidFill>
                  <a:schemeClr val="tx1"/>
                </a:solidFill>
                <a:effectLst/>
                <a:latin typeface="+mn-lt"/>
                <a:ea typeface="+mn-ea"/>
                <a:cs typeface="+mn-cs"/>
              </a:rPr>
              <a:t>Provisioining</a:t>
            </a:r>
            <a:endParaRPr lang="en-US" sz="1200" b="1" i="0" u="sng"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Supported in VCS as part of an integrated solution with BE6000 / Unified CM, or as standalone Video Application. Including large scale </a:t>
            </a:r>
            <a:r>
              <a:rPr lang="en-US" sz="1200" b="0" i="0" u="none" strike="noStrike" kern="1200" dirty="0" err="1" smtClean="0">
                <a:solidFill>
                  <a:schemeClr val="tx1"/>
                </a:solidFill>
                <a:effectLst/>
                <a:latin typeface="+mn-lt"/>
                <a:ea typeface="+mn-ea"/>
                <a:cs typeface="+mn-cs"/>
              </a:rPr>
              <a:t>TelePresence</a:t>
            </a:r>
            <a:r>
              <a:rPr lang="en-US" sz="1200" b="0" i="0" u="none" strike="noStrike" kern="1200" dirty="0" smtClean="0">
                <a:solidFill>
                  <a:schemeClr val="tx1"/>
                </a:solidFill>
                <a:effectLst/>
                <a:latin typeface="+mn-lt"/>
                <a:ea typeface="+mn-ea"/>
                <a:cs typeface="+mn-cs"/>
              </a:rPr>
              <a:t> provisioning (with Cisco TMS)</a:t>
            </a:r>
          </a:p>
          <a:p>
            <a:pPr rtl="0" eaLnBrk="1" fontAlgn="t" latinLnBrk="0" hangingPunct="1"/>
            <a:r>
              <a:rPr lang="en-US" sz="1200" b="1" i="0" u="sng" strike="noStrike" kern="1200" dirty="0" smtClean="0">
                <a:solidFill>
                  <a:schemeClr val="tx1"/>
                </a:solidFill>
                <a:effectLst/>
                <a:latin typeface="+mn-lt"/>
                <a:ea typeface="+mn-ea"/>
                <a:cs typeface="+mn-cs"/>
              </a:rPr>
              <a:t>Session</a:t>
            </a:r>
            <a:r>
              <a:rPr lang="en-US" sz="1200" b="1" i="0" u="sng" strike="noStrike" kern="1200" baseline="0" dirty="0" smtClean="0">
                <a:solidFill>
                  <a:schemeClr val="tx1"/>
                </a:solidFill>
                <a:effectLst/>
                <a:latin typeface="+mn-lt"/>
                <a:ea typeface="+mn-ea"/>
                <a:cs typeface="+mn-cs"/>
              </a:rPr>
              <a:t> Management&amp; Call Control</a:t>
            </a:r>
            <a:endParaRPr lang="en-US" sz="1200" b="1" i="0" u="sng"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Supported in VCS as part of an integrated solution with BE6000 / Unified CM, or as standalone Video Application</a:t>
            </a:r>
          </a:p>
          <a:p>
            <a:pPr rtl="0" eaLnBrk="1" fontAlgn="t" latinLnBrk="0" hangingPunct="1"/>
            <a:r>
              <a:rPr lang="en-US" sz="1200" b="1" i="0" u="sng" strike="noStrike" kern="1200" dirty="0" err="1" smtClean="0">
                <a:solidFill>
                  <a:schemeClr val="tx1"/>
                </a:solidFill>
                <a:effectLst/>
                <a:latin typeface="+mn-lt"/>
                <a:ea typeface="+mn-ea"/>
                <a:cs typeface="+mn-cs"/>
              </a:rPr>
              <a:t>Webex</a:t>
            </a:r>
            <a:r>
              <a:rPr lang="en-US" sz="1200" b="1" i="0" u="sng" strike="noStrike" kern="1200" dirty="0" smtClean="0">
                <a:solidFill>
                  <a:schemeClr val="tx1"/>
                </a:solidFill>
                <a:effectLst/>
                <a:latin typeface="+mn-lt"/>
                <a:ea typeface="+mn-ea"/>
                <a:cs typeface="+mn-cs"/>
              </a:rPr>
              <a:t> Enabled TP</a:t>
            </a:r>
          </a:p>
          <a:p>
            <a:pPr marL="0" marR="0" indent="0" algn="l" defTabSz="457200"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WebEx Enabled </a:t>
            </a:r>
            <a:r>
              <a:rPr lang="en-US" sz="1200" b="0" i="0" u="none" strike="noStrike" kern="1200" dirty="0" err="1" smtClean="0">
                <a:solidFill>
                  <a:schemeClr val="tx1"/>
                </a:solidFill>
                <a:effectLst/>
                <a:latin typeface="+mn-lt"/>
                <a:ea typeface="+mn-ea"/>
                <a:cs typeface="+mn-cs"/>
              </a:rPr>
              <a:t>TelePresence</a:t>
            </a:r>
            <a:r>
              <a:rPr lang="en-US" sz="1200" b="0" i="0" u="none" strike="noStrike" kern="1200" dirty="0" smtClean="0">
                <a:solidFill>
                  <a:schemeClr val="tx1"/>
                </a:solidFill>
                <a:effectLst/>
                <a:latin typeface="+mn-lt"/>
                <a:ea typeface="+mn-ea"/>
                <a:cs typeface="+mn-cs"/>
              </a:rPr>
              <a:t> recommended deployment requires MCU / </a:t>
            </a:r>
            <a:r>
              <a:rPr lang="en-US" sz="1200" b="0" i="0" u="none" strike="noStrike" kern="1200" dirty="0" err="1" smtClean="0">
                <a:solidFill>
                  <a:schemeClr val="tx1"/>
                </a:solidFill>
                <a:effectLst/>
                <a:latin typeface="+mn-lt"/>
                <a:ea typeface="+mn-ea"/>
                <a:cs typeface="+mn-cs"/>
              </a:rPr>
              <a:t>TelePresence</a:t>
            </a:r>
            <a:r>
              <a:rPr lang="en-US" sz="1200" b="0" i="0" u="none" strike="noStrike" kern="1200" dirty="0" smtClean="0">
                <a:solidFill>
                  <a:schemeClr val="tx1"/>
                </a:solidFill>
                <a:effectLst/>
                <a:latin typeface="+mn-lt"/>
                <a:ea typeface="+mn-ea"/>
                <a:cs typeface="+mn-cs"/>
              </a:rPr>
              <a:t> Server registered to VCS. Expressway Series does not support registrations.</a:t>
            </a:r>
          </a:p>
          <a:p>
            <a:pPr rtl="0" eaLnBrk="1" fontAlgn="t" latinLnBrk="0" hangingPunct="1"/>
            <a:r>
              <a:rPr lang="en-US" sz="1200" b="1" i="0" u="sng" strike="noStrike" kern="1200" dirty="0" smtClean="0">
                <a:solidFill>
                  <a:schemeClr val="tx1"/>
                </a:solidFill>
                <a:effectLst/>
                <a:latin typeface="+mn-lt"/>
                <a:ea typeface="+mn-ea"/>
                <a:cs typeface="+mn-cs"/>
              </a:rPr>
              <a:t>Enhanced</a:t>
            </a:r>
            <a:r>
              <a:rPr lang="en-US" sz="1200" b="1" i="0" u="sng" strike="noStrike" kern="1200" baseline="0" dirty="0" smtClean="0">
                <a:solidFill>
                  <a:schemeClr val="tx1"/>
                </a:solidFill>
                <a:effectLst/>
                <a:latin typeface="+mn-lt"/>
                <a:ea typeface="+mn-ea"/>
                <a:cs typeface="+mn-cs"/>
              </a:rPr>
              <a:t> Security</a:t>
            </a:r>
            <a:endParaRPr lang="en-US" sz="1200" b="1" i="0" u="sng"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VCS includes JITC, FIPS140-2 compliant modules for federal &amp; security conscious customers.</a:t>
            </a:r>
          </a:p>
          <a:p>
            <a:endParaRPr lang="en-US" dirty="0" smtClean="0"/>
          </a:p>
          <a:p>
            <a:r>
              <a:rPr lang="en-US" dirty="0" smtClean="0"/>
              <a:t>Mobile &amp; Remote access for Jabber and TP endpoints (registering to UCM) available on VCS</a:t>
            </a:r>
          </a:p>
          <a:p>
            <a:r>
              <a:rPr lang="en-US" dirty="0" smtClean="0"/>
              <a:t>No option key required to enable this feature</a:t>
            </a:r>
          </a:p>
          <a:p>
            <a:r>
              <a:rPr lang="en-US" dirty="0" smtClean="0"/>
              <a:t>Provides existing customers ability to trial new feature on existing infrastructure</a:t>
            </a:r>
          </a:p>
          <a:p>
            <a:r>
              <a:rPr lang="en-US" dirty="0" smtClean="0"/>
              <a:t>Customers encouraged to deploy Expressway for production deployments</a:t>
            </a:r>
          </a:p>
          <a:p>
            <a:endParaRPr lang="en-US" dirty="0"/>
          </a:p>
        </p:txBody>
      </p:sp>
      <p:sp>
        <p:nvSpPr>
          <p:cNvPr id="4" name="Slide Number Placeholder 3"/>
          <p:cNvSpPr>
            <a:spLocks noGrp="1"/>
          </p:cNvSpPr>
          <p:nvPr>
            <p:ph type="sldNum" sz="quarter" idx="10"/>
          </p:nvPr>
        </p:nvSpPr>
        <p:spPr/>
        <p:txBody>
          <a:bodyPr/>
          <a:lstStyle/>
          <a:p>
            <a:fld id="{A15CC413-854B-EE44-ACC0-9F4A44ED5ADF}" type="slidenum">
              <a:rPr lang="en-US" smtClean="0"/>
              <a:t>20</a:t>
            </a:fld>
            <a:endParaRPr lang="en-US"/>
          </a:p>
        </p:txBody>
      </p:sp>
    </p:spTree>
    <p:extLst>
      <p:ext uri="{BB962C8B-B14F-4D97-AF65-F5344CB8AC3E}">
        <p14:creationId xmlns:p14="http://schemas.microsoft.com/office/powerpoint/2010/main" val="74832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846" y="41394"/>
            <a:ext cx="8413138" cy="7654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b" anchorCtr="0" compatLnSpc="1">
            <a:prstTxWarp prst="textNoShape">
              <a:avLst/>
            </a:prstTxWarp>
          </a:bodyPr>
          <a:lstStyle>
            <a:lvl1pPr>
              <a:defRPr lang="en-US" dirty="0">
                <a:solidFill>
                  <a:srgbClr val="FFFFFF"/>
                </a:solidFill>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333846" y="1085067"/>
            <a:ext cx="8403738" cy="3715533"/>
          </a:xfrm>
        </p:spPr>
        <p:txBody>
          <a:bodyPr lIns="91440" tIns="45720" rIns="91440" bIns="45720"/>
          <a:lstStyle>
            <a:lvl1pPr>
              <a:spcBef>
                <a:spcPts val="600"/>
              </a:spcBef>
              <a:buClr>
                <a:srgbClr val="168ACB"/>
              </a:buClr>
              <a:defRPr>
                <a:solidFill>
                  <a:srgbClr val="000000"/>
                </a:solidFill>
              </a:defRPr>
            </a:lvl1pPr>
            <a:lvl2pPr>
              <a:spcBef>
                <a:spcPts val="400"/>
              </a:spcBef>
              <a:defRPr>
                <a:solidFill>
                  <a:srgbClr val="000000"/>
                </a:solidFill>
              </a:defRPr>
            </a:lvl2pPr>
            <a:lvl3pPr>
              <a:lnSpc>
                <a:spcPct val="90000"/>
              </a:lnSpc>
              <a:spcBef>
                <a:spcPts val="200"/>
              </a:spcBef>
              <a:defRPr>
                <a:solidFill>
                  <a:srgbClr val="000000"/>
                </a:solidFill>
              </a:defRPr>
            </a:lvl3pPr>
            <a:lvl4pPr>
              <a:lnSpc>
                <a:spcPct val="90000"/>
              </a:lnSpc>
              <a:spcBef>
                <a:spcPts val="200"/>
              </a:spcBef>
              <a:defRPr>
                <a:solidFill>
                  <a:srgbClr val="000000"/>
                </a:solidFill>
              </a:defRPr>
            </a:lvl4pPr>
            <a:lvl5pPr>
              <a:spcBef>
                <a:spcPts val="675"/>
              </a:spcBef>
              <a:defRPr>
                <a:solidFill>
                  <a:schemeClr val="tx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6"/>
          <p:cNvSpPr>
            <a:spLocks noGrp="1"/>
          </p:cNvSpPr>
          <p:nvPr>
            <p:ph type="sldNum" sz="quarter" idx="4"/>
          </p:nvPr>
        </p:nvSpPr>
        <p:spPr>
          <a:xfrm>
            <a:off x="8783496" y="4954262"/>
            <a:ext cx="366853" cy="189238"/>
          </a:xfrm>
          <a:prstGeom prst="rect">
            <a:avLst/>
          </a:prstGeom>
        </p:spPr>
        <p:txBody>
          <a:bodyPr vert="horz" lIns="91440" tIns="45720" rIns="91440" bIns="45720" rtlCol="0" anchor="ctr"/>
          <a:lstStyle>
            <a:lvl1pPr algn="r">
              <a:defRPr sz="700">
                <a:solidFill>
                  <a:schemeClr val="tx2"/>
                </a:solidFill>
              </a:defRPr>
            </a:lvl1p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a:t>
            </a:fld>
            <a:endParaRPr lang="en-US" kern="0" dirty="0">
              <a:solidFill>
                <a:srgbClr val="595959"/>
              </a:solidFill>
            </a:endParaRPr>
          </a:p>
        </p:txBody>
      </p:sp>
    </p:spTree>
    <p:extLst>
      <p:ext uri="{BB962C8B-B14F-4D97-AF65-F5344CB8AC3E}">
        <p14:creationId xmlns:p14="http://schemas.microsoft.com/office/powerpoint/2010/main" val="2226866120"/>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with Logo">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783496" y="4954262"/>
            <a:ext cx="366853" cy="189238"/>
          </a:xfrm>
          <a:prstGeom prst="rect">
            <a:avLst/>
          </a:prstGeom>
        </p:spPr>
        <p:txBody>
          <a:bodyPr vert="horz" lIns="91440" tIns="45720" rIns="91440" bIns="45720" rtlCol="0" anchor="ctr"/>
          <a:lstStyle>
            <a:lvl1pPr algn="r">
              <a:defRPr sz="700">
                <a:solidFill>
                  <a:schemeClr val="tx2"/>
                </a:solidFill>
              </a:defRPr>
            </a:lvl1p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a:t>
            </a:fld>
            <a:endParaRPr lang="en-US" kern="0" dirty="0">
              <a:solidFill>
                <a:srgbClr val="595959"/>
              </a:solidFill>
            </a:endParaRPr>
          </a:p>
        </p:txBody>
      </p:sp>
      <p:pic>
        <p:nvPicPr>
          <p:cNvPr id="5" name="Picture 4" descr="CL13-Blue-DIGI.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892329" y="4613278"/>
            <a:ext cx="1043920" cy="349520"/>
          </a:xfrm>
          <a:prstGeom prst="rect">
            <a:avLst/>
          </a:prstGeom>
        </p:spPr>
      </p:pic>
    </p:spTree>
    <p:extLst>
      <p:ext uri="{BB962C8B-B14F-4D97-AF65-F5344CB8AC3E}">
        <p14:creationId xmlns:p14="http://schemas.microsoft.com/office/powerpoint/2010/main" val="1568791509"/>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Footer and Logo">
    <p:spTree>
      <p:nvGrpSpPr>
        <p:cNvPr id="1" name=""/>
        <p:cNvGrpSpPr/>
        <p:nvPr/>
      </p:nvGrpSpPr>
      <p:grpSpPr>
        <a:xfrm>
          <a:off x="0" y="0"/>
          <a:ext cx="0" cy="0"/>
          <a:chOff x="0" y="0"/>
          <a:chExt cx="0" cy="0"/>
        </a:xfrm>
      </p:grpSpPr>
      <p:sp>
        <p:nvSpPr>
          <p:cNvPr id="2" name="Rectangle 1"/>
          <p:cNvSpPr/>
          <p:nvPr userDrawn="1"/>
        </p:nvSpPr>
        <p:spPr bwMode="auto">
          <a:xfrm>
            <a:off x="0" y="1"/>
            <a:ext cx="9144000" cy="828674"/>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endParaRPr lang="en-US" dirty="0" err="1">
              <a:solidFill>
                <a:srgbClr val="FFFFFF"/>
              </a:solidFill>
              <a:sym typeface="Arial" pitchFamily="-107" charset="0"/>
            </a:endParaRPr>
          </a:p>
        </p:txBody>
      </p:sp>
      <p:sp>
        <p:nvSpPr>
          <p:cNvPr id="4" name="Slide Number Placeholder 6"/>
          <p:cNvSpPr>
            <a:spLocks noGrp="1"/>
          </p:cNvSpPr>
          <p:nvPr>
            <p:ph type="sldNum" sz="quarter" idx="4"/>
          </p:nvPr>
        </p:nvSpPr>
        <p:spPr>
          <a:xfrm>
            <a:off x="8783496" y="4954262"/>
            <a:ext cx="366853" cy="189238"/>
          </a:xfrm>
          <a:prstGeom prst="rect">
            <a:avLst/>
          </a:prstGeom>
        </p:spPr>
        <p:txBody>
          <a:bodyPr vert="horz" lIns="91440" tIns="45720" rIns="91440" bIns="45720" rtlCol="0" anchor="ctr"/>
          <a:lstStyle>
            <a:lvl1pPr algn="r">
              <a:defRPr sz="700">
                <a:solidFill>
                  <a:schemeClr val="tx2"/>
                </a:solidFill>
              </a:defRPr>
            </a:lvl1p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a:t>
            </a:fld>
            <a:endParaRPr lang="en-US" kern="0" dirty="0">
              <a:solidFill>
                <a:srgbClr val="595959"/>
              </a:solidFill>
            </a:endParaRPr>
          </a:p>
        </p:txBody>
      </p:sp>
    </p:spTree>
    <p:extLst>
      <p:ext uri="{BB962C8B-B14F-4D97-AF65-F5344CB8AC3E}">
        <p14:creationId xmlns:p14="http://schemas.microsoft.com/office/powerpoint/2010/main" val="2381352220"/>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er Title Slide">
    <p:spTree>
      <p:nvGrpSpPr>
        <p:cNvPr id="1" name=""/>
        <p:cNvGrpSpPr/>
        <p:nvPr/>
      </p:nvGrpSpPr>
      <p:grpSpPr>
        <a:xfrm>
          <a:off x="0" y="0"/>
          <a:ext cx="0" cy="0"/>
          <a:chOff x="0" y="0"/>
          <a:chExt cx="0" cy="0"/>
        </a:xfrm>
      </p:grpSpPr>
      <p:pic>
        <p:nvPicPr>
          <p:cNvPr id="5" name="Picture 2" descr="C:\Users\Kirk Mossing\Desktop\CURRENT JOBS\Cisco Live\Template\star full.jpg"/>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0" y="1"/>
            <a:ext cx="9150350" cy="2578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Grp="1" noChangeArrowheads="1"/>
          </p:cNvSpPr>
          <p:nvPr>
            <p:ph type="title" hasCustomPrompt="1"/>
          </p:nvPr>
        </p:nvSpPr>
        <p:spPr bwMode="auto">
          <a:xfrm>
            <a:off x="986023" y="1190756"/>
            <a:ext cx="7174661" cy="1354787"/>
          </a:xfrm>
          <a:prstGeom prst="rect">
            <a:avLst/>
          </a:prstGeom>
          <a:noFill/>
          <a:ln w="12700">
            <a:noFill/>
            <a:miter lim="800000"/>
            <a:headEnd/>
            <a:tailEnd/>
          </a:ln>
          <a:effectLst/>
        </p:spPr>
        <p:txBody>
          <a:bodyPr lIns="91440" tIns="45720" rIns="91440" bIns="45720"/>
          <a:lstStyle>
            <a:lvl1pPr>
              <a:defRPr sz="2800" b="0">
                <a:solidFill>
                  <a:schemeClr val="bg1"/>
                </a:solidFill>
              </a:defRPr>
            </a:lvl1pPr>
          </a:lstStyle>
          <a:p>
            <a:pPr lvl="0"/>
            <a:r>
              <a:rPr lang="en-US" dirty="0" smtClean="0">
                <a:sym typeface="Arial" pitchFamily="-107" charset="0"/>
              </a:rPr>
              <a:t>Click To Edit Presentation Name</a:t>
            </a:r>
            <a:endParaRPr lang="en-US" dirty="0">
              <a:sym typeface="Arial" pitchFamily="-107" charset="0"/>
            </a:endParaRPr>
          </a:p>
        </p:txBody>
      </p:sp>
      <p:sp>
        <p:nvSpPr>
          <p:cNvPr id="3" name="Rectangle 3"/>
          <p:cNvSpPr>
            <a:spLocks noGrp="1" noChangeArrowheads="1"/>
          </p:cNvSpPr>
          <p:nvPr>
            <p:ph idx="1" hasCustomPrompt="1"/>
          </p:nvPr>
        </p:nvSpPr>
        <p:spPr bwMode="auto">
          <a:xfrm>
            <a:off x="991565" y="2578892"/>
            <a:ext cx="7173311" cy="607219"/>
          </a:xfrm>
          <a:prstGeom prst="rect">
            <a:avLst/>
          </a:prstGeom>
          <a:noFill/>
          <a:ln w="12700">
            <a:noFill/>
            <a:miter lim="800000"/>
            <a:headEnd/>
            <a:tailEnd/>
          </a:ln>
          <a:effectLst/>
        </p:spPr>
        <p:txBody>
          <a:bodyPr lIns="91440" tIns="45720" rIns="91440" bIns="45720"/>
          <a:lstStyle>
            <a:lvl1pPr marL="1786" indent="0">
              <a:buFontTx/>
              <a:buNone/>
              <a:defRPr sz="1800">
                <a:solidFill>
                  <a:srgbClr val="000000"/>
                </a:solidFill>
              </a:defRPr>
            </a:lvl1pPr>
          </a:lstStyle>
          <a:p>
            <a:pPr lvl="0"/>
            <a:r>
              <a:rPr lang="en-US" dirty="0">
                <a:sym typeface="Arial" pitchFamily="-107" charset="0"/>
              </a:rPr>
              <a:t>Click to edit </a:t>
            </a:r>
            <a:r>
              <a:rPr lang="en-US" dirty="0" smtClean="0">
                <a:sym typeface="Arial" pitchFamily="-107" charset="0"/>
              </a:rPr>
              <a:t>Session ID</a:t>
            </a:r>
            <a:endParaRPr lang="en-US" dirty="0">
              <a:sym typeface="Arial" pitchFamily="-107" charset="0"/>
            </a:endParaRPr>
          </a:p>
        </p:txBody>
      </p:sp>
      <p:sp>
        <p:nvSpPr>
          <p:cNvPr id="9" name="Text Placeholder 8"/>
          <p:cNvSpPr>
            <a:spLocks noGrp="1"/>
          </p:cNvSpPr>
          <p:nvPr>
            <p:ph type="body" sz="quarter" idx="10" hasCustomPrompt="1"/>
          </p:nvPr>
        </p:nvSpPr>
        <p:spPr>
          <a:xfrm>
            <a:off x="989405" y="3295650"/>
            <a:ext cx="6069012" cy="1055688"/>
          </a:xfrm>
        </p:spPr>
        <p:txBody>
          <a:bodyPr lIns="91440" tIns="45720" rIns="91440" bIns="45720"/>
          <a:lstStyle>
            <a:lvl1pPr marL="1785" indent="0">
              <a:buNone/>
              <a:defRPr sz="2000" baseline="0">
                <a:solidFill>
                  <a:schemeClr val="accent1"/>
                </a:solidFill>
              </a:defRPr>
            </a:lvl1pPr>
            <a:lvl2pPr marL="192881" indent="0">
              <a:buNone/>
              <a:defRPr/>
            </a:lvl2pPr>
            <a:lvl3pPr marL="386655" indent="0">
              <a:buNone/>
              <a:defRPr/>
            </a:lvl3pPr>
            <a:lvl4pPr marL="546497" indent="0">
              <a:buNone/>
              <a:defRPr/>
            </a:lvl4pPr>
            <a:lvl5pPr marL="706338" indent="0">
              <a:buNone/>
              <a:defRPr/>
            </a:lvl5pPr>
          </a:lstStyle>
          <a:p>
            <a:pPr lvl="0"/>
            <a:r>
              <a:rPr lang="en-US" dirty="0" smtClean="0"/>
              <a:t>Click to edit Presenter Name and Title</a:t>
            </a:r>
          </a:p>
        </p:txBody>
      </p:sp>
      <p:pic>
        <p:nvPicPr>
          <p:cNvPr id="7" name="Picture 6" descr="CL13-Blue-DIGI.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92329" y="4613278"/>
            <a:ext cx="1043920" cy="349520"/>
          </a:xfrm>
          <a:prstGeom prst="rect">
            <a:avLst/>
          </a:prstGeom>
        </p:spPr>
      </p:pic>
    </p:spTree>
    <p:extLst>
      <p:ext uri="{BB962C8B-B14F-4D97-AF65-F5344CB8AC3E}">
        <p14:creationId xmlns:p14="http://schemas.microsoft.com/office/powerpoint/2010/main" val="245952078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pic>
        <p:nvPicPr>
          <p:cNvPr id="6" name="Picture 5" descr="CL13-Blue-DIGI.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892329" y="185579"/>
            <a:ext cx="1043920" cy="349520"/>
          </a:xfrm>
          <a:prstGeom prst="rect">
            <a:avLst/>
          </a:prstGeom>
        </p:spPr>
      </p:pic>
      <p:sp>
        <p:nvSpPr>
          <p:cNvPr id="8" name="Title 7"/>
          <p:cNvSpPr>
            <a:spLocks noGrp="1"/>
          </p:cNvSpPr>
          <p:nvPr>
            <p:ph type="title" hasCustomPrompt="1"/>
          </p:nvPr>
        </p:nvSpPr>
        <p:spPr>
          <a:xfrm>
            <a:off x="484290" y="3956770"/>
            <a:ext cx="8281511" cy="557213"/>
          </a:xfrm>
        </p:spPr>
        <p:txBody>
          <a:bodyPr/>
          <a:lstStyle>
            <a:lvl1pPr>
              <a:defRPr sz="2800" b="0">
                <a:solidFill>
                  <a:schemeClr val="tx1"/>
                </a:solidFill>
              </a:defRPr>
            </a:lvl1pPr>
          </a:lstStyle>
          <a:p>
            <a:r>
              <a:rPr lang="en-US" dirty="0" smtClean="0"/>
              <a:t>CLICK TO EDIT MASTER TITLE STYLE</a:t>
            </a:r>
            <a:endParaRPr lang="en-US" dirty="0"/>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676401"/>
            <a:ext cx="9144000" cy="1790700"/>
          </a:xfrm>
          <a:prstGeom prst="rect">
            <a:avLst/>
          </a:prstGeom>
        </p:spPr>
      </p:pic>
    </p:spTree>
    <p:extLst>
      <p:ext uri="{BB962C8B-B14F-4D97-AF65-F5344CB8AC3E}">
        <p14:creationId xmlns:p14="http://schemas.microsoft.com/office/powerpoint/2010/main" val="184946187"/>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gue Video">
    <p:spTree>
      <p:nvGrpSpPr>
        <p:cNvPr id="1" name=""/>
        <p:cNvGrpSpPr/>
        <p:nvPr/>
      </p:nvGrpSpPr>
      <p:grpSpPr>
        <a:xfrm>
          <a:off x="0" y="0"/>
          <a:ext cx="0" cy="0"/>
          <a:chOff x="0" y="0"/>
          <a:chExt cx="0" cy="0"/>
        </a:xfrm>
      </p:grpSpPr>
      <p:pic>
        <p:nvPicPr>
          <p:cNvPr id="7" name="Picture 2" descr="C:\Users\Kirk Mossing\Desktop\CURRENT JOBS\Cisco Live\Template\star full.jpg"/>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0" y="3001616"/>
            <a:ext cx="9150350" cy="21418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bwMode="auto">
          <a:xfrm>
            <a:off x="0" y="2034392"/>
            <a:ext cx="9144000" cy="1014149"/>
          </a:xfrm>
          <a:prstGeom prst="rect">
            <a:avLst/>
          </a:prstGeom>
          <a:solidFill>
            <a:srgbClr val="0C65B7"/>
          </a:solidFill>
          <a:ln w="9525" cap="flat" cmpd="sng" algn="ctr">
            <a:no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fontAlgn="base">
              <a:spcBef>
                <a:spcPct val="0"/>
              </a:spcBef>
              <a:spcAft>
                <a:spcPct val="0"/>
              </a:spcAft>
            </a:pPr>
            <a:endParaRPr lang="en-US">
              <a:solidFill>
                <a:srgbClr val="FFFFFF"/>
              </a:solidFill>
              <a:sym typeface="Arial" pitchFamily="-107" charset="0"/>
            </a:endParaRPr>
          </a:p>
        </p:txBody>
      </p:sp>
      <p:sp>
        <p:nvSpPr>
          <p:cNvPr id="8" name="Title 7"/>
          <p:cNvSpPr>
            <a:spLocks noGrp="1"/>
          </p:cNvSpPr>
          <p:nvPr>
            <p:ph type="title" hasCustomPrompt="1"/>
          </p:nvPr>
        </p:nvSpPr>
        <p:spPr>
          <a:xfrm>
            <a:off x="1512795" y="2034392"/>
            <a:ext cx="7253007" cy="1014149"/>
          </a:xfrm>
        </p:spPr>
        <p:txBody>
          <a:bodyPr anchor="ctr" anchorCtr="0"/>
          <a:lstStyle>
            <a:lvl1pPr>
              <a:defRPr sz="2800" b="0">
                <a:solidFill>
                  <a:srgbClr val="EEECE1"/>
                </a:solidFill>
              </a:defRPr>
            </a:lvl1pPr>
          </a:lstStyle>
          <a:p>
            <a:r>
              <a:rPr lang="en-US" dirty="0" smtClean="0"/>
              <a:t>CLICK TO EDIT MASTER TITLE STYLE</a:t>
            </a:r>
            <a:endParaRPr lang="en-US" dirty="0"/>
          </a:p>
        </p:txBody>
      </p:sp>
      <p:sp>
        <p:nvSpPr>
          <p:cNvPr id="5" name="Oval 4"/>
          <p:cNvSpPr/>
          <p:nvPr userDrawn="1"/>
        </p:nvSpPr>
        <p:spPr bwMode="auto">
          <a:xfrm>
            <a:off x="630331" y="2188481"/>
            <a:ext cx="705971" cy="705971"/>
          </a:xfrm>
          <a:prstGeom prst="ellipse">
            <a:avLst/>
          </a:prstGeom>
          <a:noFill/>
          <a:ln w="101600" cap="flat" cmpd="sng" algn="ctr">
            <a:solidFill>
              <a:srgbClr val="FFFFFF">
                <a:alpha val="30000"/>
              </a:srgbClr>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fontAlgn="base">
              <a:spcBef>
                <a:spcPct val="0"/>
              </a:spcBef>
              <a:spcAft>
                <a:spcPct val="0"/>
              </a:spcAft>
            </a:pPr>
            <a:endParaRPr lang="en-US">
              <a:solidFill>
                <a:srgbClr val="FFFFFF"/>
              </a:solidFill>
              <a:sym typeface="Arial" pitchFamily="-107" charset="0"/>
            </a:endParaRPr>
          </a:p>
        </p:txBody>
      </p:sp>
      <p:sp>
        <p:nvSpPr>
          <p:cNvPr id="6" name="Isosceles Triangle 5"/>
          <p:cNvSpPr/>
          <p:nvPr userDrawn="1"/>
        </p:nvSpPr>
        <p:spPr bwMode="auto">
          <a:xfrm rot="5400000">
            <a:off x="829199" y="2366150"/>
            <a:ext cx="406733" cy="350632"/>
          </a:xfrm>
          <a:prstGeom prst="triangle">
            <a:avLst/>
          </a:prstGeom>
          <a:solidFill>
            <a:schemeClr val="bg1">
              <a:alpha val="40000"/>
            </a:schemeClr>
          </a:solidFill>
          <a:ln w="9525" cap="flat" cmpd="sng" algn="ctr">
            <a:no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fontAlgn="base">
              <a:spcBef>
                <a:spcPct val="0"/>
              </a:spcBef>
              <a:spcAft>
                <a:spcPct val="0"/>
              </a:spcAft>
            </a:pPr>
            <a:endParaRPr lang="en-US">
              <a:solidFill>
                <a:srgbClr val="FFFFFF"/>
              </a:solidFill>
              <a:sym typeface="Arial" pitchFamily="-107" charset="0"/>
            </a:endParaRPr>
          </a:p>
        </p:txBody>
      </p:sp>
      <p:pic>
        <p:nvPicPr>
          <p:cNvPr id="9" name="Picture 8" descr="CL13-Blue-DIGI.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92329" y="185579"/>
            <a:ext cx="1043920" cy="349520"/>
          </a:xfrm>
          <a:prstGeom prst="rect">
            <a:avLst/>
          </a:prstGeom>
        </p:spPr>
      </p:pic>
    </p:spTree>
    <p:extLst>
      <p:ext uri="{BB962C8B-B14F-4D97-AF65-F5344CB8AC3E}">
        <p14:creationId xmlns:p14="http://schemas.microsoft.com/office/powerpoint/2010/main" val="293986420"/>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gue Demo">
    <p:spTree>
      <p:nvGrpSpPr>
        <p:cNvPr id="1" name=""/>
        <p:cNvGrpSpPr/>
        <p:nvPr/>
      </p:nvGrpSpPr>
      <p:grpSpPr>
        <a:xfrm>
          <a:off x="0" y="0"/>
          <a:ext cx="0" cy="0"/>
          <a:chOff x="0" y="0"/>
          <a:chExt cx="0" cy="0"/>
        </a:xfrm>
      </p:grpSpPr>
      <p:pic>
        <p:nvPicPr>
          <p:cNvPr id="7" name="Picture 2" descr="C:\Users\Kirk Mossing\Desktop\CURRENT JOBS\Cisco Live\Template\star full.jpg"/>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0" y="3001616"/>
            <a:ext cx="9150350" cy="21418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bwMode="auto">
          <a:xfrm>
            <a:off x="0" y="2034392"/>
            <a:ext cx="9144000" cy="1014149"/>
          </a:xfrm>
          <a:prstGeom prst="rect">
            <a:avLst/>
          </a:prstGeom>
          <a:solidFill>
            <a:srgbClr val="0C65B7"/>
          </a:solidFill>
          <a:ln w="9525" cap="flat" cmpd="sng" algn="ctr">
            <a:no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fontAlgn="base">
              <a:spcBef>
                <a:spcPct val="0"/>
              </a:spcBef>
              <a:spcAft>
                <a:spcPct val="0"/>
              </a:spcAft>
            </a:pPr>
            <a:endParaRPr lang="en-US">
              <a:solidFill>
                <a:srgbClr val="FFFFFF"/>
              </a:solidFill>
              <a:sym typeface="Arial" pitchFamily="-107" charset="0"/>
            </a:endParaRPr>
          </a:p>
        </p:txBody>
      </p:sp>
      <p:sp>
        <p:nvSpPr>
          <p:cNvPr id="8" name="Title 7"/>
          <p:cNvSpPr>
            <a:spLocks noGrp="1"/>
          </p:cNvSpPr>
          <p:nvPr>
            <p:ph type="title" hasCustomPrompt="1"/>
          </p:nvPr>
        </p:nvSpPr>
        <p:spPr>
          <a:xfrm>
            <a:off x="1512795" y="2034392"/>
            <a:ext cx="7253007" cy="101414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ctr" anchorCtr="0" compatLnSpc="1">
            <a:prstTxWarp prst="textNoShape">
              <a:avLst/>
            </a:prstTxWarp>
          </a:bodyPr>
          <a:lstStyle>
            <a:lvl1pPr>
              <a:defRPr lang="en-US" sz="2800" b="0" dirty="0">
                <a:solidFill>
                  <a:srgbClr val="EEECE1"/>
                </a:solidFill>
              </a:defRPr>
            </a:lvl1pPr>
          </a:lstStyle>
          <a:p>
            <a:pPr lvl="0"/>
            <a:r>
              <a:rPr lang="en-US" dirty="0" smtClean="0"/>
              <a:t>CLICK TO EDIT MASTER TITLE STYLE</a:t>
            </a:r>
            <a:endParaRPr lang="en-US" dirty="0"/>
          </a:p>
        </p:txBody>
      </p:sp>
      <p:sp>
        <p:nvSpPr>
          <p:cNvPr id="10" name="Rectangle 9"/>
          <p:cNvSpPr/>
          <p:nvPr userDrawn="1"/>
        </p:nvSpPr>
        <p:spPr bwMode="auto">
          <a:xfrm>
            <a:off x="610999" y="2180525"/>
            <a:ext cx="733224" cy="733224"/>
          </a:xfrm>
          <a:prstGeom prst="rect">
            <a:avLst/>
          </a:prstGeom>
          <a:noFill/>
          <a:ln w="101600" cap="flat" cmpd="sng" algn="ctr">
            <a:solidFill>
              <a:srgbClr val="FFFFFF">
                <a:alpha val="30000"/>
              </a:srgbClr>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514350" fontAlgn="base">
              <a:spcBef>
                <a:spcPct val="0"/>
              </a:spcBef>
              <a:spcAft>
                <a:spcPct val="0"/>
              </a:spcAft>
            </a:pPr>
            <a:endParaRPr lang="en-US">
              <a:solidFill>
                <a:srgbClr val="FFFFFF"/>
              </a:solidFill>
              <a:sym typeface="Arial" pitchFamily="-107" charset="0"/>
            </a:endParaRPr>
          </a:p>
        </p:txBody>
      </p:sp>
      <p:sp>
        <p:nvSpPr>
          <p:cNvPr id="11" name="Rectangle 10"/>
          <p:cNvSpPr/>
          <p:nvPr userDrawn="1"/>
        </p:nvSpPr>
        <p:spPr bwMode="auto">
          <a:xfrm>
            <a:off x="761242" y="2330768"/>
            <a:ext cx="432738" cy="432738"/>
          </a:xfrm>
          <a:prstGeom prst="rect">
            <a:avLst/>
          </a:prstGeom>
          <a:noFill/>
          <a:ln w="174625" cap="flat" cmpd="sng" algn="ctr">
            <a:solidFill>
              <a:srgbClr val="FFFFFF">
                <a:alpha val="30000"/>
              </a:srgbClr>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514350" fontAlgn="base">
              <a:spcBef>
                <a:spcPct val="0"/>
              </a:spcBef>
              <a:spcAft>
                <a:spcPct val="0"/>
              </a:spcAft>
            </a:pPr>
            <a:endParaRPr lang="en-US">
              <a:solidFill>
                <a:srgbClr val="FFFFFF"/>
              </a:solidFill>
              <a:sym typeface="Arial" pitchFamily="-107" charset="0"/>
            </a:endParaRPr>
          </a:p>
        </p:txBody>
      </p:sp>
      <p:pic>
        <p:nvPicPr>
          <p:cNvPr id="9" name="Picture 8" descr="CL13-Blue-DIGI.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92329" y="185579"/>
            <a:ext cx="1043920" cy="349520"/>
          </a:xfrm>
          <a:prstGeom prst="rect">
            <a:avLst/>
          </a:prstGeom>
        </p:spPr>
      </p:pic>
    </p:spTree>
    <p:extLst>
      <p:ext uri="{BB962C8B-B14F-4D97-AF65-F5344CB8AC3E}">
        <p14:creationId xmlns:p14="http://schemas.microsoft.com/office/powerpoint/2010/main" val="560604694"/>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5" name="Picture 2" descr="C:\Users\Kirk Mossing\Desktop\CURRENT JOBS\Cisco Live\Template\star full.jpg"/>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0" y="3816350"/>
            <a:ext cx="9150350" cy="132714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853821" y="1522476"/>
            <a:ext cx="7473506" cy="156362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3038" indent="-131763">
              <a:buClr>
                <a:schemeClr val="accent1"/>
              </a:buClr>
              <a:buFont typeface="Arial" pitchFamily="34" charset="0"/>
              <a:buChar char="‟"/>
              <a:defRPr kumimoji="0" lang="en-US" sz="2300" b="0" i="0" u="none" strike="noStrike" kern="0" cap="none" spc="0" normalizeH="0" baseline="0" smtClean="0">
                <a:ln>
                  <a:noFill/>
                </a:ln>
                <a:solidFill>
                  <a:srgbClr val="0065BD"/>
                </a:solidFill>
                <a:effectLst/>
                <a:uLnTx/>
                <a:uFillTx/>
                <a:latin typeface="Arial"/>
                <a:ea typeface="Apple LiGothic Medium"/>
                <a:cs typeface="Apple LiGothic Medium"/>
              </a:defRPr>
            </a:lvl1pPr>
            <a:lvl2pPr>
              <a:defRPr lang="en-US" sz="2700" b="1" kern="1200" smtClean="0">
                <a:solidFill>
                  <a:srgbClr val="B1059D"/>
                </a:solidFill>
                <a:latin typeface="Arial" pitchFamily="-107" charset="0"/>
                <a:ea typeface="Apple LiGothic Medium" pitchFamily="-107" charset="-120"/>
                <a:cs typeface="Apple LiGothic Medium" pitchFamily="-107" charset="-120"/>
              </a:defRPr>
            </a:lvl2pPr>
            <a:lvl3pPr>
              <a:defRPr lang="en-US" sz="2700" b="1" kern="1200" smtClean="0">
                <a:solidFill>
                  <a:srgbClr val="B1059D"/>
                </a:solidFill>
                <a:latin typeface="Arial" pitchFamily="-107" charset="0"/>
                <a:ea typeface="Apple LiGothic Medium" pitchFamily="-107" charset="-120"/>
                <a:cs typeface="Apple LiGothic Medium" pitchFamily="-107" charset="-120"/>
              </a:defRPr>
            </a:lvl3pPr>
            <a:lvl4pPr>
              <a:defRPr lang="en-US" sz="2700" b="1" kern="1200" smtClean="0">
                <a:solidFill>
                  <a:srgbClr val="B1059D"/>
                </a:solidFill>
                <a:latin typeface="Arial" pitchFamily="-107" charset="0"/>
                <a:ea typeface="Apple LiGothic Medium" pitchFamily="-107" charset="-120"/>
                <a:cs typeface="Apple LiGothic Medium" pitchFamily="-107" charset="-120"/>
              </a:defRPr>
            </a:lvl4pPr>
            <a:lvl5pPr>
              <a:defRPr lang="en-US" sz="2700" b="1" kern="1200">
                <a:solidFill>
                  <a:srgbClr val="B1059D"/>
                </a:solidFill>
                <a:latin typeface="Arial" pitchFamily="-107" charset="0"/>
                <a:ea typeface="Apple LiGothic Medium" pitchFamily="-107" charset="-120"/>
                <a:cs typeface="Apple LiGothic Medium" pitchFamily="-107" charset="-120"/>
              </a:defRPr>
            </a:lvl5pPr>
          </a:lstStyle>
          <a:p>
            <a:pPr marL="156270" marR="0" lvl="0" indent="-114300" defTabSz="514350" eaLnBrk="1" latinLnBrk="0" hangingPunct="1">
              <a:spcBef>
                <a:spcPct val="0"/>
              </a:spcBef>
              <a:buClrTx/>
              <a:buSzTx/>
              <a:buFontTx/>
              <a:buNone/>
              <a:tabLst/>
            </a:pPr>
            <a:r>
              <a:rPr lang="en-US" dirty="0" smtClean="0"/>
              <a:t>Click to edit Master text styles</a:t>
            </a:r>
          </a:p>
        </p:txBody>
      </p:sp>
      <p:sp>
        <p:nvSpPr>
          <p:cNvPr id="8" name="Text Placeholder 7"/>
          <p:cNvSpPr>
            <a:spLocks noGrp="1"/>
          </p:cNvSpPr>
          <p:nvPr>
            <p:ph type="body" sz="quarter" idx="11"/>
          </p:nvPr>
        </p:nvSpPr>
        <p:spPr>
          <a:xfrm>
            <a:off x="3876261" y="3086100"/>
            <a:ext cx="4857402" cy="540068"/>
          </a:xfrm>
          <a:noFill/>
          <a:ln w="12700" cap="flat">
            <a:noFill/>
            <a:miter lim="800000"/>
            <a:headEnd type="none" w="med" len="med"/>
            <a:tailEnd type="none" w="med" len="med"/>
          </a:ln>
        </p:spPr>
        <p:txBody>
          <a:bodyPr lIns="91440" tIns="45720" rIns="91440" bIns="45720"/>
          <a:lstStyle>
            <a:lvl1pPr marL="285750" indent="-285750" algn="r">
              <a:spcBef>
                <a:spcPts val="600"/>
              </a:spcBef>
              <a:buClr>
                <a:schemeClr val="bg1"/>
              </a:buClr>
              <a:buFont typeface="Arial" pitchFamily="34" charset="0"/>
              <a:buChar char="•"/>
              <a:defRPr kumimoji="0" lang="en-US" sz="1600" b="0" i="0" u="none" strike="noStrike" kern="0" cap="none" spc="0" normalizeH="0" baseline="0" smtClean="0">
                <a:ln>
                  <a:noFill/>
                </a:ln>
                <a:solidFill>
                  <a:schemeClr val="tx2"/>
                </a:solidFill>
                <a:effectLst/>
                <a:uLnTx/>
                <a:uFillTx/>
                <a:latin typeface="Arial" pitchFamily="-107" charset="0"/>
                <a:ea typeface="Arial" pitchFamily="-107" charset="0"/>
                <a:cs typeface="Arial" pitchFamily="-107" charset="0"/>
              </a:defRPr>
            </a:lvl1pPr>
            <a:lvl2pPr>
              <a:defRPr lang="en-US" sz="1800" kern="1200" smtClean="0">
                <a:solidFill>
                  <a:srgbClr val="FFFFFF"/>
                </a:solidFill>
                <a:latin typeface="Arial" pitchFamily="34" charset="0"/>
                <a:ea typeface="Apple LiGothic Medium" pitchFamily="2" charset="-120"/>
              </a:defRPr>
            </a:lvl2pPr>
            <a:lvl3pPr>
              <a:defRPr lang="en-US" sz="1800" kern="1200" smtClean="0">
                <a:solidFill>
                  <a:srgbClr val="FFFFFF"/>
                </a:solidFill>
                <a:latin typeface="Arial" pitchFamily="34" charset="0"/>
                <a:ea typeface="Apple LiGothic Medium" pitchFamily="2" charset="-120"/>
              </a:defRPr>
            </a:lvl3pPr>
            <a:lvl4pPr>
              <a:defRPr lang="en-US" sz="1800" kern="1200" smtClean="0">
                <a:solidFill>
                  <a:srgbClr val="FFFFFF"/>
                </a:solidFill>
                <a:latin typeface="Arial" pitchFamily="34" charset="0"/>
                <a:ea typeface="Apple LiGothic Medium" pitchFamily="2" charset="-120"/>
              </a:defRPr>
            </a:lvl4pPr>
            <a:lvl5pPr>
              <a:defRPr lang="en-US" sz="1800" kern="1200">
                <a:solidFill>
                  <a:srgbClr val="FFFFFF"/>
                </a:solidFill>
                <a:latin typeface="Arial" pitchFamily="34" charset="0"/>
                <a:ea typeface="Apple LiGothic Medium" pitchFamily="2" charset="-120"/>
              </a:defRPr>
            </a:lvl5pPr>
          </a:lstStyle>
          <a:p>
            <a:pPr marL="0" marR="0" lvl="0" indent="0" algn="r" defTabSz="514350" eaLnBrk="1" fontAlgn="auto" latinLnBrk="0" hangingPunct="1">
              <a:lnSpc>
                <a:spcPct val="90000"/>
              </a:lnSpc>
              <a:spcBef>
                <a:spcPts val="169"/>
              </a:spcBef>
              <a:spcAft>
                <a:spcPts val="0"/>
              </a:spcAft>
              <a:buClrTx/>
              <a:buSzTx/>
              <a:buFontTx/>
              <a:buNone/>
              <a:tabLst/>
            </a:pPr>
            <a:r>
              <a:rPr lang="en-US" dirty="0" smtClean="0"/>
              <a:t>Click to edit Master text styles</a:t>
            </a:r>
            <a:endParaRPr lang="en-US" dirty="0"/>
          </a:p>
        </p:txBody>
      </p:sp>
      <p:pic>
        <p:nvPicPr>
          <p:cNvPr id="6" name="Picture 5" descr="CL13-Blue-DIGI.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92329" y="185579"/>
            <a:ext cx="1043920" cy="349520"/>
          </a:xfrm>
          <a:prstGeom prst="rect">
            <a:avLst/>
          </a:prstGeom>
        </p:spPr>
      </p:pic>
    </p:spTree>
    <p:extLst>
      <p:ext uri="{BB962C8B-B14F-4D97-AF65-F5344CB8AC3E}">
        <p14:creationId xmlns:p14="http://schemas.microsoft.com/office/powerpoint/2010/main" val="4232461799"/>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valuation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83496" y="4954262"/>
            <a:ext cx="360503" cy="189238"/>
          </a:xfrm>
          <a:prstGeom prst="rect">
            <a:avLst/>
          </a:prstGeom>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a:t>
            </a:fld>
            <a:endParaRPr lang="en-US" kern="0" dirty="0">
              <a:solidFill>
                <a:srgbClr val="595959"/>
              </a:solidFill>
            </a:endParaRPr>
          </a:p>
        </p:txBody>
      </p:sp>
      <p:pic>
        <p:nvPicPr>
          <p:cNvPr id="5" name="Picture 4"/>
          <p:cNvPicPr>
            <a:picLocks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869280" y="924734"/>
            <a:ext cx="4274720" cy="240640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609601" y="2114550"/>
            <a:ext cx="4191000" cy="1384995"/>
          </a:xfrm>
          <a:prstGeom prst="rect">
            <a:avLst/>
          </a:prstGeom>
          <a:noFill/>
        </p:spPr>
        <p:txBody>
          <a:bodyPr wrap="square" rtlCol="0">
            <a:spAutoFit/>
          </a:bodyPr>
          <a:lstStyle/>
          <a:p>
            <a:pPr fontAlgn="base">
              <a:spcBef>
                <a:spcPct val="0"/>
              </a:spcBef>
              <a:spcAft>
                <a:spcPct val="0"/>
              </a:spcAft>
            </a:pPr>
            <a:r>
              <a:rPr lang="en-US" sz="1400" kern="1200" dirty="0" smtClean="0">
                <a:solidFill>
                  <a:schemeClr val="tx1"/>
                </a:solidFill>
                <a:latin typeface="+mn-lt"/>
                <a:ea typeface="+mn-ea"/>
                <a:cs typeface="+mn-cs"/>
              </a:rPr>
              <a:t>Maximize your Cisco Live experience with your free Cisco Live 365 account. Download session PDFs, view sessions on-demand and participate in live activities throughout the year. Click the Enter Cisco Live 365 button in your Cisco Live portal to log in.</a:t>
            </a:r>
            <a:endParaRPr lang="en-US" sz="1100" dirty="0">
              <a:solidFill>
                <a:srgbClr val="000000"/>
              </a:solidFill>
              <a:sym typeface="Arial" pitchFamily="34" charset="0"/>
            </a:endParaRPr>
          </a:p>
        </p:txBody>
      </p:sp>
      <p:sp>
        <p:nvSpPr>
          <p:cNvPr id="8" name="Rectangle 7"/>
          <p:cNvSpPr/>
          <p:nvPr userDrawn="1"/>
        </p:nvSpPr>
        <p:spPr>
          <a:xfrm>
            <a:off x="332626" y="360368"/>
            <a:ext cx="6812762" cy="452432"/>
          </a:xfrm>
          <a:prstGeom prst="rect">
            <a:avLst/>
          </a:prstGeom>
        </p:spPr>
        <p:txBody>
          <a:bodyPr wrap="none">
            <a:spAutoFit/>
          </a:bodyPr>
          <a:lstStyle/>
          <a:p>
            <a:pPr marL="6251" indent="-6251" eaLnBrk="0" fontAlgn="base" hangingPunct="0">
              <a:lnSpc>
                <a:spcPct val="90000"/>
              </a:lnSpc>
              <a:spcBef>
                <a:spcPct val="0"/>
              </a:spcBef>
              <a:spcAft>
                <a:spcPct val="0"/>
              </a:spcAft>
            </a:pPr>
            <a:r>
              <a:rPr lang="en-US" sz="2600" b="1" dirty="0">
                <a:solidFill>
                  <a:srgbClr val="FFFFFF"/>
                </a:solidFill>
                <a:ea typeface="+mj-ea"/>
                <a:cs typeface="+mj-cs"/>
                <a:sym typeface="Arial" pitchFamily="34" charset="0"/>
              </a:rPr>
              <a:t>Complete Your Online Session Evaluation</a:t>
            </a:r>
          </a:p>
        </p:txBody>
      </p:sp>
      <p:sp>
        <p:nvSpPr>
          <p:cNvPr id="9" name="Content Placeholder 8"/>
          <p:cNvSpPr txBox="1">
            <a:spLocks/>
          </p:cNvSpPr>
          <p:nvPr userDrawn="1"/>
        </p:nvSpPr>
        <p:spPr bwMode="auto">
          <a:xfrm>
            <a:off x="403831" y="1085067"/>
            <a:ext cx="4389249" cy="37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523" indent="-185738" algn="l" rtl="0" eaLnBrk="0" fontAlgn="base" hangingPunct="0">
              <a:lnSpc>
                <a:spcPct val="90000"/>
              </a:lnSpc>
              <a:spcBef>
                <a:spcPts val="600"/>
              </a:spcBef>
              <a:spcAft>
                <a:spcPct val="0"/>
              </a:spcAft>
              <a:buClr>
                <a:srgbClr val="168ACB"/>
              </a:buClr>
              <a:buSzPct val="100000"/>
              <a:buFont typeface="Wingdings" charset="2"/>
              <a:buChar char="§"/>
              <a:defRPr sz="1800">
                <a:solidFill>
                  <a:schemeClr val="tx2"/>
                </a:solidFill>
                <a:latin typeface="+mn-lt"/>
                <a:ea typeface="+mn-ea"/>
                <a:cs typeface="+mn-cs"/>
                <a:sym typeface="Arial" pitchFamily="34" charset="0"/>
              </a:defRPr>
            </a:lvl1pPr>
            <a:lvl2pPr marL="386656" indent="-193775" algn="l" rtl="0" eaLnBrk="0" fontAlgn="base" hangingPunct="0">
              <a:lnSpc>
                <a:spcPct val="90000"/>
              </a:lnSpc>
              <a:spcBef>
                <a:spcPts val="400"/>
              </a:spcBef>
              <a:spcAft>
                <a:spcPct val="0"/>
              </a:spcAft>
              <a:buClr>
                <a:srgbClr val="0C65B7"/>
              </a:buClr>
              <a:buSzPct val="100000"/>
              <a:buFont typeface="Arial"/>
              <a:buChar char="–"/>
              <a:defRPr sz="1600">
                <a:solidFill>
                  <a:schemeClr val="tx2"/>
                </a:solidFill>
                <a:latin typeface="+mn-lt"/>
                <a:ea typeface="+mn-ea"/>
                <a:cs typeface="+mn-cs"/>
                <a:sym typeface="Arial" pitchFamily="34" charset="0"/>
              </a:defRPr>
            </a:lvl2pPr>
            <a:lvl3pPr marL="546497" indent="-159842" algn="l" rtl="0" eaLnBrk="0" fontAlgn="base" hangingPunct="0">
              <a:lnSpc>
                <a:spcPct val="90000"/>
              </a:lnSpc>
              <a:spcBef>
                <a:spcPts val="200"/>
              </a:spcBef>
              <a:spcAft>
                <a:spcPct val="0"/>
              </a:spcAft>
              <a:buClr>
                <a:srgbClr val="0C65B7"/>
              </a:buClr>
              <a:buSzPct val="100000"/>
              <a:buFont typeface="Wingdings" charset="2"/>
              <a:buChar char="§"/>
              <a:defRPr sz="1400">
                <a:solidFill>
                  <a:schemeClr val="tx2"/>
                </a:solidFill>
                <a:latin typeface="+mn-lt"/>
                <a:ea typeface="+mn-ea"/>
                <a:cs typeface="+mn-cs"/>
                <a:sym typeface="Arial" pitchFamily="34" charset="0"/>
              </a:defRPr>
            </a:lvl3pPr>
            <a:lvl4pPr marL="706339" indent="-159842" algn="l" rtl="0" eaLnBrk="0" fontAlgn="base" hangingPunct="0">
              <a:lnSpc>
                <a:spcPct val="90000"/>
              </a:lnSpc>
              <a:spcBef>
                <a:spcPts val="200"/>
              </a:spcBef>
              <a:spcAft>
                <a:spcPct val="0"/>
              </a:spcAft>
              <a:buClr>
                <a:srgbClr val="0C65B7"/>
              </a:buClr>
              <a:buSzPct val="100000"/>
              <a:buFont typeface="Arial" pitchFamily="34" charset="0"/>
              <a:buChar char="–"/>
              <a:defRPr sz="1100">
                <a:solidFill>
                  <a:schemeClr val="tx2"/>
                </a:solidFill>
                <a:latin typeface="+mn-lt"/>
                <a:ea typeface="+mn-ea"/>
                <a:cs typeface="+mn-cs"/>
                <a:sym typeface="Arial" pitchFamily="34" charset="0"/>
              </a:defRPr>
            </a:lvl4pPr>
            <a:lvl5pPr marL="773311" indent="-66973" algn="l" rtl="0" eaLnBrk="0" fontAlgn="base" hangingPunct="0">
              <a:lnSpc>
                <a:spcPct val="95000"/>
              </a:lnSpc>
              <a:spcBef>
                <a:spcPts val="675"/>
              </a:spcBef>
              <a:spcAft>
                <a:spcPct val="0"/>
              </a:spcAft>
              <a:buClr>
                <a:srgbClr val="FFFFFF"/>
              </a:buClr>
              <a:buSzPct val="100000"/>
              <a:buFont typeface="Arial" pitchFamily="34" charset="0"/>
              <a:buChar char="»"/>
              <a:defRPr>
                <a:solidFill>
                  <a:schemeClr val="tx1">
                    <a:lumMod val="75000"/>
                  </a:schemeClr>
                </a:solidFill>
                <a:latin typeface="+mn-lt"/>
                <a:ea typeface="+mn-ea"/>
                <a:cs typeface="+mn-cs"/>
                <a:sym typeface="Arial" pitchFamily="34" charset="0"/>
              </a:defRPr>
            </a:lvl5pPr>
            <a:lvl6pPr marL="141624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6pPr>
            <a:lvl7pPr marL="167342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7pPr>
            <a:lvl8pPr marL="193059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8pPr>
            <a:lvl9pPr marL="218777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9pPr>
          </a:lstStyle>
          <a:p>
            <a:r>
              <a:rPr lang="en-US" dirty="0" smtClean="0">
                <a:solidFill>
                  <a:srgbClr val="000000"/>
                </a:solidFill>
              </a:rPr>
              <a:t>Complete your session evaluation online now</a:t>
            </a:r>
            <a:r>
              <a:rPr lang="en-US" baseline="0" dirty="0" smtClean="0">
                <a:solidFill>
                  <a:srgbClr val="000000"/>
                </a:solidFill>
              </a:rPr>
              <a:t> through either the mobile app or internet kiosk stations.</a:t>
            </a:r>
            <a:endParaRPr lang="en-US" dirty="0">
              <a:solidFill>
                <a:srgbClr val="000000"/>
              </a:solidFill>
            </a:endParaRPr>
          </a:p>
        </p:txBody>
      </p:sp>
    </p:spTree>
    <p:extLst>
      <p:ext uri="{BB962C8B-B14F-4D97-AF65-F5344CB8AC3E}">
        <p14:creationId xmlns:p14="http://schemas.microsoft.com/office/powerpoint/2010/main" val="1651493929"/>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eme Graphic">
    <p:spTree>
      <p:nvGrpSpPr>
        <p:cNvPr id="1" name=""/>
        <p:cNvGrpSpPr/>
        <p:nvPr/>
      </p:nvGrpSpPr>
      <p:grpSpPr>
        <a:xfrm>
          <a:off x="0" y="0"/>
          <a:ext cx="0" cy="0"/>
          <a:chOff x="0" y="0"/>
          <a:chExt cx="0" cy="0"/>
        </a:xfrm>
      </p:grpSpPr>
      <p:pic>
        <p:nvPicPr>
          <p:cNvPr id="2" name="Picture 2" descr="C:\Users\Kirk Mossing\Desktop\CURRENT JOBS\Cisco Live\Template\star fu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0350" cy="51450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L13-Theme-1line-White.pd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783" y="1134105"/>
            <a:ext cx="6194791" cy="857740"/>
          </a:xfrm>
          <a:prstGeom prst="rect">
            <a:avLst/>
          </a:prstGeom>
        </p:spPr>
      </p:pic>
      <p:pic>
        <p:nvPicPr>
          <p:cNvPr id="4" name="Picture 3" descr="CL13-White-RGB.pdf"/>
          <p:cNvPicPr>
            <a:picLocks noChangeAspect="1"/>
          </p:cNvPicPr>
          <p:nvPr userDrawn="1"/>
        </p:nvPicPr>
        <p:blipFill rotWithShape="1">
          <a:blip r:embed="rId4" cstate="screen">
            <a:extLst>
              <a:ext uri="{28A0092B-C50C-407E-A947-70E740481C1C}">
                <a14:useLocalDpi xmlns:a14="http://schemas.microsoft.com/office/drawing/2010/main"/>
              </a:ext>
            </a:extLst>
          </a:blip>
          <a:srcRect t="8900" b="35547"/>
          <a:stretch/>
        </p:blipFill>
        <p:spPr>
          <a:xfrm>
            <a:off x="6929546" y="4016977"/>
            <a:ext cx="1882274" cy="1045650"/>
          </a:xfrm>
          <a:prstGeom prst="rect">
            <a:avLst/>
          </a:prstGeom>
        </p:spPr>
      </p:pic>
      <p:pic>
        <p:nvPicPr>
          <p:cNvPr id="5" name="Picture 4" descr="CISCO-White-DIGI.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7794" y="4477774"/>
            <a:ext cx="721994" cy="380599"/>
          </a:xfrm>
          <a:prstGeom prst="rect">
            <a:avLst/>
          </a:prstGeom>
        </p:spPr>
      </p:pic>
    </p:spTree>
    <p:extLst>
      <p:ext uri="{BB962C8B-B14F-4D97-AF65-F5344CB8AC3E}">
        <p14:creationId xmlns:p14="http://schemas.microsoft.com/office/powerpoint/2010/main" val="1689323025"/>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1" descr="CISCO-Blue-PMS [Converted].pdf"/>
          <p:cNvPicPr>
            <a:picLocks noChangeAspect="1"/>
          </p:cNvPicPr>
          <p:nvPr userDrawn="1"/>
        </p:nvPicPr>
        <p:blipFill rotWithShape="1">
          <a:blip r:embed="rId2" cstate="screen">
            <a:extLst>
              <a:ext uri="{28A0092B-C50C-407E-A947-70E740481C1C}">
                <a14:useLocalDpi xmlns:a14="http://schemas.microsoft.com/office/drawing/2010/main"/>
              </a:ext>
            </a:extLst>
          </a:blip>
          <a:srcRect t="28877" b="28877"/>
          <a:stretch/>
        </p:blipFill>
        <p:spPr>
          <a:xfrm>
            <a:off x="1483133" y="1266825"/>
            <a:ext cx="6177736" cy="2609852"/>
          </a:xfrm>
          <a:prstGeom prst="rect">
            <a:avLst/>
          </a:prstGeom>
        </p:spPr>
      </p:pic>
    </p:spTree>
    <p:extLst>
      <p:ext uri="{BB962C8B-B14F-4D97-AF65-F5344CB8AC3E}">
        <p14:creationId xmlns:p14="http://schemas.microsoft.com/office/powerpoint/2010/main" val="417015777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lang="en-US" dirty="0">
                <a:solidFill>
                  <a:srgbClr val="FFFFFF"/>
                </a:solidFill>
              </a:defRPr>
            </a:lvl1pPr>
          </a:lstStyle>
          <a:p>
            <a:pPr lvl="0"/>
            <a:r>
              <a:rPr lang="en-US" dirty="0" smtClean="0"/>
              <a:t>Click to edit Master title style</a:t>
            </a:r>
            <a:endParaRPr lang="en-US" dirty="0"/>
          </a:p>
        </p:txBody>
      </p:sp>
      <p:sp>
        <p:nvSpPr>
          <p:cNvPr id="5" name="Slide Number Placeholder 6"/>
          <p:cNvSpPr>
            <a:spLocks noGrp="1"/>
          </p:cNvSpPr>
          <p:nvPr>
            <p:ph type="sldNum" sz="quarter" idx="4"/>
          </p:nvPr>
        </p:nvSpPr>
        <p:spPr>
          <a:xfrm>
            <a:off x="8783496" y="4954262"/>
            <a:ext cx="366853" cy="189238"/>
          </a:xfrm>
          <a:prstGeom prst="rect">
            <a:avLst/>
          </a:prstGeom>
        </p:spPr>
        <p:txBody>
          <a:bodyPr vert="horz" lIns="91440" tIns="45720" rIns="91440" bIns="45720" rtlCol="0" anchor="ctr"/>
          <a:lstStyle>
            <a:lvl1pPr algn="r">
              <a:defRPr sz="700">
                <a:solidFill>
                  <a:schemeClr val="tx2"/>
                </a:solidFill>
              </a:defRPr>
            </a:lvl1p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a:t>
            </a:fld>
            <a:endParaRPr lang="en-US" kern="0" dirty="0">
              <a:solidFill>
                <a:srgbClr val="595959"/>
              </a:solidFill>
            </a:endParaRPr>
          </a:p>
        </p:txBody>
      </p:sp>
    </p:spTree>
    <p:extLst>
      <p:ext uri="{BB962C8B-B14F-4D97-AF65-F5344CB8AC3E}">
        <p14:creationId xmlns:p14="http://schemas.microsoft.com/office/powerpoint/2010/main" val="1373282079"/>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324161"/>
            <a:ext cx="8588861" cy="62865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185473464"/>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324161"/>
            <a:ext cx="8580923" cy="628650"/>
          </a:xfrm>
        </p:spPr>
        <p:txBody>
          <a:bodyPr/>
          <a:lstStyle>
            <a:lvl1pPr algn="l" defTabSz="685891"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008126"/>
            <a:ext cx="8570912" cy="3723894"/>
          </a:xfrm>
        </p:spPr>
        <p:txBody>
          <a:bodyPr>
            <a:noAutofit/>
          </a:bodyPr>
          <a:lstStyle>
            <a:lvl1pPr>
              <a:lnSpc>
                <a:spcPct val="95000"/>
              </a:lnSpc>
              <a:spcBef>
                <a:spcPts val="1110"/>
              </a:spcBef>
              <a:defRPr sz="1700">
                <a:solidFill>
                  <a:srgbClr val="435153"/>
                </a:solidFill>
                <a:latin typeface="+mj-lt"/>
              </a:defRPr>
            </a:lvl1pPr>
            <a:lvl2pPr>
              <a:lnSpc>
                <a:spcPct val="95000"/>
              </a:lnSpc>
              <a:spcBef>
                <a:spcPts val="45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4919335"/>
      </p:ext>
    </p:extLst>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004809"/>
            <a:ext cx="4021116" cy="3724275"/>
          </a:xfrm>
        </p:spPr>
        <p:txBody>
          <a:bodyPr>
            <a:noAutofit/>
          </a:bodyPr>
          <a:lstStyle>
            <a:lvl1pPr>
              <a:lnSpc>
                <a:spcPct val="95000"/>
              </a:lnSpc>
              <a:spcBef>
                <a:spcPts val="1110"/>
              </a:spcBef>
              <a:defRPr sz="1400">
                <a:solidFill>
                  <a:srgbClr val="435153"/>
                </a:solidFill>
                <a:latin typeface="+mj-lt"/>
              </a:defRPr>
            </a:lvl1pPr>
            <a:lvl2pPr>
              <a:lnSpc>
                <a:spcPct val="95000"/>
              </a:lnSpc>
              <a:spcBef>
                <a:spcPts val="450"/>
              </a:spcBef>
              <a:defRPr sz="1100">
                <a:solidFill>
                  <a:srgbClr val="435153"/>
                </a:solidFill>
                <a:latin typeface="+mj-lt"/>
              </a:defRPr>
            </a:lvl2pPr>
            <a:lvl3pPr>
              <a:defRPr sz="900">
                <a:solidFill>
                  <a:srgbClr val="435153"/>
                </a:solidFill>
                <a:latin typeface="+mj-lt"/>
              </a:defRPr>
            </a:lvl3pPr>
            <a:lvl4pPr>
              <a:defRPr sz="800">
                <a:solidFill>
                  <a:srgbClr val="435153"/>
                </a:solidFill>
                <a:latin typeface="+mj-lt"/>
              </a:defRPr>
            </a:lvl4pPr>
            <a:lvl5pPr>
              <a:defRPr sz="8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004809"/>
            <a:ext cx="4222440" cy="3724275"/>
          </a:xfrm>
        </p:spPr>
        <p:txBody>
          <a:bodyPr>
            <a:noAutofit/>
          </a:bodyPr>
          <a:lstStyle>
            <a:lvl1pPr>
              <a:lnSpc>
                <a:spcPct val="95000"/>
              </a:lnSpc>
              <a:spcBef>
                <a:spcPts val="1110"/>
              </a:spcBef>
              <a:defRPr sz="1400">
                <a:solidFill>
                  <a:srgbClr val="435153"/>
                </a:solidFill>
                <a:latin typeface="+mj-lt"/>
              </a:defRPr>
            </a:lvl1pPr>
            <a:lvl2pPr>
              <a:lnSpc>
                <a:spcPct val="95000"/>
              </a:lnSpc>
              <a:spcBef>
                <a:spcPts val="450"/>
              </a:spcBef>
              <a:defRPr sz="1100">
                <a:solidFill>
                  <a:srgbClr val="435153"/>
                </a:solidFill>
                <a:latin typeface="+mj-lt"/>
              </a:defRPr>
            </a:lvl2pPr>
            <a:lvl3pPr>
              <a:defRPr sz="900">
                <a:solidFill>
                  <a:srgbClr val="435153"/>
                </a:solidFill>
                <a:latin typeface="+mj-lt"/>
              </a:defRPr>
            </a:lvl3pPr>
            <a:lvl4pPr>
              <a:defRPr sz="800">
                <a:solidFill>
                  <a:srgbClr val="435153"/>
                </a:solidFill>
                <a:latin typeface="+mj-lt"/>
              </a:defRPr>
            </a:lvl4pPr>
            <a:lvl5pPr>
              <a:defRPr sz="8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02" y="324161"/>
            <a:ext cx="8580923" cy="628650"/>
          </a:xfrm>
        </p:spPr>
        <p:txBody>
          <a:bodyPr/>
          <a:lstStyle>
            <a:lvl1pPr algn="l" defTabSz="685891"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26533231"/>
      </p:ext>
    </p:extLst>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26314"/>
            <a:ext cx="4123944" cy="628650"/>
          </a:xfrm>
        </p:spPr>
        <p:txBody>
          <a:bodyPr vert="horz" lIns="61730" tIns="34295" rIns="61730" bIns="34295" rtlCol="0" anchor="t" anchorCtr="0">
            <a:noAutofit/>
          </a:bodyPr>
          <a:lstStyle>
            <a:lvl1pPr algn="l" defTabSz="685891" rtl="0" eaLnBrk="1" latinLnBrk="0" hangingPunct="1">
              <a:lnSpc>
                <a:spcPct val="80000"/>
              </a:lnSpc>
              <a:spcBef>
                <a:spcPct val="0"/>
              </a:spcBef>
              <a:buNone/>
              <a:defRPr lang="en-US" sz="2700" b="0" kern="1200" spc="-75"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200150"/>
            <a:ext cx="4142232" cy="3394710"/>
          </a:xfrm>
        </p:spPr>
        <p:txBody>
          <a:bodyPr/>
          <a:lstStyle>
            <a:lvl1pPr marL="0" indent="0">
              <a:buNone/>
              <a:defRPr>
                <a:solidFill>
                  <a:schemeClr val="tx2"/>
                </a:solidFill>
                <a:latin typeface="+mj-lt"/>
              </a:defRPr>
            </a:lvl1pPr>
            <a:lvl2pPr marL="476314" indent="-171473">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p:spPr>
        <p:txBody>
          <a:bodyPr/>
          <a:lstStyle>
            <a:lvl1pPr marL="0" indent="0">
              <a:buFontTx/>
              <a:buNone/>
              <a:defRPr>
                <a:solidFill>
                  <a:schemeClr val="accent1"/>
                </a:solidFill>
                <a:latin typeface="+mj-lt"/>
              </a:defRPr>
            </a:lvl1pPr>
            <a:lvl2pPr marL="476314" indent="-171473">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936681" y="4930682"/>
            <a:ext cx="638970" cy="139146"/>
          </a:xfrm>
          <a:prstGeom prst="rect">
            <a:avLst/>
          </a:prstGeom>
          <a:noFill/>
          <a:ln w="9525">
            <a:noFill/>
            <a:miter lim="800000"/>
            <a:headEnd/>
            <a:tailEnd/>
          </a:ln>
          <a:effectLst/>
        </p:spPr>
        <p:txBody>
          <a:bodyPr wrap="none" lIns="61601" tIns="30800" rIns="61601" bIns="30800" anchor="b">
            <a:spAutoFit/>
          </a:bodyPr>
          <a:lstStyle/>
          <a:p>
            <a:pPr algn="r" defTabSz="610872">
              <a:lnSpc>
                <a:spcPct val="100000"/>
              </a:lnSpc>
            </a:pPr>
            <a:r>
              <a:rPr lang="en-US" sz="500" dirty="0">
                <a:solidFill>
                  <a:srgbClr val="C0C0C0"/>
                </a:solidFill>
                <a:latin typeface="+mj-lt"/>
              </a:rPr>
              <a:t>Cisco Confidential</a:t>
            </a:r>
          </a:p>
        </p:txBody>
      </p:sp>
      <p:sp>
        <p:nvSpPr>
          <p:cNvPr id="14" name="Rectangle 7"/>
          <p:cNvSpPr>
            <a:spLocks noChangeArrowheads="1"/>
          </p:cNvSpPr>
          <p:nvPr userDrawn="1"/>
        </p:nvSpPr>
        <p:spPr bwMode="ltGray">
          <a:xfrm>
            <a:off x="8680020" y="4927604"/>
            <a:ext cx="201349" cy="139146"/>
          </a:xfrm>
          <a:prstGeom prst="rect">
            <a:avLst/>
          </a:prstGeom>
          <a:noFill/>
          <a:ln w="9525" algn="ctr">
            <a:noFill/>
            <a:miter lim="800000"/>
            <a:headEnd/>
            <a:tailEnd/>
          </a:ln>
          <a:effectLst/>
        </p:spPr>
        <p:txBody>
          <a:bodyPr wrap="none" lIns="61601" tIns="30800" rIns="61601" bIns="30800" anchor="b">
            <a:spAutoFit/>
          </a:bodyPr>
          <a:lstStyle/>
          <a:p>
            <a:pPr algn="r" defTabSz="610872">
              <a:lnSpc>
                <a:spcPct val="100000"/>
              </a:lnSpc>
            </a:pPr>
            <a:fld id="{DFCF27A5-1A5B-48D3-A060-2758FFBB1ADD}" type="slidenum">
              <a:rPr lang="en-US" sz="500">
                <a:solidFill>
                  <a:srgbClr val="C0C0C0"/>
                </a:solidFill>
                <a:latin typeface="+mj-lt"/>
              </a:rPr>
              <a:pPr algn="r" defTabSz="610872">
                <a:lnSpc>
                  <a:spcPct val="100000"/>
                </a:lnSpc>
              </a:pPr>
              <a:t>‹#›</a:t>
            </a:fld>
            <a:endParaRPr lang="en-US" sz="500" dirty="0">
              <a:solidFill>
                <a:srgbClr val="C0C0C0"/>
              </a:solidFill>
              <a:latin typeface="+mj-lt"/>
            </a:endParaRPr>
          </a:p>
        </p:txBody>
      </p:sp>
      <p:sp>
        <p:nvSpPr>
          <p:cNvPr id="16" name="Text Placeholder 15"/>
          <p:cNvSpPr>
            <a:spLocks noGrp="1"/>
          </p:cNvSpPr>
          <p:nvPr>
            <p:ph type="body" sz="quarter" idx="13" hasCustomPrompt="1"/>
          </p:nvPr>
        </p:nvSpPr>
        <p:spPr>
          <a:xfrm>
            <a:off x="4822430" y="233172"/>
            <a:ext cx="3896359" cy="630936"/>
          </a:xfrm>
        </p:spPr>
        <p:txBody>
          <a:bodyPr>
            <a:noAutofit/>
          </a:bodyPr>
          <a:lstStyle>
            <a:lvl1pPr marL="0" marR="0" indent="0" algn="l" defTabSz="685891" rtl="0" eaLnBrk="1" fontAlgn="auto" latinLnBrk="0" hangingPunct="1">
              <a:lnSpc>
                <a:spcPct val="80000"/>
              </a:lnSpc>
              <a:spcBef>
                <a:spcPct val="0"/>
              </a:spcBef>
              <a:spcAft>
                <a:spcPts val="0"/>
              </a:spcAft>
              <a:buClrTx/>
              <a:buSzTx/>
              <a:buFontTx/>
              <a:buNone/>
              <a:tabLst/>
              <a:defRPr lang="en-US" sz="2700" b="0" kern="1200" spc="-75" baseline="0" dirty="0">
                <a:gradFill>
                  <a:gsLst>
                    <a:gs pos="0">
                      <a:schemeClr val="tx1"/>
                    </a:gs>
                    <a:gs pos="100000">
                      <a:srgbClr val="01BBBB"/>
                    </a:gs>
                  </a:gsLst>
                  <a:lin ang="2400000" scaled="0"/>
                </a:gradFill>
                <a:latin typeface="+mj-lt"/>
                <a:ea typeface="+mj-ea"/>
                <a:cs typeface="+mj-cs"/>
              </a:defRPr>
            </a:lvl1pPr>
          </a:lstStyle>
          <a:p>
            <a:pPr marL="0" marR="0" lvl="0" indent="0" algn="l" defTabSz="685891"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pic>
        <p:nvPicPr>
          <p:cNvPr id="10" name="Picture 9" descr="segue texture.jpg"/>
          <p:cNvPicPr>
            <a:picLocks noChangeAspect="1"/>
          </p:cNvPicPr>
          <p:nvPr userDrawn="1"/>
        </p:nvPicPr>
        <p:blipFill>
          <a:blip r:embed="rId2" cstate="print"/>
          <a:srcRect t="95236" r="2996"/>
          <a:stretch>
            <a:fillRect/>
          </a:stretch>
        </p:blipFill>
        <p:spPr>
          <a:xfrm>
            <a:off x="333375" y="4786092"/>
            <a:ext cx="8477250" cy="122856"/>
          </a:xfrm>
          <a:prstGeom prst="rect">
            <a:avLst/>
          </a:prstGeom>
        </p:spPr>
      </p:pic>
      <p:sp>
        <p:nvSpPr>
          <p:cNvPr id="13" name="Rectangle 4"/>
          <p:cNvSpPr>
            <a:spLocks noChangeArrowheads="1"/>
          </p:cNvSpPr>
          <p:nvPr userDrawn="1"/>
        </p:nvSpPr>
        <p:spPr bwMode="ltGray">
          <a:xfrm>
            <a:off x="265666" y="4931983"/>
            <a:ext cx="3420515" cy="139146"/>
          </a:xfrm>
          <a:prstGeom prst="rect">
            <a:avLst/>
          </a:prstGeom>
          <a:noFill/>
          <a:ln w="9525">
            <a:noFill/>
            <a:miter lim="800000"/>
            <a:headEnd/>
            <a:tailEnd/>
          </a:ln>
          <a:effectLst/>
        </p:spPr>
        <p:txBody>
          <a:bodyPr wrap="square" lIns="61601" tIns="30800" rIns="61601" bIns="30800" anchor="b" anchorCtr="0">
            <a:spAutoFit/>
          </a:bodyPr>
          <a:lstStyle/>
          <a:p>
            <a:pPr algn="l" defTabSz="610872">
              <a:lnSpc>
                <a:spcPct val="100000"/>
              </a:lnSpc>
            </a:pPr>
            <a:r>
              <a:rPr lang="en-US" sz="500" dirty="0" smtClean="0">
                <a:solidFill>
                  <a:srgbClr val="C0C0C0"/>
                </a:solidFill>
                <a:latin typeface="+mj-lt"/>
              </a:rPr>
              <a:t>© 2011 Cisco and/or its affiliates. All rights reserved.</a:t>
            </a:r>
            <a:endParaRPr lang="en-US" sz="500" dirty="0">
              <a:solidFill>
                <a:srgbClr val="C0C0C0"/>
              </a:solidFill>
              <a:latin typeface="+mj-lt"/>
            </a:endParaRPr>
          </a:p>
        </p:txBody>
      </p:sp>
    </p:spTree>
    <p:extLst>
      <p:ext uri="{BB962C8B-B14F-4D97-AF65-F5344CB8AC3E}">
        <p14:creationId xmlns:p14="http://schemas.microsoft.com/office/powerpoint/2010/main" val="4253202667"/>
      </p:ext>
    </p:extLst>
  </p:cSld>
  <p:clrMapOvr>
    <a:masterClrMapping/>
  </p:clrMapOvr>
  <p:transition>
    <p:wipe dir="r"/>
  </p:transition>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and Bullet">
    <p:spTree>
      <p:nvGrpSpPr>
        <p:cNvPr id="1" name=""/>
        <p:cNvGrpSpPr/>
        <p:nvPr/>
      </p:nvGrpSpPr>
      <p:grpSpPr>
        <a:xfrm>
          <a:off x="0" y="0"/>
          <a:ext cx="0" cy="0"/>
          <a:chOff x="0" y="0"/>
          <a:chExt cx="0" cy="0"/>
        </a:xfrm>
      </p:grpSpPr>
      <p:pic>
        <p:nvPicPr>
          <p:cNvPr id="5" name="Picture 2" descr="C:\Users\Kirk Mossing\Desktop\CURRENT JOBS\Cisco Live\Template\star full.jpg"/>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0" y="0"/>
            <a:ext cx="9150350" cy="11795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3846" y="41394"/>
            <a:ext cx="8413138" cy="7654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lang="en-US" dirty="0">
                <a:solidFill>
                  <a:srgbClr val="FFFFFF"/>
                </a:solidFill>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333846" y="1325563"/>
            <a:ext cx="8413138" cy="3454531"/>
          </a:xfrm>
        </p:spPr>
        <p:txBody>
          <a:bodyPr lIns="91440" tIns="45720" rIns="91440" bIns="45720"/>
          <a:lstStyle>
            <a:lvl1pPr>
              <a:spcBef>
                <a:spcPts val="1200"/>
              </a:spcBef>
              <a:buClr>
                <a:srgbClr val="168ACB"/>
              </a:buCl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0"/>
          </p:nvPr>
        </p:nvSpPr>
        <p:spPr>
          <a:xfrm>
            <a:off x="329967" y="782383"/>
            <a:ext cx="8403336" cy="31375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40" tIns="45720" rIns="91440" bIns="45720"/>
          <a:lstStyle>
            <a:lvl1pPr marL="1786" indent="0">
              <a:buFontTx/>
              <a:buNone/>
              <a:defRPr lang="en-US" sz="1800" kern="1200" smtClean="0">
                <a:solidFill>
                  <a:schemeClr val="bg1"/>
                </a:solidFill>
                <a:latin typeface="Arial" pitchFamily="34" charset="0"/>
                <a:ea typeface="Apple LiGothic Medium" pitchFamily="2" charset="-120"/>
                <a:cs typeface="Arial" pitchFamily="34" charset="0"/>
              </a:defRPr>
            </a:lvl1pPr>
            <a:lvl2pPr marL="63401" indent="0">
              <a:buFontTx/>
              <a:buNone/>
              <a:defRPr lang="en-US" sz="1800" kern="1200" smtClean="0">
                <a:solidFill>
                  <a:srgbClr val="FFFFFF"/>
                </a:solidFill>
                <a:latin typeface="Arial" pitchFamily="34" charset="0"/>
                <a:ea typeface="Apple LiGothic Medium" pitchFamily="2" charset="-120"/>
              </a:defRPr>
            </a:lvl2pPr>
            <a:lvl3pPr marL="354508" indent="0">
              <a:buFontTx/>
              <a:buNone/>
              <a:defRPr lang="en-US" sz="1800" kern="1200" smtClean="0">
                <a:solidFill>
                  <a:srgbClr val="FFFFFF"/>
                </a:solidFill>
                <a:latin typeface="Arial" pitchFamily="34" charset="0"/>
                <a:ea typeface="Apple LiGothic Medium" pitchFamily="2" charset="-120"/>
              </a:defRPr>
            </a:lvl3pPr>
            <a:lvl4pPr marL="611683" indent="0">
              <a:buFontTx/>
              <a:buNone/>
              <a:defRPr lang="en-US" sz="1800" kern="1200" smtClean="0">
                <a:solidFill>
                  <a:srgbClr val="FFFFFF"/>
                </a:solidFill>
                <a:latin typeface="Arial" pitchFamily="34" charset="0"/>
                <a:ea typeface="Apple LiGothic Medium" pitchFamily="2" charset="-120"/>
              </a:defRPr>
            </a:lvl4pPr>
            <a:lvl5pPr marL="961727" indent="0">
              <a:buFontTx/>
              <a:buNone/>
              <a:defRPr lang="en-US" sz="1800" kern="1200">
                <a:solidFill>
                  <a:srgbClr val="FFFFFF"/>
                </a:solidFill>
                <a:latin typeface="Arial" pitchFamily="34" charset="0"/>
                <a:ea typeface="Apple LiGothic Medium" pitchFamily="2" charset="-120"/>
              </a:defRPr>
            </a:lvl5pPr>
          </a:lstStyle>
          <a:p>
            <a:pPr lvl="0">
              <a:spcBef>
                <a:spcPct val="0"/>
              </a:spcBef>
            </a:pPr>
            <a:r>
              <a:rPr lang="en-US" dirty="0" smtClean="0"/>
              <a:t>Click to edit Master text styles</a:t>
            </a:r>
            <a:endParaRPr lang="en-US" dirty="0"/>
          </a:p>
        </p:txBody>
      </p:sp>
      <p:sp>
        <p:nvSpPr>
          <p:cNvPr id="7" name="Slide Number Placeholder 6"/>
          <p:cNvSpPr>
            <a:spLocks noGrp="1"/>
          </p:cNvSpPr>
          <p:nvPr>
            <p:ph type="sldNum" sz="quarter" idx="4"/>
          </p:nvPr>
        </p:nvSpPr>
        <p:spPr>
          <a:xfrm>
            <a:off x="8783496" y="4954262"/>
            <a:ext cx="366853" cy="189238"/>
          </a:xfrm>
          <a:prstGeom prst="rect">
            <a:avLst/>
          </a:prstGeom>
        </p:spPr>
        <p:txBody>
          <a:bodyPr vert="horz" lIns="91440" tIns="45720" rIns="91440" bIns="45720" rtlCol="0" anchor="ctr"/>
          <a:lstStyle>
            <a:lvl1pPr algn="r">
              <a:defRPr sz="700">
                <a:solidFill>
                  <a:schemeClr val="tx2"/>
                </a:solidFill>
              </a:defRPr>
            </a:lvl1p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a:t>
            </a:fld>
            <a:endParaRPr lang="en-US" kern="0" dirty="0">
              <a:solidFill>
                <a:srgbClr val="595959"/>
              </a:solidFill>
            </a:endParaRPr>
          </a:p>
        </p:txBody>
      </p:sp>
    </p:spTree>
    <p:extLst>
      <p:ext uri="{BB962C8B-B14F-4D97-AF65-F5344CB8AC3E}">
        <p14:creationId xmlns:p14="http://schemas.microsoft.com/office/powerpoint/2010/main" val="393934283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5" name="Picture 2" descr="C:\Users\Kirk Mossing\Desktop\CURRENT JOBS\Cisco Live\Template\star full.jpg"/>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0" y="0"/>
            <a:ext cx="9150350" cy="11795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lang="en-US" dirty="0">
                <a:solidFill>
                  <a:srgbClr val="FFFFFF"/>
                </a:solidFill>
              </a:defRPr>
            </a:lvl1pPr>
          </a:lstStyle>
          <a:p>
            <a:pPr lvl="0"/>
            <a:r>
              <a:rPr lang="en-US" dirty="0" smtClean="0"/>
              <a:t>Click to edit Master title style</a:t>
            </a:r>
            <a:endParaRPr lang="en-US" dirty="0"/>
          </a:p>
        </p:txBody>
      </p:sp>
      <p:sp>
        <p:nvSpPr>
          <p:cNvPr id="6" name="Text Placeholder 5"/>
          <p:cNvSpPr>
            <a:spLocks noGrp="1"/>
          </p:cNvSpPr>
          <p:nvPr>
            <p:ph type="body" sz="quarter" idx="10"/>
          </p:nvPr>
        </p:nvSpPr>
        <p:spPr>
          <a:xfrm>
            <a:off x="329184" y="782383"/>
            <a:ext cx="8403336" cy="31375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40" tIns="45720" rIns="91440" bIns="45720"/>
          <a:lstStyle>
            <a:lvl1pPr marL="1786" indent="0">
              <a:buFontTx/>
              <a:buNone/>
              <a:defRPr lang="en-US" sz="1800" kern="1200" smtClean="0">
                <a:solidFill>
                  <a:schemeClr val="bg1"/>
                </a:solidFill>
                <a:latin typeface="Arial" pitchFamily="34" charset="0"/>
                <a:ea typeface="Apple LiGothic Medium" pitchFamily="2" charset="-120"/>
                <a:cs typeface="Arial" pitchFamily="34" charset="0"/>
              </a:defRPr>
            </a:lvl1pPr>
            <a:lvl2pPr marL="63401" indent="0">
              <a:buFontTx/>
              <a:buNone/>
              <a:defRPr lang="en-US" sz="1800" kern="1200" smtClean="0">
                <a:solidFill>
                  <a:srgbClr val="FFFFFF"/>
                </a:solidFill>
                <a:latin typeface="Arial" pitchFamily="34" charset="0"/>
                <a:ea typeface="Apple LiGothic Medium" pitchFamily="2" charset="-120"/>
              </a:defRPr>
            </a:lvl2pPr>
            <a:lvl3pPr marL="354508" indent="0">
              <a:buFontTx/>
              <a:buNone/>
              <a:defRPr lang="en-US" sz="1800" kern="1200" smtClean="0">
                <a:solidFill>
                  <a:srgbClr val="FFFFFF"/>
                </a:solidFill>
                <a:latin typeface="Arial" pitchFamily="34" charset="0"/>
                <a:ea typeface="Apple LiGothic Medium" pitchFamily="2" charset="-120"/>
              </a:defRPr>
            </a:lvl3pPr>
            <a:lvl4pPr marL="611683" indent="0">
              <a:buFontTx/>
              <a:buNone/>
              <a:defRPr lang="en-US" sz="1800" kern="1200" smtClean="0">
                <a:solidFill>
                  <a:srgbClr val="FFFFFF"/>
                </a:solidFill>
                <a:latin typeface="Arial" pitchFamily="34" charset="0"/>
                <a:ea typeface="Apple LiGothic Medium" pitchFamily="2" charset="-120"/>
              </a:defRPr>
            </a:lvl4pPr>
            <a:lvl5pPr marL="961727" indent="0">
              <a:buFontTx/>
              <a:buNone/>
              <a:defRPr lang="en-US" sz="1800" kern="1200">
                <a:solidFill>
                  <a:srgbClr val="FFFFFF"/>
                </a:solidFill>
                <a:latin typeface="Arial" pitchFamily="34" charset="0"/>
                <a:ea typeface="Apple LiGothic Medium" pitchFamily="2" charset="-120"/>
              </a:defRPr>
            </a:lvl5pPr>
          </a:lstStyle>
          <a:p>
            <a:pPr lvl="0">
              <a:spcBef>
                <a:spcPct val="0"/>
              </a:spcBef>
            </a:pPr>
            <a:r>
              <a:rPr lang="en-US" dirty="0" smtClean="0"/>
              <a:t>Click to edit Master text styles</a:t>
            </a:r>
            <a:endParaRPr lang="en-US" dirty="0"/>
          </a:p>
        </p:txBody>
      </p:sp>
      <p:sp>
        <p:nvSpPr>
          <p:cNvPr id="8" name="Slide Number Placeholder 6"/>
          <p:cNvSpPr>
            <a:spLocks noGrp="1"/>
          </p:cNvSpPr>
          <p:nvPr>
            <p:ph type="sldNum" sz="quarter" idx="4"/>
          </p:nvPr>
        </p:nvSpPr>
        <p:spPr>
          <a:xfrm>
            <a:off x="8783496" y="4954262"/>
            <a:ext cx="366853" cy="189238"/>
          </a:xfrm>
          <a:prstGeom prst="rect">
            <a:avLst/>
          </a:prstGeom>
        </p:spPr>
        <p:txBody>
          <a:bodyPr vert="horz" lIns="91440" tIns="45720" rIns="91440" bIns="45720" rtlCol="0" anchor="ctr"/>
          <a:lstStyle>
            <a:lvl1pPr algn="r">
              <a:defRPr sz="700">
                <a:solidFill>
                  <a:schemeClr val="tx2"/>
                </a:solidFill>
              </a:defRPr>
            </a:lvl1p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a:t>
            </a:fld>
            <a:endParaRPr lang="en-US" kern="0" dirty="0">
              <a:solidFill>
                <a:srgbClr val="595959"/>
              </a:solidFill>
            </a:endParaRPr>
          </a:p>
        </p:txBody>
      </p:sp>
    </p:spTree>
    <p:extLst>
      <p:ext uri="{BB962C8B-B14F-4D97-AF65-F5344CB8AC3E}">
        <p14:creationId xmlns:p14="http://schemas.microsoft.com/office/powerpoint/2010/main" val="1687744166"/>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4 Heavy Graphics">
    <p:spTree>
      <p:nvGrpSpPr>
        <p:cNvPr id="1" name=""/>
        <p:cNvGrpSpPr/>
        <p:nvPr/>
      </p:nvGrpSpPr>
      <p:grpSpPr>
        <a:xfrm>
          <a:off x="0" y="0"/>
          <a:ext cx="0" cy="0"/>
          <a:chOff x="0" y="0"/>
          <a:chExt cx="0" cy="0"/>
        </a:xfrm>
      </p:grpSpPr>
      <p:sp>
        <p:nvSpPr>
          <p:cNvPr id="3" name="Rectangle 2"/>
          <p:cNvSpPr/>
          <p:nvPr userDrawn="1"/>
        </p:nvSpPr>
        <p:spPr bwMode="auto">
          <a:xfrm>
            <a:off x="0" y="-46383"/>
            <a:ext cx="9144000" cy="875058"/>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endParaRPr lang="en-US" dirty="0" err="1">
              <a:solidFill>
                <a:srgbClr val="FFFFFF"/>
              </a:solidFill>
              <a:sym typeface="Arial" pitchFamily="-107" charset="0"/>
            </a:endParaRPr>
          </a:p>
        </p:txBody>
      </p:sp>
      <p:sp>
        <p:nvSpPr>
          <p:cNvPr id="2" name="Title 1"/>
          <p:cNvSpPr>
            <a:spLocks noGrp="1"/>
          </p:cNvSpPr>
          <p:nvPr>
            <p:ph type="title"/>
          </p:nvPr>
        </p:nvSpPr>
        <p:spPr>
          <a:xfrm>
            <a:off x="341466" y="86142"/>
            <a:ext cx="8413138" cy="50865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lang="en-US" dirty="0">
                <a:solidFill>
                  <a:schemeClr val="accent1"/>
                </a:solidFill>
              </a:defRPr>
            </a:lvl1pPr>
          </a:lstStyle>
          <a:p>
            <a:pPr lvl="0"/>
            <a:r>
              <a:rPr lang="en-US" dirty="0" smtClean="0"/>
              <a:t>Click to edit Master title style</a:t>
            </a:r>
            <a:endParaRPr lang="en-US" dirty="0"/>
          </a:p>
        </p:txBody>
      </p:sp>
      <p:sp>
        <p:nvSpPr>
          <p:cNvPr id="6" name="Text Placeholder 5"/>
          <p:cNvSpPr>
            <a:spLocks noGrp="1"/>
          </p:cNvSpPr>
          <p:nvPr>
            <p:ph type="body" sz="quarter" idx="10"/>
          </p:nvPr>
        </p:nvSpPr>
        <p:spPr>
          <a:xfrm>
            <a:off x="349086" y="570351"/>
            <a:ext cx="8405447" cy="31375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40" tIns="45720" rIns="91440" bIns="45720"/>
          <a:lstStyle>
            <a:lvl1pPr marL="1786" indent="0">
              <a:buFontTx/>
              <a:buNone/>
              <a:defRPr lang="en-US" sz="1800" kern="1200" smtClean="0">
                <a:solidFill>
                  <a:schemeClr val="tx1"/>
                </a:solidFill>
                <a:latin typeface="Arial" pitchFamily="34" charset="0"/>
                <a:ea typeface="Apple LiGothic Medium" pitchFamily="2" charset="-120"/>
                <a:cs typeface="Arial" pitchFamily="34" charset="0"/>
              </a:defRPr>
            </a:lvl1pPr>
            <a:lvl2pPr marL="63401" indent="0">
              <a:buFontTx/>
              <a:buNone/>
              <a:defRPr lang="en-US" sz="1800" kern="1200" smtClean="0">
                <a:solidFill>
                  <a:srgbClr val="FFFFFF"/>
                </a:solidFill>
                <a:latin typeface="Arial" pitchFamily="34" charset="0"/>
                <a:ea typeface="Apple LiGothic Medium" pitchFamily="2" charset="-120"/>
              </a:defRPr>
            </a:lvl2pPr>
            <a:lvl3pPr marL="354508" indent="0">
              <a:buFontTx/>
              <a:buNone/>
              <a:defRPr lang="en-US" sz="1800" kern="1200" smtClean="0">
                <a:solidFill>
                  <a:srgbClr val="FFFFFF"/>
                </a:solidFill>
                <a:latin typeface="Arial" pitchFamily="34" charset="0"/>
                <a:ea typeface="Apple LiGothic Medium" pitchFamily="2" charset="-120"/>
              </a:defRPr>
            </a:lvl3pPr>
            <a:lvl4pPr marL="611683" indent="0">
              <a:buFontTx/>
              <a:buNone/>
              <a:defRPr lang="en-US" sz="1800" kern="1200" smtClean="0">
                <a:solidFill>
                  <a:srgbClr val="FFFFFF"/>
                </a:solidFill>
                <a:latin typeface="Arial" pitchFamily="34" charset="0"/>
                <a:ea typeface="Apple LiGothic Medium" pitchFamily="2" charset="-120"/>
              </a:defRPr>
            </a:lvl4pPr>
            <a:lvl5pPr marL="961727" indent="0">
              <a:buFontTx/>
              <a:buNone/>
              <a:defRPr lang="en-US" sz="1800" kern="1200">
                <a:solidFill>
                  <a:srgbClr val="FFFFFF"/>
                </a:solidFill>
                <a:latin typeface="Arial" pitchFamily="34" charset="0"/>
                <a:ea typeface="Apple LiGothic Medium" pitchFamily="2" charset="-120"/>
              </a:defRPr>
            </a:lvl5pPr>
          </a:lstStyle>
          <a:p>
            <a:pPr lvl="0">
              <a:spcBef>
                <a:spcPct val="0"/>
              </a:spcBef>
            </a:pPr>
            <a:r>
              <a:rPr lang="en-US" dirty="0" smtClean="0"/>
              <a:t>Click to edit Master text styles</a:t>
            </a:r>
            <a:endParaRPr lang="en-US" dirty="0"/>
          </a:p>
        </p:txBody>
      </p:sp>
      <p:sp>
        <p:nvSpPr>
          <p:cNvPr id="8" name="Slide Number Placeholder 6"/>
          <p:cNvSpPr>
            <a:spLocks noGrp="1"/>
          </p:cNvSpPr>
          <p:nvPr>
            <p:ph type="sldNum" sz="quarter" idx="4"/>
          </p:nvPr>
        </p:nvSpPr>
        <p:spPr>
          <a:xfrm>
            <a:off x="8783496" y="4954262"/>
            <a:ext cx="366853" cy="189238"/>
          </a:xfrm>
          <a:prstGeom prst="rect">
            <a:avLst/>
          </a:prstGeom>
        </p:spPr>
        <p:txBody>
          <a:bodyPr vert="horz" lIns="91440" tIns="45720" rIns="91440" bIns="45720" rtlCol="0" anchor="ctr"/>
          <a:lstStyle>
            <a:lvl1pPr algn="r">
              <a:defRPr sz="700">
                <a:solidFill>
                  <a:schemeClr val="tx2"/>
                </a:solidFill>
              </a:defRPr>
            </a:lvl1p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a:t>
            </a:fld>
            <a:endParaRPr lang="en-US" kern="0" dirty="0">
              <a:solidFill>
                <a:srgbClr val="595959"/>
              </a:solidFill>
            </a:endParaRPr>
          </a:p>
        </p:txBody>
      </p:sp>
    </p:spTree>
    <p:extLst>
      <p:ext uri="{BB962C8B-B14F-4D97-AF65-F5344CB8AC3E}">
        <p14:creationId xmlns:p14="http://schemas.microsoft.com/office/powerpoint/2010/main" val="38654329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4 Heavy Graphics">
    <p:spTree>
      <p:nvGrpSpPr>
        <p:cNvPr id="1" name=""/>
        <p:cNvGrpSpPr/>
        <p:nvPr/>
      </p:nvGrpSpPr>
      <p:grpSpPr>
        <a:xfrm>
          <a:off x="0" y="0"/>
          <a:ext cx="0" cy="0"/>
          <a:chOff x="0" y="0"/>
          <a:chExt cx="0" cy="0"/>
        </a:xfrm>
      </p:grpSpPr>
      <p:sp>
        <p:nvSpPr>
          <p:cNvPr id="3" name="Rectangle 2"/>
          <p:cNvSpPr/>
          <p:nvPr userDrawn="1"/>
        </p:nvSpPr>
        <p:spPr bwMode="auto">
          <a:xfrm>
            <a:off x="1" y="-46383"/>
            <a:ext cx="9144000" cy="875058"/>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endParaRPr lang="en-US" dirty="0" err="1">
              <a:solidFill>
                <a:srgbClr val="FFFFFF"/>
              </a:solidFill>
              <a:sym typeface="Arial" pitchFamily="-107" charset="0"/>
            </a:endParaRPr>
          </a:p>
        </p:txBody>
      </p:sp>
      <p:sp>
        <p:nvSpPr>
          <p:cNvPr id="2" name="Title 1"/>
          <p:cNvSpPr>
            <a:spLocks noGrp="1"/>
          </p:cNvSpPr>
          <p:nvPr>
            <p:ph type="title"/>
          </p:nvPr>
        </p:nvSpPr>
        <p:spPr>
          <a:xfrm>
            <a:off x="341466" y="86142"/>
            <a:ext cx="8413138" cy="50865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b" anchorCtr="0" compatLnSpc="1">
            <a:prstTxWarp prst="textNoShape">
              <a:avLst/>
            </a:prstTxWarp>
          </a:bodyPr>
          <a:lstStyle>
            <a:lvl1pPr>
              <a:defRPr lang="en-US" dirty="0">
                <a:solidFill>
                  <a:schemeClr val="accent1"/>
                </a:solidFill>
              </a:defRPr>
            </a:lvl1pPr>
          </a:lstStyle>
          <a:p>
            <a:pPr lvl="0"/>
            <a:r>
              <a:rPr lang="en-US" dirty="0" smtClean="0"/>
              <a:t>Click to edit Master title style</a:t>
            </a:r>
            <a:endParaRPr lang="en-US" dirty="0"/>
          </a:p>
        </p:txBody>
      </p:sp>
      <p:sp>
        <p:nvSpPr>
          <p:cNvPr id="5" name="Slide Number Placeholder 6"/>
          <p:cNvSpPr>
            <a:spLocks noGrp="1"/>
          </p:cNvSpPr>
          <p:nvPr>
            <p:ph type="sldNum" sz="quarter" idx="4"/>
          </p:nvPr>
        </p:nvSpPr>
        <p:spPr>
          <a:xfrm>
            <a:off x="8783496" y="4954262"/>
            <a:ext cx="366853" cy="189238"/>
          </a:xfrm>
          <a:prstGeom prst="rect">
            <a:avLst/>
          </a:prstGeom>
        </p:spPr>
        <p:txBody>
          <a:bodyPr vert="horz" lIns="91440" tIns="45720" rIns="91440" bIns="45720" rtlCol="0" anchor="ctr"/>
          <a:lstStyle>
            <a:lvl1pPr algn="r">
              <a:defRPr sz="700">
                <a:solidFill>
                  <a:schemeClr val="tx2"/>
                </a:solidFill>
              </a:defRPr>
            </a:lvl1p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a:t>
            </a:fld>
            <a:endParaRPr lang="en-US" kern="0" dirty="0">
              <a:solidFill>
                <a:srgbClr val="595959"/>
              </a:solidFill>
            </a:endParaRPr>
          </a:p>
        </p:txBody>
      </p:sp>
    </p:spTree>
    <p:extLst>
      <p:ext uri="{BB962C8B-B14F-4D97-AF65-F5344CB8AC3E}">
        <p14:creationId xmlns:p14="http://schemas.microsoft.com/office/powerpoint/2010/main" val="3550788875"/>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lang="en-US" dirty="0">
                <a:solidFill>
                  <a:srgbClr val="FFFFFF"/>
                </a:solidFill>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04206" y="1085067"/>
            <a:ext cx="3929255" cy="3715533"/>
          </a:xfrm>
        </p:spPr>
        <p:txBody>
          <a:bodyPr rIns="91440"/>
          <a:lstStyle>
            <a:lvl1pPr>
              <a:spcBef>
                <a:spcPts val="1200"/>
              </a:spcBef>
              <a:buClr>
                <a:srgbClr val="168ACB"/>
              </a:buClr>
              <a:defRPr sz="1800">
                <a:solidFill>
                  <a:srgbClr val="000000"/>
                </a:solidFill>
              </a:defRPr>
            </a:lvl1pPr>
            <a:lvl2pPr>
              <a:spcBef>
                <a:spcPts val="400"/>
              </a:spcBef>
              <a:defRPr sz="1600">
                <a:solidFill>
                  <a:srgbClr val="000000"/>
                </a:solidFill>
              </a:defRPr>
            </a:lvl2pPr>
            <a:lvl3pPr>
              <a:spcBef>
                <a:spcPts val="200"/>
              </a:spcBef>
              <a:defRPr sz="1400">
                <a:solidFill>
                  <a:srgbClr val="000000"/>
                </a:solidFill>
              </a:defRPr>
            </a:lvl3pPr>
            <a:lvl4pPr>
              <a:spcBef>
                <a:spcPts val="200"/>
              </a:spcBef>
              <a:defRPr sz="1200">
                <a:solidFill>
                  <a:srgbClr val="000000"/>
                </a:solidFill>
              </a:defRPr>
            </a:lvl4pPr>
            <a:lvl5pPr>
              <a:spcBef>
                <a:spcPts val="675"/>
              </a:spcBef>
              <a:defRPr>
                <a:solidFill>
                  <a:schemeClr val="tx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Content Placeholder 6"/>
          <p:cNvSpPr>
            <a:spLocks noGrp="1"/>
          </p:cNvSpPr>
          <p:nvPr>
            <p:ph sz="quarter" idx="12"/>
          </p:nvPr>
        </p:nvSpPr>
        <p:spPr>
          <a:xfrm>
            <a:off x="4671391" y="1085067"/>
            <a:ext cx="3683828" cy="3762375"/>
          </a:xfrm>
        </p:spPr>
        <p:txBody>
          <a:bodyPr rIns="9144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6"/>
          <p:cNvSpPr>
            <a:spLocks noGrp="1"/>
          </p:cNvSpPr>
          <p:nvPr>
            <p:ph type="sldNum" sz="quarter" idx="4"/>
          </p:nvPr>
        </p:nvSpPr>
        <p:spPr>
          <a:xfrm>
            <a:off x="8783496" y="4954262"/>
            <a:ext cx="366853" cy="189238"/>
          </a:xfrm>
          <a:prstGeom prst="rect">
            <a:avLst/>
          </a:prstGeom>
        </p:spPr>
        <p:txBody>
          <a:bodyPr vert="horz" lIns="91440" tIns="45720" rIns="91440" bIns="45720" rtlCol="0" anchor="ctr"/>
          <a:lstStyle>
            <a:lvl1pPr algn="r">
              <a:defRPr sz="700">
                <a:solidFill>
                  <a:schemeClr val="tx2"/>
                </a:solidFill>
              </a:defRPr>
            </a:lvl1p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a:t>
            </a:fld>
            <a:endParaRPr lang="en-US" kern="0" dirty="0">
              <a:solidFill>
                <a:srgbClr val="595959"/>
              </a:solidFill>
            </a:endParaRPr>
          </a:p>
        </p:txBody>
      </p:sp>
    </p:spTree>
    <p:extLst>
      <p:ext uri="{BB962C8B-B14F-4D97-AF65-F5344CB8AC3E}">
        <p14:creationId xmlns:p14="http://schemas.microsoft.com/office/powerpoint/2010/main" val="42265315"/>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 Column Bullets">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lang="en-US" dirty="0">
                <a:solidFill>
                  <a:srgbClr val="FFFFFF"/>
                </a:solidFill>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04207" y="1100307"/>
            <a:ext cx="2537776" cy="3715533"/>
          </a:xfrm>
        </p:spPr>
        <p:txBody>
          <a:bodyPr lIns="91440" tIns="45720" rIns="91440" bIns="45720"/>
          <a:lstStyle>
            <a:lvl1pPr>
              <a:spcBef>
                <a:spcPts val="1200"/>
              </a:spcBef>
              <a:buClr>
                <a:srgbClr val="168ACB"/>
              </a:buClr>
              <a:defRPr sz="1600">
                <a:solidFill>
                  <a:srgbClr val="000000"/>
                </a:solidFill>
              </a:defRPr>
            </a:lvl1pPr>
            <a:lvl2pPr>
              <a:spcBef>
                <a:spcPts val="400"/>
              </a:spcBef>
              <a:defRPr sz="1400">
                <a:solidFill>
                  <a:srgbClr val="000000"/>
                </a:solidFill>
              </a:defRPr>
            </a:lvl2pPr>
            <a:lvl3pPr>
              <a:spcBef>
                <a:spcPts val="200"/>
              </a:spcBef>
              <a:defRPr sz="1200">
                <a:solidFill>
                  <a:srgbClr val="000000"/>
                </a:solidFill>
              </a:defRPr>
            </a:lvl3pPr>
            <a:lvl4pPr>
              <a:spcBef>
                <a:spcPts val="200"/>
              </a:spcBef>
              <a:defRPr sz="1000">
                <a:solidFill>
                  <a:srgbClr val="000000"/>
                </a:solidFill>
              </a:defRPr>
            </a:lvl4pPr>
            <a:lvl5pPr>
              <a:spcBef>
                <a:spcPts val="675"/>
              </a:spcBef>
              <a:defRPr>
                <a:solidFill>
                  <a:schemeClr val="tx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0"/>
          </p:nvPr>
        </p:nvSpPr>
        <p:spPr>
          <a:xfrm>
            <a:off x="6023527" y="1100307"/>
            <a:ext cx="2624138" cy="3717925"/>
          </a:xfrm>
        </p:spPr>
        <p:txBody>
          <a:bodyPr lIns="91440" tIns="45720" rIns="91440" bIns="45720"/>
          <a:lstStyle>
            <a:lvl1pPr>
              <a:defRPr sz="1600">
                <a:solidFill>
                  <a:srgbClr val="000000"/>
                </a:solidFill>
              </a:defRPr>
            </a:lvl1pPr>
            <a:lvl2pPr>
              <a:defRPr sz="1400">
                <a:solidFill>
                  <a:srgbClr val="000000"/>
                </a:solidFill>
              </a:defRPr>
            </a:lvl2pPr>
            <a:lvl3pPr>
              <a:defRPr sz="1200">
                <a:solidFill>
                  <a:srgbClr val="000000"/>
                </a:solidFill>
              </a:defRPr>
            </a:lvl3pPr>
            <a:lvl4pPr>
              <a:defRPr sz="1000">
                <a:solidFill>
                  <a:srgbClr val="00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7"/>
          <p:cNvSpPr>
            <a:spLocks noGrp="1"/>
          </p:cNvSpPr>
          <p:nvPr>
            <p:ph type="body" sz="quarter" idx="11"/>
          </p:nvPr>
        </p:nvSpPr>
        <p:spPr>
          <a:xfrm>
            <a:off x="3173205" y="1100307"/>
            <a:ext cx="2605088" cy="3724275"/>
          </a:xfrm>
        </p:spPr>
        <p:txBody>
          <a:bodyPr lIns="91440" tIns="45720" rIns="91440" bIns="45720"/>
          <a:lstStyle>
            <a:lvl1pPr>
              <a:defRPr sz="1600">
                <a:solidFill>
                  <a:srgbClr val="000000"/>
                </a:solidFill>
              </a:defRPr>
            </a:lvl1pPr>
            <a:lvl2pPr>
              <a:defRPr sz="1400">
                <a:solidFill>
                  <a:srgbClr val="000000"/>
                </a:solidFill>
              </a:defRPr>
            </a:lvl2pPr>
            <a:lvl3pPr>
              <a:defRPr sz="1200">
                <a:solidFill>
                  <a:srgbClr val="000000"/>
                </a:solidFill>
              </a:defRPr>
            </a:lvl3pPr>
            <a:lvl4pPr>
              <a:defRPr sz="1000">
                <a:solidFill>
                  <a:srgbClr val="00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4"/>
          </p:nvPr>
        </p:nvSpPr>
        <p:spPr>
          <a:xfrm>
            <a:off x="8783496" y="4954262"/>
            <a:ext cx="366853" cy="189238"/>
          </a:xfrm>
          <a:prstGeom prst="rect">
            <a:avLst/>
          </a:prstGeom>
        </p:spPr>
        <p:txBody>
          <a:bodyPr vert="horz" lIns="91440" tIns="45720" rIns="91440" bIns="45720" rtlCol="0" anchor="ctr"/>
          <a:lstStyle>
            <a:lvl1pPr algn="r">
              <a:defRPr sz="700">
                <a:solidFill>
                  <a:schemeClr val="tx2"/>
                </a:solidFill>
              </a:defRPr>
            </a:lvl1p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a:t>
            </a:fld>
            <a:endParaRPr lang="en-US" kern="0" dirty="0">
              <a:solidFill>
                <a:srgbClr val="595959"/>
              </a:solidFill>
            </a:endParaRPr>
          </a:p>
        </p:txBody>
      </p:sp>
    </p:spTree>
    <p:extLst>
      <p:ext uri="{BB962C8B-B14F-4D97-AF65-F5344CB8AC3E}">
        <p14:creationId xmlns:p14="http://schemas.microsoft.com/office/powerpoint/2010/main" val="4164905117"/>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with Page Number">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783496" y="4954262"/>
            <a:ext cx="366853" cy="189238"/>
          </a:xfrm>
          <a:prstGeom prst="rect">
            <a:avLst/>
          </a:prstGeom>
        </p:spPr>
        <p:txBody>
          <a:bodyPr vert="horz" lIns="91440" tIns="45720" rIns="91440" bIns="45720" rtlCol="0" anchor="ctr"/>
          <a:lstStyle>
            <a:lvl1pPr algn="r">
              <a:defRPr sz="700">
                <a:solidFill>
                  <a:schemeClr val="tx2"/>
                </a:solidFill>
              </a:defRPr>
            </a:lvl1p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a:t>
            </a:fld>
            <a:endParaRPr lang="en-US" kern="0" dirty="0">
              <a:solidFill>
                <a:srgbClr val="595959"/>
              </a:solidFill>
            </a:endParaRPr>
          </a:p>
        </p:txBody>
      </p:sp>
    </p:spTree>
    <p:extLst>
      <p:ext uri="{BB962C8B-B14F-4D97-AF65-F5344CB8AC3E}">
        <p14:creationId xmlns:p14="http://schemas.microsoft.com/office/powerpoint/2010/main" val="336384753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invGray">
      <p:bgRef idx="1001">
        <a:schemeClr val="bg1"/>
      </p:bgRef>
    </p:bg>
    <p:spTree>
      <p:nvGrpSpPr>
        <p:cNvPr id="1" name=""/>
        <p:cNvGrpSpPr/>
        <p:nvPr/>
      </p:nvGrpSpPr>
      <p:grpSpPr>
        <a:xfrm>
          <a:off x="0" y="0"/>
          <a:ext cx="0" cy="0"/>
          <a:chOff x="0" y="0"/>
          <a:chExt cx="0" cy="0"/>
        </a:xfrm>
      </p:grpSpPr>
      <p:pic>
        <p:nvPicPr>
          <p:cNvPr id="2" name="Picture 1" descr="CL13-Blue-DIGI.png"/>
          <p:cNvPicPr>
            <a:picLocks noChangeAspect="1"/>
          </p:cNvPicPr>
          <p:nvPr userDrawn="1"/>
        </p:nvPicPr>
        <p:blipFill>
          <a:blip r:embed="rId25" cstate="screen">
            <a:extLst>
              <a:ext uri="{28A0092B-C50C-407E-A947-70E740481C1C}">
                <a14:useLocalDpi xmlns:a14="http://schemas.microsoft.com/office/drawing/2010/main" val="0"/>
              </a:ext>
            </a:extLst>
          </a:blip>
          <a:stretch>
            <a:fillRect/>
          </a:stretch>
        </p:blipFill>
        <p:spPr>
          <a:xfrm>
            <a:off x="7892329" y="4613278"/>
            <a:ext cx="1043920" cy="349520"/>
          </a:xfrm>
          <a:prstGeom prst="rect">
            <a:avLst/>
          </a:prstGeom>
        </p:spPr>
      </p:pic>
      <p:pic>
        <p:nvPicPr>
          <p:cNvPr id="9" name="Picture 2" descr="C:\Users\Kirk Mossing\Desktop\CURRENT JOBS\Cisco Live\Template\star full.jpg"/>
          <p:cNvPicPr>
            <a:picLocks noChangeAspect="1" noChangeArrowheads="1"/>
          </p:cNvPicPr>
          <p:nvPr userDrawn="1"/>
        </p:nvPicPr>
        <p:blipFill rotWithShape="1">
          <a:blip r:embed="rId26" cstate="screen">
            <a:extLst>
              <a:ext uri="{28A0092B-C50C-407E-A947-70E740481C1C}">
                <a14:useLocalDpi xmlns:a14="http://schemas.microsoft.com/office/drawing/2010/main" val="0"/>
              </a:ext>
            </a:extLst>
          </a:blip>
          <a:srcRect/>
          <a:stretch/>
        </p:blipFill>
        <p:spPr bwMode="auto">
          <a:xfrm>
            <a:off x="0" y="0"/>
            <a:ext cx="9150350" cy="8286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33846" y="41394"/>
            <a:ext cx="8413138" cy="76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smtClean="0">
                <a:sym typeface="Arial" pitchFamily="34" charset="0"/>
              </a:rPr>
              <a:t>Click to edit Master title style</a:t>
            </a:r>
          </a:p>
        </p:txBody>
      </p:sp>
      <p:sp>
        <p:nvSpPr>
          <p:cNvPr id="1027" name="Rectangle 3"/>
          <p:cNvSpPr>
            <a:spLocks noGrp="1" noChangeArrowheads="1"/>
          </p:cNvSpPr>
          <p:nvPr>
            <p:ph type="body" idx="1"/>
          </p:nvPr>
        </p:nvSpPr>
        <p:spPr bwMode="auto">
          <a:xfrm>
            <a:off x="333846" y="1085279"/>
            <a:ext cx="8403738" cy="36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13" name="Rectangle 4"/>
          <p:cNvSpPr>
            <a:spLocks noChangeArrowheads="1"/>
          </p:cNvSpPr>
          <p:nvPr userDrawn="1"/>
        </p:nvSpPr>
        <p:spPr bwMode="ltGray">
          <a:xfrm>
            <a:off x="2942979" y="4954262"/>
            <a:ext cx="2177196" cy="1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195" tIns="23097" rIns="46195" bIns="23097" anchor="b" anchorCtr="1">
            <a:spAutoFit/>
          </a:bodyPr>
          <a:lstStyle/>
          <a:p>
            <a:pPr defTabSz="458093" fontAlgn="base">
              <a:spcBef>
                <a:spcPct val="0"/>
              </a:spcBef>
              <a:spcAft>
                <a:spcPct val="0"/>
              </a:spcAft>
            </a:pPr>
            <a:r>
              <a:rPr lang="en-US" sz="700" dirty="0">
                <a:solidFill>
                  <a:srgbClr val="8E8E95"/>
                </a:solidFill>
                <a:sym typeface="Arial" pitchFamily="34" charset="0"/>
              </a:rPr>
              <a:t>© </a:t>
            </a:r>
            <a:r>
              <a:rPr lang="en-US" sz="700" dirty="0" smtClean="0">
                <a:solidFill>
                  <a:srgbClr val="8E8E95"/>
                </a:solidFill>
                <a:sym typeface="Arial" pitchFamily="34" charset="0"/>
              </a:rPr>
              <a:t>2014 </a:t>
            </a:r>
            <a:r>
              <a:rPr lang="en-US" sz="700" dirty="0">
                <a:solidFill>
                  <a:srgbClr val="8E8E95"/>
                </a:solidFill>
                <a:sym typeface="Arial" pitchFamily="34" charset="0"/>
              </a:rPr>
              <a:t>Cisco and/or its affiliates. All rights reserved.</a:t>
            </a:r>
          </a:p>
        </p:txBody>
      </p:sp>
      <p:sp>
        <p:nvSpPr>
          <p:cNvPr id="14" name="Rectangle 6"/>
          <p:cNvSpPr>
            <a:spLocks noChangeArrowheads="1"/>
          </p:cNvSpPr>
          <p:nvPr userDrawn="1"/>
        </p:nvSpPr>
        <p:spPr bwMode="ltGray">
          <a:xfrm>
            <a:off x="1057379" y="4954262"/>
            <a:ext cx="792141" cy="1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195" tIns="23097" rIns="46195" bIns="23097" anchor="b">
            <a:spAutoFit/>
          </a:bodyPr>
          <a:lstStyle/>
          <a:p>
            <a:pPr defTabSz="458093" fontAlgn="base">
              <a:spcBef>
                <a:spcPct val="0"/>
              </a:spcBef>
              <a:spcAft>
                <a:spcPct val="0"/>
              </a:spcAft>
            </a:pPr>
            <a:r>
              <a:rPr lang="en-US" sz="700" dirty="0" smtClean="0">
                <a:solidFill>
                  <a:srgbClr val="8E8E95"/>
                </a:solidFill>
                <a:sym typeface="Arial" pitchFamily="34" charset="0"/>
              </a:rPr>
              <a:t>BRKUCC-2801</a:t>
            </a:r>
            <a:endParaRPr lang="en-US" sz="700" dirty="0">
              <a:solidFill>
                <a:srgbClr val="8E8E95"/>
              </a:solidFill>
              <a:sym typeface="Arial" pitchFamily="34" charset="0"/>
            </a:endParaRPr>
          </a:p>
        </p:txBody>
      </p:sp>
      <p:sp>
        <p:nvSpPr>
          <p:cNvPr id="15" name="Rectangle 4"/>
          <p:cNvSpPr>
            <a:spLocks noChangeArrowheads="1"/>
          </p:cNvSpPr>
          <p:nvPr userDrawn="1"/>
        </p:nvSpPr>
        <p:spPr bwMode="ltGray">
          <a:xfrm>
            <a:off x="6115647" y="4954262"/>
            <a:ext cx="583811" cy="1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195" tIns="23097" rIns="46195" bIns="23097" anchor="b" anchorCtr="1">
            <a:spAutoFit/>
          </a:bodyPr>
          <a:lstStyle/>
          <a:p>
            <a:pPr defTabSz="458093" fontAlgn="base">
              <a:spcBef>
                <a:spcPct val="0"/>
              </a:spcBef>
              <a:spcAft>
                <a:spcPct val="0"/>
              </a:spcAft>
            </a:pPr>
            <a:r>
              <a:rPr lang="en-US" sz="700" dirty="0">
                <a:solidFill>
                  <a:srgbClr val="8E8E95"/>
                </a:solidFill>
                <a:sym typeface="Arial" pitchFamily="34" charset="0"/>
              </a:rPr>
              <a:t>Cisco Public</a:t>
            </a:r>
          </a:p>
        </p:txBody>
      </p:sp>
      <p:sp>
        <p:nvSpPr>
          <p:cNvPr id="10" name="Slide Number Placeholder 6"/>
          <p:cNvSpPr>
            <a:spLocks noGrp="1"/>
          </p:cNvSpPr>
          <p:nvPr>
            <p:ph type="sldNum" sz="quarter" idx="4"/>
          </p:nvPr>
        </p:nvSpPr>
        <p:spPr>
          <a:xfrm>
            <a:off x="8783496" y="4954262"/>
            <a:ext cx="366853" cy="189238"/>
          </a:xfrm>
          <a:prstGeom prst="rect">
            <a:avLst/>
          </a:prstGeom>
        </p:spPr>
        <p:txBody>
          <a:bodyPr vert="horz" lIns="91440" tIns="45720" rIns="91440" bIns="45720" rtlCol="0" anchor="ctr"/>
          <a:lstStyle>
            <a:lvl1pPr algn="r">
              <a:defRPr sz="700">
                <a:solidFill>
                  <a:schemeClr val="tx2"/>
                </a:solidFill>
              </a:defRPr>
            </a:lvl1pPr>
          </a:lstStyle>
          <a:p>
            <a:pPr defTabSz="514350">
              <a:defRPr/>
            </a:pPr>
            <a:fld id="{2F5CCB13-0A32-4557-88E9-079F0C330695}" type="slidenum">
              <a:rPr lang="en-US" kern="0" smtClean="0">
                <a:solidFill>
                  <a:srgbClr val="595959"/>
                </a:solidFill>
                <a:sym typeface="Arial" pitchFamily="34" charset="0"/>
              </a:rPr>
              <a:pPr defTabSz="514350">
                <a:defRPr/>
              </a:pPr>
              <a:t>‹#›</a:t>
            </a:fld>
            <a:endParaRPr lang="en-US" kern="0" dirty="0">
              <a:solidFill>
                <a:srgbClr val="595959"/>
              </a:solidFill>
              <a:sym typeface="Arial" pitchFamily="34" charset="0"/>
            </a:endParaRPr>
          </a:p>
        </p:txBody>
      </p:sp>
    </p:spTree>
    <p:extLst>
      <p:ext uri="{BB962C8B-B14F-4D97-AF65-F5344CB8AC3E}">
        <p14:creationId xmlns:p14="http://schemas.microsoft.com/office/powerpoint/2010/main" val="4025850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4" r:id="rId23"/>
  </p:sldLayoutIdLst>
  <p:transition/>
  <p:timing>
    <p:tnLst>
      <p:par>
        <p:cTn id="1" dur="indefinite" restart="never" nodeType="tmRoot"/>
      </p:par>
    </p:tnLst>
  </p:timing>
  <p:hf hdr="0" ftr="0" dt="0"/>
  <p:txStyles>
    <p:titleStyle>
      <a:lvl1pPr marL="6251" indent="-6251" algn="l" rtl="0" eaLnBrk="0" fontAlgn="base" hangingPunct="0">
        <a:lnSpc>
          <a:spcPct val="90000"/>
        </a:lnSpc>
        <a:spcBef>
          <a:spcPct val="0"/>
        </a:spcBef>
        <a:spcAft>
          <a:spcPct val="0"/>
        </a:spcAft>
        <a:defRPr sz="2600" b="1">
          <a:solidFill>
            <a:schemeClr val="bg1"/>
          </a:solidFill>
          <a:latin typeface="+mj-lt"/>
          <a:ea typeface="+mj-ea"/>
          <a:cs typeface="+mj-cs"/>
          <a:sym typeface="Arial" pitchFamily="34" charset="0"/>
        </a:defRPr>
      </a:lvl1pPr>
      <a:lvl2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2pPr>
      <a:lvl3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3pPr>
      <a:lvl4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4pPr>
      <a:lvl5pPr marL="6251" indent="-6251" algn="l" rtl="0" eaLnBrk="0" fontAlgn="base" hangingPunct="0">
        <a:lnSpc>
          <a:spcPct val="90000"/>
        </a:lnSpc>
        <a:spcBef>
          <a:spcPct val="0"/>
        </a:spcBef>
        <a:spcAft>
          <a:spcPct val="0"/>
        </a:spcAft>
        <a:defRPr sz="2700" b="1">
          <a:solidFill>
            <a:srgbClr val="B1059D"/>
          </a:solidFill>
          <a:latin typeface="Arial" pitchFamily="-107" charset="0"/>
          <a:ea typeface="Apple LiGothic Medium" pitchFamily="-107" charset="-120"/>
          <a:cs typeface="Apple LiGothic Medium" pitchFamily="-107" charset="-120"/>
          <a:sym typeface="Arial" pitchFamily="34" charset="0"/>
        </a:defRPr>
      </a:lvl5pPr>
      <a:lvl6pPr marL="263426"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6pPr>
      <a:lvl7pPr marL="520601"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7pPr>
      <a:lvl8pPr marL="777776"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8pPr>
      <a:lvl9pPr marL="1034951" algn="l" rtl="0" fontAlgn="base">
        <a:lnSpc>
          <a:spcPct val="90000"/>
        </a:lnSpc>
        <a:spcBef>
          <a:spcPct val="0"/>
        </a:spcBef>
        <a:spcAft>
          <a:spcPct val="0"/>
        </a:spcAft>
        <a:defRPr sz="2700" b="1">
          <a:solidFill>
            <a:srgbClr val="1EB9E4"/>
          </a:solidFill>
          <a:latin typeface="Arial" pitchFamily="-107" charset="0"/>
          <a:ea typeface="Apple LiGothic Medium" pitchFamily="-107" charset="-120"/>
          <a:cs typeface="Apple LiGothic Medium" pitchFamily="-107" charset="-120"/>
          <a:sym typeface="Arial" pitchFamily="-107" charset="0"/>
        </a:defRPr>
      </a:lvl9pPr>
    </p:titleStyle>
    <p:bodyStyle>
      <a:lvl1pPr marL="187523" indent="-185738" algn="l" rtl="0" eaLnBrk="0" fontAlgn="base" hangingPunct="0">
        <a:lnSpc>
          <a:spcPct val="90000"/>
        </a:lnSpc>
        <a:spcBef>
          <a:spcPts val="1200"/>
        </a:spcBef>
        <a:spcAft>
          <a:spcPct val="0"/>
        </a:spcAft>
        <a:buClr>
          <a:srgbClr val="0C65B7"/>
        </a:buClr>
        <a:buSzPct val="100000"/>
        <a:buFont typeface="Wingdings" charset="2"/>
        <a:buChar char="§"/>
        <a:defRPr sz="1800">
          <a:solidFill>
            <a:srgbClr val="000000"/>
          </a:solidFill>
          <a:latin typeface="+mn-lt"/>
          <a:ea typeface="+mn-ea"/>
          <a:cs typeface="+mn-cs"/>
          <a:sym typeface="Arial" pitchFamily="34" charset="0"/>
        </a:defRPr>
      </a:lvl1pPr>
      <a:lvl2pPr marL="386656" indent="-193775" algn="l" rtl="0" eaLnBrk="0" fontAlgn="base" hangingPunct="0">
        <a:lnSpc>
          <a:spcPct val="90000"/>
        </a:lnSpc>
        <a:spcBef>
          <a:spcPts val="400"/>
        </a:spcBef>
        <a:spcAft>
          <a:spcPct val="0"/>
        </a:spcAft>
        <a:buClr>
          <a:srgbClr val="0C65B7"/>
        </a:buClr>
        <a:buSzPct val="100000"/>
        <a:buFont typeface="Arial"/>
        <a:buChar char="–"/>
        <a:defRPr sz="1600">
          <a:solidFill>
            <a:srgbClr val="000000"/>
          </a:solidFill>
          <a:latin typeface="+mn-lt"/>
          <a:ea typeface="+mn-ea"/>
          <a:cs typeface="+mn-cs"/>
          <a:sym typeface="Arial" pitchFamily="34" charset="0"/>
        </a:defRPr>
      </a:lvl2pPr>
      <a:lvl3pPr marL="546497" indent="-159842" algn="l" rtl="0" eaLnBrk="0" fontAlgn="base" hangingPunct="0">
        <a:lnSpc>
          <a:spcPct val="90000"/>
        </a:lnSpc>
        <a:spcBef>
          <a:spcPts val="200"/>
        </a:spcBef>
        <a:spcAft>
          <a:spcPct val="0"/>
        </a:spcAft>
        <a:buClr>
          <a:srgbClr val="0C65B7"/>
        </a:buClr>
        <a:buSzPct val="100000"/>
        <a:buFont typeface="Wingdings" charset="2"/>
        <a:buChar char="§"/>
        <a:defRPr sz="1400">
          <a:solidFill>
            <a:srgbClr val="000000"/>
          </a:solidFill>
          <a:latin typeface="+mn-lt"/>
          <a:ea typeface="+mn-ea"/>
          <a:cs typeface="+mn-cs"/>
          <a:sym typeface="Arial" pitchFamily="34" charset="0"/>
        </a:defRPr>
      </a:lvl3pPr>
      <a:lvl4pPr marL="706339" indent="-159842" algn="l" rtl="0" eaLnBrk="0" fontAlgn="base" hangingPunct="0">
        <a:lnSpc>
          <a:spcPct val="90000"/>
        </a:lnSpc>
        <a:spcBef>
          <a:spcPts val="200"/>
        </a:spcBef>
        <a:spcAft>
          <a:spcPct val="0"/>
        </a:spcAft>
        <a:buClr>
          <a:srgbClr val="0C65B7"/>
        </a:buClr>
        <a:buSzPct val="100000"/>
        <a:buFont typeface="Arial" pitchFamily="34" charset="0"/>
        <a:buChar char="–"/>
        <a:defRPr sz="1100">
          <a:solidFill>
            <a:srgbClr val="000000"/>
          </a:solidFill>
          <a:latin typeface="+mn-lt"/>
          <a:ea typeface="+mn-ea"/>
          <a:cs typeface="+mn-cs"/>
          <a:sym typeface="Arial" pitchFamily="34" charset="0"/>
        </a:defRPr>
      </a:lvl4pPr>
      <a:lvl5pPr marL="773311" indent="-66973" algn="l" rtl="0" eaLnBrk="0" fontAlgn="base" hangingPunct="0">
        <a:lnSpc>
          <a:spcPct val="95000"/>
        </a:lnSpc>
        <a:spcBef>
          <a:spcPts val="675"/>
        </a:spcBef>
        <a:spcAft>
          <a:spcPct val="0"/>
        </a:spcAft>
        <a:buClr>
          <a:srgbClr val="FFFFFF"/>
        </a:buClr>
        <a:buSzPct val="100000"/>
        <a:buFont typeface="Arial" pitchFamily="34" charset="0"/>
        <a:buChar char="»"/>
        <a:defRPr>
          <a:solidFill>
            <a:schemeClr val="tx2"/>
          </a:solidFill>
          <a:latin typeface="+mn-lt"/>
          <a:ea typeface="+mn-ea"/>
          <a:cs typeface="+mn-cs"/>
          <a:sym typeface="Arial" pitchFamily="34" charset="0"/>
        </a:defRPr>
      </a:lvl5pPr>
      <a:lvl6pPr marL="141624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6pPr>
      <a:lvl7pPr marL="167342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7pPr>
      <a:lvl8pPr marL="193059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8pPr>
      <a:lvl9pPr marL="218777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9pPr>
    </p:bodyStyle>
    <p:otherStyle>
      <a:defPPr>
        <a:defRPr lang="en-US"/>
      </a:defPPr>
      <a:lvl1pPr marL="0" algn="l" defTabSz="257175" rtl="0" eaLnBrk="1" latinLnBrk="0" hangingPunct="1">
        <a:defRPr sz="1000" kern="1200">
          <a:solidFill>
            <a:schemeClr val="tx1"/>
          </a:solidFill>
          <a:latin typeface="+mn-lt"/>
          <a:ea typeface="+mn-ea"/>
          <a:cs typeface="+mn-cs"/>
        </a:defRPr>
      </a:lvl1pPr>
      <a:lvl2pPr marL="257175" algn="l" defTabSz="257175" rtl="0" eaLnBrk="1" latinLnBrk="0" hangingPunct="1">
        <a:defRPr sz="1000" kern="1200">
          <a:solidFill>
            <a:schemeClr val="tx1"/>
          </a:solidFill>
          <a:latin typeface="+mn-lt"/>
          <a:ea typeface="+mn-ea"/>
          <a:cs typeface="+mn-cs"/>
        </a:defRPr>
      </a:lvl2pPr>
      <a:lvl3pPr marL="514350" algn="l" defTabSz="257175" rtl="0" eaLnBrk="1" latinLnBrk="0" hangingPunct="1">
        <a:defRPr sz="1000" kern="1200">
          <a:solidFill>
            <a:schemeClr val="tx1"/>
          </a:solidFill>
          <a:latin typeface="+mn-lt"/>
          <a:ea typeface="+mn-ea"/>
          <a:cs typeface="+mn-cs"/>
        </a:defRPr>
      </a:lvl3pPr>
      <a:lvl4pPr marL="771525" algn="l" defTabSz="257175" rtl="0" eaLnBrk="1" latinLnBrk="0" hangingPunct="1">
        <a:defRPr sz="1000" kern="1200">
          <a:solidFill>
            <a:schemeClr val="tx1"/>
          </a:solidFill>
          <a:latin typeface="+mn-lt"/>
          <a:ea typeface="+mn-ea"/>
          <a:cs typeface="+mn-cs"/>
        </a:defRPr>
      </a:lvl4pPr>
      <a:lvl5pPr marL="1028700" algn="l" defTabSz="257175" rtl="0" eaLnBrk="1" latinLnBrk="0" hangingPunct="1">
        <a:defRPr sz="1000" kern="1200">
          <a:solidFill>
            <a:schemeClr val="tx1"/>
          </a:solidFill>
          <a:latin typeface="+mn-lt"/>
          <a:ea typeface="+mn-ea"/>
          <a:cs typeface="+mn-cs"/>
        </a:defRPr>
      </a:lvl5pPr>
      <a:lvl6pPr marL="1285875" algn="l" defTabSz="257175" rtl="0" eaLnBrk="1" latinLnBrk="0" hangingPunct="1">
        <a:defRPr sz="1000" kern="1200">
          <a:solidFill>
            <a:schemeClr val="tx1"/>
          </a:solidFill>
          <a:latin typeface="+mn-lt"/>
          <a:ea typeface="+mn-ea"/>
          <a:cs typeface="+mn-cs"/>
        </a:defRPr>
      </a:lvl6pPr>
      <a:lvl7pPr marL="1543050" algn="l" defTabSz="257175" rtl="0" eaLnBrk="1" latinLnBrk="0" hangingPunct="1">
        <a:defRPr sz="1000" kern="1200">
          <a:solidFill>
            <a:schemeClr val="tx1"/>
          </a:solidFill>
          <a:latin typeface="+mn-lt"/>
          <a:ea typeface="+mn-ea"/>
          <a:cs typeface="+mn-cs"/>
        </a:defRPr>
      </a:lvl7pPr>
      <a:lvl8pPr marL="1800225" algn="l" defTabSz="257175" rtl="0" eaLnBrk="1" latinLnBrk="0" hangingPunct="1">
        <a:defRPr sz="1000" kern="1200">
          <a:solidFill>
            <a:schemeClr val="tx1"/>
          </a:solidFill>
          <a:latin typeface="+mn-lt"/>
          <a:ea typeface="+mn-ea"/>
          <a:cs typeface="+mn-cs"/>
        </a:defRPr>
      </a:lvl8pPr>
      <a:lvl9pPr marL="2057400" algn="l" defTabSz="257175"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oleObject" Target="../embeddings/oleObject7.bin"/><Relationship Id="rId3" Type="http://schemas.openxmlformats.org/officeDocument/2006/relationships/image" Target="../media/image22.png"/><Relationship Id="rId7" Type="http://schemas.openxmlformats.org/officeDocument/2006/relationships/image" Target="../media/image19.emf"/><Relationship Id="rId12"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25.png"/><Relationship Id="rId5" Type="http://schemas.openxmlformats.org/officeDocument/2006/relationships/image" Target="../media/image23.jpeg"/><Relationship Id="rId10" Type="http://schemas.openxmlformats.org/officeDocument/2006/relationships/image" Target="../media/image18.emf"/><Relationship Id="rId4" Type="http://schemas.microsoft.com/office/2007/relationships/hdphoto" Target="../media/hdphoto1.wdp"/><Relationship Id="rId9" Type="http://schemas.openxmlformats.org/officeDocument/2006/relationships/oleObject" Target="../embeddings/oleObject6.bin"/><Relationship Id="rId14" Type="http://schemas.openxmlformats.org/officeDocument/2006/relationships/image" Target="../media/image21.emf"/></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6.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emf"/><Relationship Id="rId11" Type="http://schemas.openxmlformats.org/officeDocument/2006/relationships/image" Target="../media/image30.png"/><Relationship Id="rId5" Type="http://schemas.openxmlformats.org/officeDocument/2006/relationships/oleObject" Target="../embeddings/oleObject8.bin"/><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33.jpeg"/><Relationship Id="rId3" Type="http://schemas.openxmlformats.org/officeDocument/2006/relationships/notesSlide" Target="../notesSlides/notesSlide7.xml"/><Relationship Id="rId7" Type="http://schemas.openxmlformats.org/officeDocument/2006/relationships/image" Target="../media/image24.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slideLayout" Target="../slideLayouts/slideLayout2.xml"/><Relationship Id="rId16" Type="http://schemas.openxmlformats.org/officeDocument/2006/relationships/image" Target="../media/image36.png"/><Relationship Id="rId1" Type="http://schemas.openxmlformats.org/officeDocument/2006/relationships/vmlDrawing" Target="../drawings/vmlDrawing4.vml"/><Relationship Id="rId6" Type="http://schemas.openxmlformats.org/officeDocument/2006/relationships/image" Target="../media/image19.emf"/><Relationship Id="rId11" Type="http://schemas.openxmlformats.org/officeDocument/2006/relationships/image" Target="../media/image18.emf"/><Relationship Id="rId5" Type="http://schemas.openxmlformats.org/officeDocument/2006/relationships/oleObject" Target="../embeddings/oleObject9.bin"/><Relationship Id="rId15" Type="http://schemas.openxmlformats.org/officeDocument/2006/relationships/image" Target="../media/image35.png"/><Relationship Id="rId10" Type="http://schemas.openxmlformats.org/officeDocument/2006/relationships/oleObject" Target="../embeddings/oleObject11.bin"/><Relationship Id="rId4" Type="http://schemas.openxmlformats.org/officeDocument/2006/relationships/image" Target="../media/image31.png"/><Relationship Id="rId9" Type="http://schemas.openxmlformats.org/officeDocument/2006/relationships/image" Target="../media/image21.emf"/><Relationship Id="rId1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8.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emf"/><Relationship Id="rId5" Type="http://schemas.openxmlformats.org/officeDocument/2006/relationships/oleObject" Target="../embeddings/oleObject12.bin"/><Relationship Id="rId10"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9.png"/><Relationship Id="rId5" Type="http://schemas.openxmlformats.org/officeDocument/2006/relationships/oleObject" Target="../embeddings/oleObject16.bin"/><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4.xml"/><Relationship Id="rId7" Type="http://schemas.openxmlformats.org/officeDocument/2006/relationships/image" Target="../media/image18.emf"/><Relationship Id="rId2" Type="http://schemas.openxmlformats.org/officeDocument/2006/relationships/tags" Target="../tags/tag3.xml"/><Relationship Id="rId1" Type="http://schemas.openxmlformats.org/officeDocument/2006/relationships/vmlDrawing" Target="../drawings/vmlDrawing7.vml"/><Relationship Id="rId6" Type="http://schemas.openxmlformats.org/officeDocument/2006/relationships/oleObject" Target="../embeddings/oleObject17.bin"/><Relationship Id="rId11" Type="http://schemas.openxmlformats.org/officeDocument/2006/relationships/oleObject" Target="../embeddings/oleObject20.bin"/><Relationship Id="rId5" Type="http://schemas.openxmlformats.org/officeDocument/2006/relationships/image" Target="../media/image20.png"/><Relationship Id="rId10" Type="http://schemas.openxmlformats.org/officeDocument/2006/relationships/oleObject" Target="../embeddings/oleObject19.bin"/><Relationship Id="rId4" Type="http://schemas.openxmlformats.org/officeDocument/2006/relationships/slideLayout" Target="../slideLayouts/slideLayout2.xml"/><Relationship Id="rId9"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23.bin"/><Relationship Id="rId3" Type="http://schemas.openxmlformats.org/officeDocument/2006/relationships/notesSlide" Target="../notesSlides/notesSlide10.xml"/><Relationship Id="rId7" Type="http://schemas.openxmlformats.org/officeDocument/2006/relationships/oleObject" Target="../embeddings/oleObject22.bin"/><Relationship Id="rId12"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4.png"/><Relationship Id="rId11" Type="http://schemas.openxmlformats.org/officeDocument/2006/relationships/image" Target="../media/image41.png"/><Relationship Id="rId5" Type="http://schemas.openxmlformats.org/officeDocument/2006/relationships/image" Target="../media/image19.emf"/><Relationship Id="rId10" Type="http://schemas.openxmlformats.org/officeDocument/2006/relationships/image" Target="../media/image38.png"/><Relationship Id="rId4" Type="http://schemas.openxmlformats.org/officeDocument/2006/relationships/oleObject" Target="../embeddings/oleObject21.bin"/><Relationship Id="rId9" Type="http://schemas.openxmlformats.org/officeDocument/2006/relationships/image" Target="../media/image40.png"/><Relationship Id="rId1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24.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9.png"/><Relationship Id="rId5" Type="http://schemas.openxmlformats.org/officeDocument/2006/relationships/image" Target="../media/image24.png"/><Relationship Id="rId10" Type="http://schemas.openxmlformats.org/officeDocument/2006/relationships/image" Target="../media/image18.emf"/><Relationship Id="rId4" Type="http://schemas.openxmlformats.org/officeDocument/2006/relationships/image" Target="../media/image21.emf"/><Relationship Id="rId9"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18.emf"/><Relationship Id="rId3" Type="http://schemas.openxmlformats.org/officeDocument/2006/relationships/notesSlide" Target="../notesSlides/notesSlide14.xml"/><Relationship Id="rId7" Type="http://schemas.openxmlformats.org/officeDocument/2006/relationships/oleObject" Target="../embeddings/oleObject27.bin"/><Relationship Id="rId12"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4.png"/><Relationship Id="rId11" Type="http://schemas.openxmlformats.org/officeDocument/2006/relationships/image" Target="../media/image21.emf"/><Relationship Id="rId5" Type="http://schemas.openxmlformats.org/officeDocument/2006/relationships/image" Target="../media/image53.png"/><Relationship Id="rId10" Type="http://schemas.openxmlformats.org/officeDocument/2006/relationships/oleObject" Target="../embeddings/oleObject28.bin"/><Relationship Id="rId4" Type="http://schemas.openxmlformats.org/officeDocument/2006/relationships/image" Target="../media/image52.png"/><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4.png"/><Relationship Id="rId3" Type="http://schemas.openxmlformats.org/officeDocument/2006/relationships/notesSlide" Target="../notesSlides/notesSlide15.xml"/><Relationship Id="rId7" Type="http://schemas.openxmlformats.org/officeDocument/2006/relationships/oleObject" Target="../embeddings/oleObject31.bin"/><Relationship Id="rId12"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9.emf"/><Relationship Id="rId11" Type="http://schemas.openxmlformats.org/officeDocument/2006/relationships/image" Target="../media/image55.png"/><Relationship Id="rId5" Type="http://schemas.openxmlformats.org/officeDocument/2006/relationships/oleObject" Target="../embeddings/oleObject30.bin"/><Relationship Id="rId10" Type="http://schemas.openxmlformats.org/officeDocument/2006/relationships/image" Target="../media/image18.emf"/><Relationship Id="rId4" Type="http://schemas.openxmlformats.org/officeDocument/2006/relationships/image" Target="../media/image52.png"/><Relationship Id="rId9" Type="http://schemas.openxmlformats.org/officeDocument/2006/relationships/oleObject" Target="../embeddings/oleObject32.bin"/></Relationships>
</file>

<file path=ppt/slides/_rels/slide35.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56.png"/><Relationship Id="rId3" Type="http://schemas.openxmlformats.org/officeDocument/2006/relationships/notesSlide" Target="../notesSlides/notesSlide16.xml"/><Relationship Id="rId7" Type="http://schemas.openxmlformats.org/officeDocument/2006/relationships/oleObject" Target="../embeddings/oleObject34.bin"/><Relationship Id="rId12"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4.png"/><Relationship Id="rId11" Type="http://schemas.openxmlformats.org/officeDocument/2006/relationships/oleObject" Target="../embeddings/oleObject35.bin"/><Relationship Id="rId5" Type="http://schemas.openxmlformats.org/officeDocument/2006/relationships/image" Target="../media/image19.emf"/><Relationship Id="rId15" Type="http://schemas.openxmlformats.org/officeDocument/2006/relationships/image" Target="../media/image58.png"/><Relationship Id="rId10" Type="http://schemas.openxmlformats.org/officeDocument/2006/relationships/image" Target="../media/image55.png"/><Relationship Id="rId4" Type="http://schemas.openxmlformats.org/officeDocument/2006/relationships/oleObject" Target="../embeddings/oleObject33.bin"/><Relationship Id="rId9" Type="http://schemas.openxmlformats.org/officeDocument/2006/relationships/image" Target="../media/image49.png"/><Relationship Id="rId14" Type="http://schemas.openxmlformats.org/officeDocument/2006/relationships/image" Target="../media/image57.png"/></Relationships>
</file>

<file path=ppt/slides/_rels/slide36.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1.emf"/><Relationship Id="rId3" Type="http://schemas.openxmlformats.org/officeDocument/2006/relationships/notesSlide" Target="../notesSlides/notesSlide17.xml"/><Relationship Id="rId7" Type="http://schemas.openxmlformats.org/officeDocument/2006/relationships/oleObject" Target="../embeddings/oleObject37.bin"/><Relationship Id="rId12"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4.png"/><Relationship Id="rId11" Type="http://schemas.openxmlformats.org/officeDocument/2006/relationships/image" Target="../media/image49.png"/><Relationship Id="rId5" Type="http://schemas.openxmlformats.org/officeDocument/2006/relationships/image" Target="../media/image19.emf"/><Relationship Id="rId10" Type="http://schemas.openxmlformats.org/officeDocument/2006/relationships/image" Target="../media/image57.png"/><Relationship Id="rId4" Type="http://schemas.openxmlformats.org/officeDocument/2006/relationships/oleObject" Target="../embeddings/oleObject36.bin"/><Relationship Id="rId9" Type="http://schemas.openxmlformats.org/officeDocument/2006/relationships/image" Target="../media/image56.png"/><Relationship Id="rId14" Type="http://schemas.openxmlformats.org/officeDocument/2006/relationships/image" Target="../media/image58.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18.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9.emf"/><Relationship Id="rId11" Type="http://schemas.openxmlformats.org/officeDocument/2006/relationships/image" Target="../media/image18.emf"/><Relationship Id="rId5" Type="http://schemas.openxmlformats.org/officeDocument/2006/relationships/oleObject" Target="../embeddings/oleObject39.bin"/><Relationship Id="rId10" Type="http://schemas.openxmlformats.org/officeDocument/2006/relationships/oleObject" Target="../embeddings/oleObject41.bin"/><Relationship Id="rId4" Type="http://schemas.openxmlformats.org/officeDocument/2006/relationships/image" Target="../media/image54.png"/><Relationship Id="rId9" Type="http://schemas.openxmlformats.org/officeDocument/2006/relationships/image" Target="../media/image21.e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9.bin"/><Relationship Id="rId18" Type="http://schemas.openxmlformats.org/officeDocument/2006/relationships/oleObject" Target="../embeddings/oleObject54.bin"/><Relationship Id="rId26" Type="http://schemas.openxmlformats.org/officeDocument/2006/relationships/oleObject" Target="../embeddings/oleObject62.bin"/><Relationship Id="rId3" Type="http://schemas.openxmlformats.org/officeDocument/2006/relationships/oleObject" Target="../embeddings/oleObject42.bin"/><Relationship Id="rId21" Type="http://schemas.openxmlformats.org/officeDocument/2006/relationships/oleObject" Target="../embeddings/oleObject57.bin"/><Relationship Id="rId7" Type="http://schemas.openxmlformats.org/officeDocument/2006/relationships/image" Target="../media/image24.png"/><Relationship Id="rId12" Type="http://schemas.openxmlformats.org/officeDocument/2006/relationships/oleObject" Target="../embeddings/oleObject48.bin"/><Relationship Id="rId17" Type="http://schemas.openxmlformats.org/officeDocument/2006/relationships/oleObject" Target="../embeddings/oleObject53.bin"/><Relationship Id="rId25" Type="http://schemas.openxmlformats.org/officeDocument/2006/relationships/oleObject" Target="../embeddings/oleObject61.bin"/><Relationship Id="rId2" Type="http://schemas.openxmlformats.org/officeDocument/2006/relationships/slideLayout" Target="../slideLayouts/slideLayout2.xml"/><Relationship Id="rId16" Type="http://schemas.openxmlformats.org/officeDocument/2006/relationships/oleObject" Target="../embeddings/oleObject52.bin"/><Relationship Id="rId20" Type="http://schemas.openxmlformats.org/officeDocument/2006/relationships/oleObject" Target="../embeddings/oleObject56.bin"/><Relationship Id="rId29" Type="http://schemas.openxmlformats.org/officeDocument/2006/relationships/oleObject" Target="../embeddings/oleObject65.bin"/><Relationship Id="rId1" Type="http://schemas.openxmlformats.org/officeDocument/2006/relationships/vmlDrawing" Target="../drawings/vmlDrawing15.vml"/><Relationship Id="rId6" Type="http://schemas.openxmlformats.org/officeDocument/2006/relationships/image" Target="../media/image18.emf"/><Relationship Id="rId11" Type="http://schemas.openxmlformats.org/officeDocument/2006/relationships/oleObject" Target="../embeddings/oleObject47.bin"/><Relationship Id="rId24" Type="http://schemas.openxmlformats.org/officeDocument/2006/relationships/oleObject" Target="../embeddings/oleObject60.bin"/><Relationship Id="rId32" Type="http://schemas.openxmlformats.org/officeDocument/2006/relationships/oleObject" Target="../embeddings/oleObject68.bin"/><Relationship Id="rId5" Type="http://schemas.openxmlformats.org/officeDocument/2006/relationships/oleObject" Target="../embeddings/oleObject43.bin"/><Relationship Id="rId15" Type="http://schemas.openxmlformats.org/officeDocument/2006/relationships/oleObject" Target="../embeddings/oleObject51.bin"/><Relationship Id="rId23" Type="http://schemas.openxmlformats.org/officeDocument/2006/relationships/oleObject" Target="../embeddings/oleObject59.bin"/><Relationship Id="rId28" Type="http://schemas.openxmlformats.org/officeDocument/2006/relationships/oleObject" Target="../embeddings/oleObject64.bin"/><Relationship Id="rId10" Type="http://schemas.openxmlformats.org/officeDocument/2006/relationships/oleObject" Target="../embeddings/oleObject46.bin"/><Relationship Id="rId19" Type="http://schemas.openxmlformats.org/officeDocument/2006/relationships/oleObject" Target="../embeddings/oleObject55.bin"/><Relationship Id="rId31" Type="http://schemas.openxmlformats.org/officeDocument/2006/relationships/oleObject" Target="../embeddings/oleObject67.bin"/><Relationship Id="rId4" Type="http://schemas.openxmlformats.org/officeDocument/2006/relationships/image" Target="../media/image19.emf"/><Relationship Id="rId9" Type="http://schemas.openxmlformats.org/officeDocument/2006/relationships/oleObject" Target="../embeddings/oleObject45.bin"/><Relationship Id="rId14" Type="http://schemas.openxmlformats.org/officeDocument/2006/relationships/oleObject" Target="../embeddings/oleObject50.bin"/><Relationship Id="rId22" Type="http://schemas.openxmlformats.org/officeDocument/2006/relationships/oleObject" Target="../embeddings/oleObject58.bin"/><Relationship Id="rId27" Type="http://schemas.openxmlformats.org/officeDocument/2006/relationships/oleObject" Target="../embeddings/oleObject63.bin"/><Relationship Id="rId30" Type="http://schemas.openxmlformats.org/officeDocument/2006/relationships/oleObject" Target="../embeddings/oleObject66.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oleObject" Target="../embeddings/oleObject73.bin"/><Relationship Id="rId18" Type="http://schemas.openxmlformats.org/officeDocument/2006/relationships/oleObject" Target="../embeddings/oleObject78.bin"/><Relationship Id="rId3" Type="http://schemas.openxmlformats.org/officeDocument/2006/relationships/notesSlide" Target="../notesSlides/notesSlide19.xml"/><Relationship Id="rId21" Type="http://schemas.openxmlformats.org/officeDocument/2006/relationships/oleObject" Target="../embeddings/oleObject81.bin"/><Relationship Id="rId7" Type="http://schemas.openxmlformats.org/officeDocument/2006/relationships/image" Target="../media/image19.emf"/><Relationship Id="rId12" Type="http://schemas.openxmlformats.org/officeDocument/2006/relationships/image" Target="../media/image21.emf"/><Relationship Id="rId17" Type="http://schemas.openxmlformats.org/officeDocument/2006/relationships/oleObject" Target="../embeddings/oleObject77.bin"/><Relationship Id="rId2" Type="http://schemas.openxmlformats.org/officeDocument/2006/relationships/slideLayout" Target="../slideLayouts/slideLayout6.xml"/><Relationship Id="rId16" Type="http://schemas.openxmlformats.org/officeDocument/2006/relationships/oleObject" Target="../embeddings/oleObject76.bin"/><Relationship Id="rId20" Type="http://schemas.openxmlformats.org/officeDocument/2006/relationships/oleObject" Target="../embeddings/oleObject80.bin"/><Relationship Id="rId1" Type="http://schemas.openxmlformats.org/officeDocument/2006/relationships/vmlDrawing" Target="../drawings/vmlDrawing16.vml"/><Relationship Id="rId6" Type="http://schemas.openxmlformats.org/officeDocument/2006/relationships/oleObject" Target="../embeddings/oleObject69.bin"/><Relationship Id="rId11" Type="http://schemas.openxmlformats.org/officeDocument/2006/relationships/oleObject" Target="../embeddings/oleObject72.bin"/><Relationship Id="rId24" Type="http://schemas.openxmlformats.org/officeDocument/2006/relationships/oleObject" Target="../embeddings/oleObject83.bin"/><Relationship Id="rId5" Type="http://schemas.microsoft.com/office/2007/relationships/hdphoto" Target="../media/hdphoto3.wdp"/><Relationship Id="rId15" Type="http://schemas.openxmlformats.org/officeDocument/2006/relationships/oleObject" Target="../embeddings/oleObject75.bin"/><Relationship Id="rId23" Type="http://schemas.openxmlformats.org/officeDocument/2006/relationships/oleObject" Target="../embeddings/oleObject82.bin"/><Relationship Id="rId10" Type="http://schemas.openxmlformats.org/officeDocument/2006/relationships/image" Target="../media/image49.png"/><Relationship Id="rId19" Type="http://schemas.openxmlformats.org/officeDocument/2006/relationships/oleObject" Target="../embeddings/oleObject79.bin"/><Relationship Id="rId4" Type="http://schemas.openxmlformats.org/officeDocument/2006/relationships/image" Target="../media/image59.png"/><Relationship Id="rId9" Type="http://schemas.openxmlformats.org/officeDocument/2006/relationships/oleObject" Target="../embeddings/oleObject71.bin"/><Relationship Id="rId14" Type="http://schemas.openxmlformats.org/officeDocument/2006/relationships/oleObject" Target="../embeddings/oleObject74.bin"/><Relationship Id="rId22" Type="http://schemas.openxmlformats.org/officeDocument/2006/relationships/image" Target="../media/image18.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20.xml"/><Relationship Id="rId7"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4.png"/><Relationship Id="rId11" Type="http://schemas.openxmlformats.org/officeDocument/2006/relationships/oleObject" Target="../embeddings/oleObject87.bin"/><Relationship Id="rId5" Type="http://schemas.openxmlformats.org/officeDocument/2006/relationships/image" Target="../media/image19.emf"/><Relationship Id="rId10" Type="http://schemas.openxmlformats.org/officeDocument/2006/relationships/image" Target="../media/image18.emf"/><Relationship Id="rId4" Type="http://schemas.openxmlformats.org/officeDocument/2006/relationships/oleObject" Target="../embeddings/oleObject84.bin"/><Relationship Id="rId9" Type="http://schemas.openxmlformats.org/officeDocument/2006/relationships/oleObject" Target="../embeddings/oleObject86.bin"/></Relationships>
</file>

<file path=ppt/slides/_rels/slide4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21.xml"/><Relationship Id="rId7"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4.png"/><Relationship Id="rId11" Type="http://schemas.openxmlformats.org/officeDocument/2006/relationships/oleObject" Target="../embeddings/oleObject91.bin"/><Relationship Id="rId5" Type="http://schemas.openxmlformats.org/officeDocument/2006/relationships/image" Target="../media/image19.emf"/><Relationship Id="rId10" Type="http://schemas.openxmlformats.org/officeDocument/2006/relationships/image" Target="../media/image18.emf"/><Relationship Id="rId4" Type="http://schemas.openxmlformats.org/officeDocument/2006/relationships/oleObject" Target="../embeddings/oleObject88.bin"/><Relationship Id="rId9" Type="http://schemas.openxmlformats.org/officeDocument/2006/relationships/oleObject" Target="../embeddings/oleObject90.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22.xml"/><Relationship Id="rId7" Type="http://schemas.openxmlformats.org/officeDocument/2006/relationships/oleObject" Target="../embeddings/oleObject93.bin"/><Relationship Id="rId12" Type="http://schemas.openxmlformats.org/officeDocument/2006/relationships/image" Target="../media/image21.emf"/><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19.emf"/><Relationship Id="rId11" Type="http://schemas.openxmlformats.org/officeDocument/2006/relationships/oleObject" Target="../embeddings/oleObject96.bin"/><Relationship Id="rId5" Type="http://schemas.openxmlformats.org/officeDocument/2006/relationships/oleObject" Target="../embeddings/oleObject92.bin"/><Relationship Id="rId10" Type="http://schemas.openxmlformats.org/officeDocument/2006/relationships/oleObject" Target="../embeddings/oleObject95.bin"/><Relationship Id="rId4" Type="http://schemas.openxmlformats.org/officeDocument/2006/relationships/image" Target="../media/image24.png"/><Relationship Id="rId9" Type="http://schemas.openxmlformats.org/officeDocument/2006/relationships/oleObject" Target="../embeddings/oleObject94.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70.emf"/><Relationship Id="rId3" Type="http://schemas.openxmlformats.org/officeDocument/2006/relationships/notesSlide" Target="../notesSlides/notesSlide24.xml"/><Relationship Id="rId7" Type="http://schemas.openxmlformats.org/officeDocument/2006/relationships/oleObject" Target="../embeddings/oleObject98.bin"/><Relationship Id="rId12" Type="http://schemas.openxmlformats.org/officeDocument/2006/relationships/image" Target="../media/image69.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4.png"/><Relationship Id="rId11" Type="http://schemas.openxmlformats.org/officeDocument/2006/relationships/image" Target="../media/image49.png"/><Relationship Id="rId5" Type="http://schemas.openxmlformats.org/officeDocument/2006/relationships/image" Target="../media/image19.emf"/><Relationship Id="rId10" Type="http://schemas.openxmlformats.org/officeDocument/2006/relationships/image" Target="../media/image18.emf"/><Relationship Id="rId4" Type="http://schemas.openxmlformats.org/officeDocument/2006/relationships/oleObject" Target="../embeddings/oleObject97.bin"/><Relationship Id="rId9" Type="http://schemas.openxmlformats.org/officeDocument/2006/relationships/oleObject" Target="../embeddings/oleObject99.bin"/></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xml"/><Relationship Id="rId7" Type="http://schemas.openxmlformats.org/officeDocument/2006/relationships/image" Target="../media/image18.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5" Type="http://schemas.openxmlformats.org/officeDocument/2006/relationships/image" Target="../media/image20.png"/><Relationship Id="rId10" Type="http://schemas.openxmlformats.org/officeDocument/2006/relationships/oleObject" Target="../embeddings/oleObject3.bin"/><Relationship Id="rId4" Type="http://schemas.openxmlformats.org/officeDocument/2006/relationships/slideLayout" Target="../slideLayouts/slideLayout2.xml"/><Relationship Id="rId9" Type="http://schemas.openxmlformats.org/officeDocument/2006/relationships/image" Target="../media/image19.emf"/></Relationships>
</file>

<file path=ppt/slides/_rels/slide9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7318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Branding Terminology Decode</a:t>
            </a:r>
            <a:endParaRPr lang="en-US" dirty="0"/>
          </a:p>
        </p:txBody>
      </p:sp>
      <p:sp>
        <p:nvSpPr>
          <p:cNvPr id="4" name="Text Placeholder 3"/>
          <p:cNvSpPr>
            <a:spLocks noGrp="1"/>
          </p:cNvSpPr>
          <p:nvPr>
            <p:ph idx="1"/>
          </p:nvPr>
        </p:nvSpPr>
        <p:spPr>
          <a:xfrm>
            <a:off x="333846" y="971550"/>
            <a:ext cx="8581554" cy="3715533"/>
          </a:xfrm>
        </p:spPr>
        <p:txBody>
          <a:bodyPr/>
          <a:lstStyle/>
          <a:p>
            <a:pPr marL="0" indent="0">
              <a:buNone/>
            </a:pPr>
            <a:r>
              <a:rPr lang="en-US" sz="2000" b="1" dirty="0" smtClean="0">
                <a:solidFill>
                  <a:schemeClr val="accent1"/>
                </a:solidFill>
              </a:rPr>
              <a:t>Collaboration Edge </a:t>
            </a:r>
          </a:p>
          <a:p>
            <a:pPr marL="0" indent="0">
              <a:buNone/>
            </a:pPr>
            <a:r>
              <a:rPr lang="en-US" sz="1600" dirty="0" smtClean="0"/>
              <a:t>umbrella term describing Cisco’s entire collaboration architecture for edge</a:t>
            </a:r>
          </a:p>
          <a:p>
            <a:pPr marL="0" lvl="1" indent="0">
              <a:buNone/>
            </a:pPr>
            <a:r>
              <a:rPr lang="en-US" dirty="0" smtClean="0"/>
              <a:t>... features and services that help bridge islands to enable any to any collaboration…</a:t>
            </a:r>
          </a:p>
          <a:p>
            <a:pPr marL="0" lvl="1" indent="0">
              <a:buNone/>
            </a:pPr>
            <a:r>
              <a:rPr lang="en-US" dirty="0" smtClean="0"/>
              <a:t>…</a:t>
            </a:r>
            <a:r>
              <a:rPr lang="en-US" dirty="0"/>
              <a:t>collaborate with anyone anywhere, on any </a:t>
            </a:r>
            <a:r>
              <a:rPr lang="en-US" dirty="0" smtClean="0"/>
              <a:t>device….</a:t>
            </a:r>
          </a:p>
          <a:p>
            <a:pPr marL="0" indent="0">
              <a:buNone/>
            </a:pPr>
            <a:r>
              <a:rPr lang="en-US" sz="2000" b="1" dirty="0" smtClean="0">
                <a:solidFill>
                  <a:schemeClr val="accent1"/>
                </a:solidFill>
              </a:rPr>
              <a:t>Cisco VCS</a:t>
            </a:r>
          </a:p>
          <a:p>
            <a:pPr marL="0" indent="0">
              <a:buNone/>
            </a:pPr>
            <a:r>
              <a:rPr lang="en-US" sz="1600" dirty="0" smtClean="0"/>
              <a:t>Existing product line option providing advanced video and TelePresence applications</a:t>
            </a:r>
            <a:endParaRPr lang="en-US" sz="1600" dirty="0"/>
          </a:p>
          <a:p>
            <a:pPr marL="0" indent="0">
              <a:buNone/>
            </a:pPr>
            <a:r>
              <a:rPr lang="en-US" sz="1600" dirty="0" smtClean="0"/>
              <a:t>Includes </a:t>
            </a:r>
            <a:r>
              <a:rPr lang="en-US" sz="1600" b="1" dirty="0" smtClean="0">
                <a:solidFill>
                  <a:schemeClr val="accent6"/>
                </a:solidFill>
              </a:rPr>
              <a:t>VCS C</a:t>
            </a:r>
            <a:r>
              <a:rPr lang="en-US" sz="1600" dirty="0" smtClean="0"/>
              <a:t>ontrol and </a:t>
            </a:r>
            <a:r>
              <a:rPr lang="en-US" sz="1600" b="1" dirty="0" smtClean="0">
                <a:solidFill>
                  <a:schemeClr val="accent6"/>
                </a:solidFill>
              </a:rPr>
              <a:t>VCS E</a:t>
            </a:r>
            <a:r>
              <a:rPr lang="en-US" sz="1600" dirty="0" smtClean="0"/>
              <a:t>xpressway</a:t>
            </a:r>
            <a:endParaRPr lang="en-US" dirty="0" smtClean="0"/>
          </a:p>
          <a:p>
            <a:pPr marL="0" indent="0">
              <a:buNone/>
            </a:pPr>
            <a:r>
              <a:rPr lang="en-US" sz="2000" b="1" dirty="0" smtClean="0">
                <a:solidFill>
                  <a:schemeClr val="accent1"/>
                </a:solidFill>
              </a:rPr>
              <a:t>Cisco Expressway</a:t>
            </a:r>
          </a:p>
          <a:p>
            <a:pPr marL="0" indent="0">
              <a:buNone/>
            </a:pPr>
            <a:r>
              <a:rPr lang="en-US" sz="1600" b="1" dirty="0" smtClean="0"/>
              <a:t>New</a:t>
            </a:r>
            <a:r>
              <a:rPr lang="en-US" sz="1600" dirty="0" smtClean="0"/>
              <a:t> product line option for Unified CM and Business Edition customers, providing firewall traversal &amp; video interworking.  Includes </a:t>
            </a:r>
            <a:r>
              <a:rPr lang="en-US" sz="1600" b="1" dirty="0" smtClean="0">
                <a:solidFill>
                  <a:schemeClr val="accent6"/>
                </a:solidFill>
              </a:rPr>
              <a:t>Expressway C</a:t>
            </a:r>
            <a:r>
              <a:rPr lang="en-US" sz="1600" dirty="0" smtClean="0"/>
              <a:t>ore and </a:t>
            </a:r>
            <a:r>
              <a:rPr lang="en-US" sz="1600" b="1" dirty="0" smtClean="0">
                <a:solidFill>
                  <a:schemeClr val="accent6"/>
                </a:solidFill>
              </a:rPr>
              <a:t>Expressway E</a:t>
            </a:r>
            <a:r>
              <a:rPr lang="en-US" sz="1600" dirty="0" smtClean="0"/>
              <a:t>dge</a:t>
            </a:r>
          </a:p>
          <a:p>
            <a:pPr marL="0" indent="0">
              <a:buNone/>
            </a:pPr>
            <a:r>
              <a:rPr lang="en-US" sz="2000" b="1" dirty="0" smtClean="0">
                <a:solidFill>
                  <a:schemeClr val="accent1"/>
                </a:solidFill>
              </a:rPr>
              <a:t>Mobile and Remote Access</a:t>
            </a:r>
            <a:endParaRPr lang="en-US" sz="2000" b="1" dirty="0" smtClean="0"/>
          </a:p>
          <a:p>
            <a:pPr marL="0" indent="0">
              <a:buNone/>
            </a:pPr>
            <a:r>
              <a:rPr lang="en-US" sz="1600" dirty="0" smtClean="0"/>
              <a:t>Feature available on </a:t>
            </a:r>
            <a:r>
              <a:rPr lang="en-US" sz="1600" b="1" dirty="0" smtClean="0"/>
              <a:t>both </a:t>
            </a:r>
            <a:r>
              <a:rPr lang="en-US" sz="1600" dirty="0" smtClean="0"/>
              <a:t>VCS and Expressway product lines with X8.1 s/w</a:t>
            </a:r>
          </a:p>
          <a:p>
            <a:pPr marL="0" indent="0">
              <a:buNone/>
            </a:pPr>
            <a:r>
              <a:rPr lang="en-US" sz="1600" dirty="0" smtClean="0"/>
              <a:t>Delivers VPN-less access to Jabber and Fixed Endpoints </a:t>
            </a:r>
          </a:p>
          <a:p>
            <a:pPr marL="133368" lvl="1"/>
            <a:endParaRPr lang="en-US" dirty="0" smtClean="0"/>
          </a:p>
          <a:p>
            <a:pPr marL="133368" lvl="1"/>
            <a:endParaRPr lang="en-US" dirty="0"/>
          </a:p>
        </p:txBody>
      </p:sp>
    </p:spTree>
    <p:extLst>
      <p:ext uri="{BB962C8B-B14F-4D97-AF65-F5344CB8AC3E}">
        <p14:creationId xmlns:p14="http://schemas.microsoft.com/office/powerpoint/2010/main" val="2365714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Expressway Mobile &amp; Remote Access </a:t>
            </a:r>
            <a:br>
              <a:rPr lang="en-US" dirty="0" smtClean="0"/>
            </a:br>
            <a:r>
              <a:rPr lang="en-US" dirty="0" smtClean="0"/>
              <a:t>Solution Overview</a:t>
            </a:r>
            <a:endParaRPr lang="en-US" dirty="0"/>
          </a:p>
        </p:txBody>
      </p:sp>
      <p:sp>
        <p:nvSpPr>
          <p:cNvPr id="3" name="Slide Number Placeholder 2"/>
          <p:cNvSpPr>
            <a:spLocks noGrp="1"/>
          </p:cNvSpPr>
          <p:nvPr>
            <p:ph type="sldNum" sz="quarter" idx="4294967295"/>
          </p:nvPr>
        </p:nvSpPr>
        <p:spPr>
          <a:xfrm>
            <a:off x="8777288" y="4954588"/>
            <a:ext cx="366712" cy="188912"/>
          </a:xfrm>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11</a:t>
            </a:fld>
            <a:endParaRPr lang="en-US" kern="0" dirty="0">
              <a:solidFill>
                <a:srgbClr val="595959"/>
              </a:solidFill>
            </a:endParaRPr>
          </a:p>
        </p:txBody>
      </p:sp>
    </p:spTree>
    <p:extLst>
      <p:ext uri="{BB962C8B-B14F-4D97-AF65-F5344CB8AC3E}">
        <p14:creationId xmlns:p14="http://schemas.microsoft.com/office/powerpoint/2010/main" val="33131579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935982" y="2665819"/>
            <a:ext cx="2101306" cy="1979475"/>
            <a:chOff x="3913622" y="3648747"/>
            <a:chExt cx="2801012" cy="2639300"/>
          </a:xfrm>
        </p:grpSpPr>
        <p:sp>
          <p:nvSpPr>
            <p:cNvPr id="4" name="Rectangle 3"/>
            <p:cNvSpPr/>
            <p:nvPr/>
          </p:nvSpPr>
          <p:spPr bwMode="auto">
            <a:xfrm>
              <a:off x="3913622" y="5540629"/>
              <a:ext cx="2801012" cy="747418"/>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91440" tIns="45720" rIns="91440" bIns="45720" numCol="1" rtlCol="0" anchor="ctr" anchorCtr="0" compatLnSpc="1">
              <a:prstTxWarp prst="textNoShape">
                <a:avLst/>
              </a:prstTxWarp>
              <a:flatTx/>
            </a:bodyPr>
            <a:lstStyle/>
            <a:p>
              <a:pPr algn="ctr">
                <a:defRPr/>
              </a:pPr>
              <a:r>
                <a:rPr lang="en-US" sz="1200" kern="0" dirty="0">
                  <a:solidFill>
                    <a:srgbClr val="7F7F7F"/>
                  </a:solidFill>
                  <a:cs typeface="Century Gothic"/>
                </a:rPr>
                <a:t>Fixed Remote Endpoints</a:t>
              </a:r>
            </a:p>
            <a:p>
              <a:pPr algn="ctr">
                <a:defRPr/>
              </a:pPr>
              <a:r>
                <a:rPr lang="en-US" sz="1200" kern="0" dirty="0">
                  <a:solidFill>
                    <a:srgbClr val="7F7F7F"/>
                  </a:solidFill>
                  <a:cs typeface="Century Gothic"/>
                </a:rPr>
                <a:t>(TC Series)</a:t>
              </a:r>
            </a:p>
          </p:txBody>
        </p:sp>
        <p:cxnSp>
          <p:nvCxnSpPr>
            <p:cNvPr id="5" name="Straight Connector 4"/>
            <p:cNvCxnSpPr/>
            <p:nvPr/>
          </p:nvCxnSpPr>
          <p:spPr>
            <a:xfrm>
              <a:off x="5299369" y="3648747"/>
              <a:ext cx="0" cy="1267685"/>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6" name="Oval 5"/>
            <p:cNvSpPr>
              <a:spLocks noChangeAspect="1"/>
            </p:cNvSpPr>
            <p:nvPr/>
          </p:nvSpPr>
          <p:spPr>
            <a:xfrm>
              <a:off x="5264901" y="4860040"/>
              <a:ext cx="68935" cy="70354"/>
            </a:xfrm>
            <a:prstGeom prst="ellipse">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7" name="Group 6"/>
            <p:cNvGrpSpPr/>
            <p:nvPr/>
          </p:nvGrpSpPr>
          <p:grpSpPr>
            <a:xfrm>
              <a:off x="4900107" y="4952376"/>
              <a:ext cx="798523" cy="707342"/>
              <a:chOff x="4900107" y="5103372"/>
              <a:chExt cx="798523" cy="707342"/>
            </a:xfrm>
          </p:grpSpPr>
          <p:pic>
            <p:nvPicPr>
              <p:cNvPr id="8" name="Picture 7" descr="tc.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4900107" y="5146294"/>
                <a:ext cx="798523" cy="664420"/>
              </a:xfrm>
              <a:prstGeom prst="rect">
                <a:avLst/>
              </a:prstGeom>
              <a:noFill/>
              <a:ln>
                <a:noFill/>
              </a:ln>
            </p:spPr>
          </p:pic>
          <p:sp>
            <p:nvSpPr>
              <p:cNvPr id="9" name="Oval 8"/>
              <p:cNvSpPr>
                <a:spLocks noChangeAspect="1"/>
              </p:cNvSpPr>
              <p:nvPr/>
            </p:nvSpPr>
            <p:spPr>
              <a:xfrm>
                <a:off x="5278340" y="5103372"/>
                <a:ext cx="42056" cy="42922"/>
              </a:xfrm>
              <a:prstGeom prst="ellipse">
                <a:avLst/>
              </a:prstGeom>
              <a:noFill/>
              <a:ln w="19050" cmpd="sng">
                <a:solidFill>
                  <a:srgbClr val="383837"/>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pic>
        <p:nvPicPr>
          <p:cNvPr id="10" name="Picture 9" descr="IG00756.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41315" y="922474"/>
            <a:ext cx="2202686" cy="3746766"/>
          </a:xfrm>
          <a:prstGeom prst="rect">
            <a:avLst/>
          </a:prstGeom>
        </p:spPr>
      </p:pic>
      <p:cxnSp>
        <p:nvCxnSpPr>
          <p:cNvPr id="11" name="Straight Connector 10"/>
          <p:cNvCxnSpPr/>
          <p:nvPr/>
        </p:nvCxnSpPr>
        <p:spPr>
          <a:xfrm>
            <a:off x="3975563" y="2661057"/>
            <a:ext cx="1282070" cy="950764"/>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3984298" y="2666976"/>
            <a:ext cx="1282070" cy="1"/>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984298" y="1715055"/>
            <a:ext cx="1282070" cy="950764"/>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36" idx="3"/>
          </p:cNvCxnSpPr>
          <p:nvPr/>
        </p:nvCxnSpPr>
        <p:spPr>
          <a:xfrm>
            <a:off x="1557946" y="2666976"/>
            <a:ext cx="2426352"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152836" y="1931420"/>
            <a:ext cx="2479" cy="1139099"/>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p:cNvCxnSpPr/>
          <p:nvPr/>
        </p:nvCxnSpPr>
        <p:spPr>
          <a:xfrm flipV="1">
            <a:off x="2317651" y="1931806"/>
            <a:ext cx="2479" cy="1139099"/>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7" name="Rounded Rectangle 16"/>
          <p:cNvSpPr/>
          <p:nvPr/>
        </p:nvSpPr>
        <p:spPr>
          <a:xfrm>
            <a:off x="1676157" y="2364674"/>
            <a:ext cx="1607118" cy="561579"/>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solidFill>
                <a:srgbClr val="7F7F7F"/>
              </a:solidFill>
            </a:endParaRPr>
          </a:p>
        </p:txBody>
      </p:sp>
      <p:sp>
        <p:nvSpPr>
          <p:cNvPr id="18" name="Rounded Rectangle 16"/>
          <p:cNvSpPr>
            <a:spLocks noChangeAspect="1"/>
          </p:cNvSpPr>
          <p:nvPr/>
        </p:nvSpPr>
        <p:spPr>
          <a:xfrm>
            <a:off x="64782" y="2069003"/>
            <a:ext cx="1387923"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171473" rtlCol="0" anchor="b"/>
          <a:lstStyle/>
          <a:p>
            <a:pPr algn="ctr"/>
            <a:endParaRPr lang="en-US" dirty="0" smtClean="0">
              <a:solidFill>
                <a:srgbClr val="7F7F7F"/>
              </a:solidFill>
            </a:endParaRPr>
          </a:p>
        </p:txBody>
      </p:sp>
      <p:sp>
        <p:nvSpPr>
          <p:cNvPr id="19" name="TextBox 18"/>
          <p:cNvSpPr txBox="1"/>
          <p:nvPr/>
        </p:nvSpPr>
        <p:spPr>
          <a:xfrm>
            <a:off x="792550" y="1837599"/>
            <a:ext cx="1515716" cy="404734"/>
          </a:xfrm>
          <a:prstGeom prst="rect">
            <a:avLst/>
          </a:prstGeom>
          <a:noFill/>
        </p:spPr>
        <p:txBody>
          <a:bodyPr wrap="square" lIns="68559" tIns="34280" rIns="68559" bIns="34280" rtlCol="0">
            <a:spAutoFit/>
          </a:bodyPr>
          <a:lstStyle/>
          <a:p>
            <a:pPr algn="r" eaLnBrk="0" fontAlgn="base" hangingPunct="0">
              <a:lnSpc>
                <a:spcPct val="90000"/>
              </a:lnSpc>
              <a:spcBef>
                <a:spcPct val="0"/>
              </a:spcBef>
              <a:spcAft>
                <a:spcPct val="0"/>
              </a:spcAft>
            </a:pPr>
            <a:r>
              <a:rPr lang="en-US" sz="1200" b="1" dirty="0">
                <a:solidFill>
                  <a:srgbClr val="00B050"/>
                </a:solidFill>
                <a:latin typeface="Arial" charset="0"/>
              </a:rPr>
              <a:t>Inside firewall (Intranet)</a:t>
            </a:r>
          </a:p>
        </p:txBody>
      </p:sp>
      <p:graphicFrame>
        <p:nvGraphicFramePr>
          <p:cNvPr id="20" name="Object 150"/>
          <p:cNvGraphicFramePr>
            <a:graphicFrameLocks noChangeAspect="1"/>
          </p:cNvGraphicFramePr>
          <p:nvPr>
            <p:extLst>
              <p:ext uri="{D42A27DB-BD31-4B8C-83A1-F6EECF244321}">
                <p14:modId xmlns:p14="http://schemas.microsoft.com/office/powerpoint/2010/main" val="3084237970"/>
              </p:ext>
            </p:extLst>
          </p:nvPr>
        </p:nvGraphicFramePr>
        <p:xfrm>
          <a:off x="2533889" y="2485954"/>
          <a:ext cx="402093" cy="362045"/>
        </p:xfrm>
        <a:graphic>
          <a:graphicData uri="http://schemas.openxmlformats.org/presentationml/2006/ole">
            <mc:AlternateContent xmlns:mc="http://schemas.openxmlformats.org/markup-compatibility/2006">
              <mc:Choice xmlns:v="urn:schemas-microsoft-com:vml" Requires="v">
                <p:oleObj spid="_x0000_s7803" name="Visio" r:id="rId6" imgW="576739" imgH="518732" progId="">
                  <p:embed/>
                </p:oleObj>
              </mc:Choice>
              <mc:Fallback>
                <p:oleObj name="Visio" r:id="rId6" imgW="576739" imgH="51873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3889" y="2485954"/>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21" name="Picture 20" descr="firewall-side.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flipH="1">
            <a:off x="2100427" y="2578495"/>
            <a:ext cx="425642" cy="176963"/>
          </a:xfrm>
          <a:prstGeom prst="rect">
            <a:avLst/>
          </a:prstGeom>
        </p:spPr>
      </p:pic>
      <p:pic>
        <p:nvPicPr>
          <p:cNvPr id="22" name="Picture 21" descr="firewall-side.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flipH="1">
            <a:off x="2943802" y="2578495"/>
            <a:ext cx="425642" cy="176963"/>
          </a:xfrm>
          <a:prstGeom prst="rect">
            <a:avLst/>
          </a:prstGeom>
        </p:spPr>
      </p:pic>
      <p:graphicFrame>
        <p:nvGraphicFramePr>
          <p:cNvPr id="23" name="Object 153"/>
          <p:cNvGraphicFramePr>
            <a:graphicFrameLocks noChangeAspect="1"/>
          </p:cNvGraphicFramePr>
          <p:nvPr>
            <p:extLst>
              <p:ext uri="{D42A27DB-BD31-4B8C-83A1-F6EECF244321}">
                <p14:modId xmlns:p14="http://schemas.microsoft.com/office/powerpoint/2010/main" val="2952557081"/>
              </p:ext>
            </p:extLst>
          </p:nvPr>
        </p:nvGraphicFramePr>
        <p:xfrm>
          <a:off x="1690106" y="2485799"/>
          <a:ext cx="402499" cy="362355"/>
        </p:xfrm>
        <a:graphic>
          <a:graphicData uri="http://schemas.openxmlformats.org/presentationml/2006/ole">
            <mc:AlternateContent xmlns:mc="http://schemas.openxmlformats.org/markup-compatibility/2006">
              <mc:Choice xmlns:v="urn:schemas-microsoft-com:vml" Requires="v">
                <p:oleObj spid="_x0000_s7804" name="Visio" r:id="rId9" imgW="576739" imgH="518732" progId="">
                  <p:embed/>
                </p:oleObj>
              </mc:Choice>
              <mc:Fallback>
                <p:oleObj name="Visio" r:id="rId9" imgW="576739" imgH="518732"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0106" y="2485799"/>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bwMode="auto">
          <a:xfrm>
            <a:off x="243015" y="2365985"/>
            <a:ext cx="1105936" cy="456479"/>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9" tIns="34280" rIns="68559" bIns="34280" numCol="1" rtlCol="0" anchor="ctr" anchorCtr="0" compatLnSpc="1">
            <a:prstTxWarp prst="textNoShape">
              <a:avLst/>
            </a:prstTxWarp>
            <a:flatTx/>
          </a:bodyPr>
          <a:lstStyle/>
          <a:p>
            <a:pPr>
              <a:defRPr/>
            </a:pPr>
            <a:r>
              <a:rPr lang="en-US" sz="1100" kern="0" dirty="0">
                <a:solidFill>
                  <a:srgbClr val="7F7F7F"/>
                </a:solidFill>
                <a:cs typeface="Century Gothic"/>
              </a:rPr>
              <a:t>Collaboration Services</a:t>
            </a:r>
          </a:p>
        </p:txBody>
      </p:sp>
      <p:sp>
        <p:nvSpPr>
          <p:cNvPr id="25" name="TextBox 24"/>
          <p:cNvSpPr txBox="1"/>
          <p:nvPr/>
        </p:nvSpPr>
        <p:spPr>
          <a:xfrm>
            <a:off x="885140" y="2908885"/>
            <a:ext cx="718815" cy="430883"/>
          </a:xfrm>
          <a:prstGeom prst="rect">
            <a:avLst/>
          </a:prstGeom>
          <a:noFill/>
        </p:spPr>
        <p:txBody>
          <a:bodyPr wrap="square" lIns="91436" tIns="45718" rIns="91436" bIns="45718" rtlCol="0">
            <a:spAutoFit/>
          </a:bodyPr>
          <a:lstStyle/>
          <a:p>
            <a:pPr algn="ctr"/>
            <a:r>
              <a:rPr lang="en-US" sz="1100" dirty="0" smtClean="0">
                <a:solidFill>
                  <a:srgbClr val="7F7F7F"/>
                </a:solidFill>
              </a:rPr>
              <a:t>Unified CM</a:t>
            </a:r>
            <a:endParaRPr lang="en-US" sz="1100" dirty="0">
              <a:solidFill>
                <a:srgbClr val="7F7F7F"/>
              </a:solidFill>
            </a:endParaRPr>
          </a:p>
        </p:txBody>
      </p:sp>
      <p:sp>
        <p:nvSpPr>
          <p:cNvPr id="26" name="Rounded Rectangle 16"/>
          <p:cNvSpPr>
            <a:spLocks noChangeAspect="1"/>
          </p:cNvSpPr>
          <p:nvPr/>
        </p:nvSpPr>
        <p:spPr>
          <a:xfrm>
            <a:off x="3324188" y="2069003"/>
            <a:ext cx="1292410"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171473" rtlCol="0" anchor="ctr"/>
          <a:lstStyle/>
          <a:p>
            <a:pPr algn="ctr"/>
            <a:endParaRPr lang="en-US" sz="800" b="1" dirty="0">
              <a:solidFill>
                <a:srgbClr val="7F7F7F"/>
              </a:solidFill>
            </a:endParaRPr>
          </a:p>
        </p:txBody>
      </p:sp>
      <p:sp>
        <p:nvSpPr>
          <p:cNvPr id="27" name="Rectangle 26"/>
          <p:cNvSpPr/>
          <p:nvPr/>
        </p:nvSpPr>
        <p:spPr bwMode="auto">
          <a:xfrm>
            <a:off x="3421190" y="2398642"/>
            <a:ext cx="1063430" cy="423822"/>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9" tIns="34280" rIns="68559" bIns="34280" numCol="1" rtlCol="0" anchor="ctr" anchorCtr="0" compatLnSpc="1">
            <a:prstTxWarp prst="textNoShape">
              <a:avLst/>
            </a:prstTxWarp>
            <a:flatTx/>
          </a:bodyPr>
          <a:lstStyle/>
          <a:p>
            <a:pPr algn="ctr">
              <a:defRPr/>
            </a:pPr>
            <a:r>
              <a:rPr lang="en-US" sz="1100" kern="0" dirty="0">
                <a:solidFill>
                  <a:srgbClr val="7F7F7F"/>
                </a:solidFill>
                <a:cs typeface="Century Gothic"/>
              </a:rPr>
              <a:t>Internet</a:t>
            </a:r>
          </a:p>
        </p:txBody>
      </p:sp>
      <p:sp>
        <p:nvSpPr>
          <p:cNvPr id="28" name="TextBox 27"/>
          <p:cNvSpPr txBox="1"/>
          <p:nvPr/>
        </p:nvSpPr>
        <p:spPr>
          <a:xfrm>
            <a:off x="2337916" y="1837599"/>
            <a:ext cx="814919" cy="238498"/>
          </a:xfrm>
          <a:prstGeom prst="rect">
            <a:avLst/>
          </a:prstGeom>
          <a:noFill/>
        </p:spPr>
        <p:txBody>
          <a:bodyPr wrap="square" lIns="68559" tIns="34280" rIns="68559" bIns="34280" rtlCol="0">
            <a:spAutoFit/>
          </a:bodyPr>
          <a:lstStyle/>
          <a:p>
            <a:pPr algn="ctr" eaLnBrk="0" fontAlgn="base" hangingPunct="0">
              <a:lnSpc>
                <a:spcPct val="90000"/>
              </a:lnSpc>
              <a:spcBef>
                <a:spcPct val="0"/>
              </a:spcBef>
              <a:spcAft>
                <a:spcPct val="0"/>
              </a:spcAft>
            </a:pPr>
            <a:r>
              <a:rPr lang="en-US" sz="1200" b="1" dirty="0">
                <a:solidFill>
                  <a:srgbClr val="7F7F7F"/>
                </a:solidFill>
              </a:rPr>
              <a:t>DMZ</a:t>
            </a:r>
          </a:p>
        </p:txBody>
      </p:sp>
      <p:sp>
        <p:nvSpPr>
          <p:cNvPr id="29" name="TextBox 28"/>
          <p:cNvSpPr txBox="1"/>
          <p:nvPr/>
        </p:nvSpPr>
        <p:spPr>
          <a:xfrm>
            <a:off x="3155315" y="1837599"/>
            <a:ext cx="1881973" cy="238498"/>
          </a:xfrm>
          <a:prstGeom prst="rect">
            <a:avLst/>
          </a:prstGeom>
          <a:noFill/>
        </p:spPr>
        <p:txBody>
          <a:bodyPr wrap="square" lIns="68559" tIns="34280" rIns="68559" bIns="34280" rtlCol="0">
            <a:spAutoFit/>
          </a:bodyPr>
          <a:lstStyle/>
          <a:p>
            <a:pPr eaLnBrk="0" fontAlgn="base" hangingPunct="0">
              <a:lnSpc>
                <a:spcPct val="90000"/>
              </a:lnSpc>
              <a:spcBef>
                <a:spcPct val="0"/>
              </a:spcBef>
              <a:spcAft>
                <a:spcPct val="0"/>
              </a:spcAft>
            </a:pPr>
            <a:r>
              <a:rPr lang="en-US" sz="1200" b="1" dirty="0">
                <a:solidFill>
                  <a:srgbClr val="B21A1A"/>
                </a:solidFill>
                <a:latin typeface="Arial" charset="0"/>
              </a:rPr>
              <a:t>Outside firewall</a:t>
            </a:r>
          </a:p>
        </p:txBody>
      </p:sp>
      <p:sp>
        <p:nvSpPr>
          <p:cNvPr id="30" name="Rectangle 29"/>
          <p:cNvSpPr/>
          <p:nvPr/>
        </p:nvSpPr>
        <p:spPr bwMode="auto">
          <a:xfrm>
            <a:off x="5480537" y="3554747"/>
            <a:ext cx="909373" cy="527205"/>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89" tIns="34295" rIns="68589" bIns="34295" numCol="1" rtlCol="0" anchor="ctr" anchorCtr="0" compatLnSpc="1">
            <a:prstTxWarp prst="textNoShape">
              <a:avLst/>
            </a:prstTxWarp>
            <a:flatTx/>
          </a:bodyPr>
          <a:lstStyle/>
          <a:p>
            <a:pPr>
              <a:defRPr/>
            </a:pPr>
            <a:r>
              <a:rPr lang="en-US" sz="1200" kern="0" dirty="0">
                <a:solidFill>
                  <a:srgbClr val="7F7F7F"/>
                </a:solidFill>
                <a:cs typeface="Century Gothic"/>
              </a:rPr>
              <a:t>Jabber @ SFO, LHR or PVG</a:t>
            </a:r>
          </a:p>
        </p:txBody>
      </p:sp>
      <p:sp>
        <p:nvSpPr>
          <p:cNvPr id="31" name="Rectangle 30"/>
          <p:cNvSpPr/>
          <p:nvPr/>
        </p:nvSpPr>
        <p:spPr bwMode="auto">
          <a:xfrm>
            <a:off x="5480536" y="2551282"/>
            <a:ext cx="909373" cy="326354"/>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89" tIns="34295" rIns="68589" bIns="34295" numCol="1" rtlCol="0" anchor="ctr" anchorCtr="0" compatLnSpc="1">
            <a:prstTxWarp prst="textNoShape">
              <a:avLst/>
            </a:prstTxWarp>
            <a:flatTx/>
          </a:bodyPr>
          <a:lstStyle/>
          <a:p>
            <a:pPr>
              <a:defRPr/>
            </a:pPr>
            <a:r>
              <a:rPr lang="en-US" sz="1200" kern="0" dirty="0">
                <a:solidFill>
                  <a:srgbClr val="7F7F7F"/>
                </a:solidFill>
                <a:cs typeface="Century Gothic"/>
              </a:rPr>
              <a:t>Jabber @ Home</a:t>
            </a:r>
          </a:p>
        </p:txBody>
      </p:sp>
      <p:sp>
        <p:nvSpPr>
          <p:cNvPr id="32" name="Rectangle 31"/>
          <p:cNvSpPr/>
          <p:nvPr/>
        </p:nvSpPr>
        <p:spPr bwMode="auto">
          <a:xfrm>
            <a:off x="5480536" y="1472613"/>
            <a:ext cx="909373" cy="341080"/>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89" tIns="34295" rIns="68589" bIns="34295" numCol="1" rtlCol="0" anchor="ctr" anchorCtr="0" compatLnSpc="1">
            <a:prstTxWarp prst="textNoShape">
              <a:avLst/>
            </a:prstTxWarp>
            <a:flatTx/>
          </a:bodyPr>
          <a:lstStyle/>
          <a:p>
            <a:pPr lvl="0">
              <a:defRPr/>
            </a:pPr>
            <a:r>
              <a:rPr lang="en-US" sz="1200" kern="0" dirty="0">
                <a:solidFill>
                  <a:srgbClr val="7F7F7F"/>
                </a:solidFill>
                <a:cs typeface="Century Gothic"/>
              </a:rPr>
              <a:t>Jabber @ the café</a:t>
            </a:r>
          </a:p>
        </p:txBody>
      </p:sp>
      <p:cxnSp>
        <p:nvCxnSpPr>
          <p:cNvPr id="33" name="Straight Arrow Connector 32"/>
          <p:cNvCxnSpPr/>
          <p:nvPr/>
        </p:nvCxnSpPr>
        <p:spPr>
          <a:xfrm flipV="1">
            <a:off x="792550" y="2822464"/>
            <a:ext cx="360204" cy="372985"/>
          </a:xfrm>
          <a:prstGeom prst="straightConnector1">
            <a:avLst/>
          </a:prstGeom>
          <a:ln>
            <a:solidFill>
              <a:srgbClr val="FF0000"/>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bwMode="auto">
          <a:xfrm>
            <a:off x="720627" y="3315497"/>
            <a:ext cx="909373" cy="328044"/>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6" tIns="34279" rIns="68556" bIns="34279" numCol="1" rtlCol="0" anchor="ctr" anchorCtr="0" compatLnSpc="1">
            <a:prstTxWarp prst="textNoShape">
              <a:avLst/>
            </a:prstTxWarp>
            <a:flatTx/>
          </a:bodyPr>
          <a:lstStyle/>
          <a:p>
            <a:pPr>
              <a:defRPr/>
            </a:pPr>
            <a:r>
              <a:rPr lang="en-US" sz="1200" kern="0" dirty="0">
                <a:solidFill>
                  <a:schemeClr val="bg1">
                    <a:lumMod val="50000"/>
                  </a:schemeClr>
                </a:solidFill>
                <a:cs typeface="Century Gothic"/>
              </a:rPr>
              <a:t>Jabber @ work</a:t>
            </a:r>
          </a:p>
        </p:txBody>
      </p:sp>
      <p:pic>
        <p:nvPicPr>
          <p:cNvPr id="35" name="Picture 34" descr="jabber mobile.png"/>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tretch>
            <a:fillRect/>
          </a:stretch>
        </p:blipFill>
        <p:spPr>
          <a:xfrm>
            <a:off x="441290" y="3154451"/>
            <a:ext cx="397841" cy="493743"/>
          </a:xfrm>
          <a:prstGeom prst="rect">
            <a:avLst/>
          </a:prstGeom>
          <a:noFill/>
          <a:ln>
            <a:noFill/>
          </a:ln>
        </p:spPr>
      </p:pic>
      <p:graphicFrame>
        <p:nvGraphicFramePr>
          <p:cNvPr id="36" name="Object 154"/>
          <p:cNvGraphicFramePr>
            <a:graphicFrameLocks noChangeAspect="1"/>
          </p:cNvGraphicFramePr>
          <p:nvPr>
            <p:extLst>
              <p:ext uri="{D42A27DB-BD31-4B8C-83A1-F6EECF244321}">
                <p14:modId xmlns:p14="http://schemas.microsoft.com/office/powerpoint/2010/main" val="506773013"/>
              </p:ext>
            </p:extLst>
          </p:nvPr>
        </p:nvGraphicFramePr>
        <p:xfrm>
          <a:off x="1152754" y="2484585"/>
          <a:ext cx="405192" cy="364782"/>
        </p:xfrm>
        <a:graphic>
          <a:graphicData uri="http://schemas.openxmlformats.org/presentationml/2006/ole">
            <mc:AlternateContent xmlns:mc="http://schemas.openxmlformats.org/markup-compatibility/2006">
              <mc:Choice xmlns:v="urn:schemas-microsoft-com:vml" Requires="v">
                <p:oleObj spid="_x0000_s7805" name="Visio" r:id="rId13" imgW="575405" imgH="517731" progId="">
                  <p:embed/>
                </p:oleObj>
              </mc:Choice>
              <mc:Fallback>
                <p:oleObj name="Visio" r:id="rId13" imgW="575405" imgH="517731"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2754" y="2484585"/>
                        <a:ext cx="405192" cy="364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Oval 36"/>
          <p:cNvSpPr>
            <a:spLocks noChangeAspect="1"/>
          </p:cNvSpPr>
          <p:nvPr/>
        </p:nvSpPr>
        <p:spPr>
          <a:xfrm>
            <a:off x="778928" y="3155002"/>
            <a:ext cx="51715" cy="52766"/>
          </a:xfrm>
          <a:prstGeom prst="ellipse">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38" name="Oval 37"/>
          <p:cNvSpPr>
            <a:spLocks noChangeAspect="1"/>
          </p:cNvSpPr>
          <p:nvPr/>
        </p:nvSpPr>
        <p:spPr>
          <a:xfrm>
            <a:off x="5226298" y="1694422"/>
            <a:ext cx="51715" cy="52766"/>
          </a:xfrm>
          <a:prstGeom prst="ellipse">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39" name="Oval 38"/>
          <p:cNvSpPr>
            <a:spLocks noChangeAspect="1"/>
          </p:cNvSpPr>
          <p:nvPr/>
        </p:nvSpPr>
        <p:spPr>
          <a:xfrm>
            <a:off x="5233191" y="2640594"/>
            <a:ext cx="51715" cy="52766"/>
          </a:xfrm>
          <a:prstGeom prst="ellipse">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40" name="Oval 39"/>
          <p:cNvSpPr>
            <a:spLocks noChangeAspect="1"/>
          </p:cNvSpPr>
          <p:nvPr/>
        </p:nvSpPr>
        <p:spPr>
          <a:xfrm>
            <a:off x="5226298" y="3582268"/>
            <a:ext cx="51715" cy="52766"/>
          </a:xfrm>
          <a:prstGeom prst="ellipse">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41" name="TextBox 40"/>
          <p:cNvSpPr txBox="1"/>
          <p:nvPr/>
        </p:nvSpPr>
        <p:spPr>
          <a:xfrm>
            <a:off x="1935320" y="2170430"/>
            <a:ext cx="1088227" cy="261606"/>
          </a:xfrm>
          <a:prstGeom prst="rect">
            <a:avLst/>
          </a:prstGeom>
          <a:noFill/>
        </p:spPr>
        <p:txBody>
          <a:bodyPr wrap="square" lIns="91436" tIns="45718" rIns="91436" bIns="45718" rtlCol="0">
            <a:spAutoFit/>
          </a:bodyPr>
          <a:lstStyle/>
          <a:p>
            <a:pPr algn="ctr"/>
            <a:r>
              <a:rPr lang="en-US" sz="1100" dirty="0">
                <a:solidFill>
                  <a:srgbClr val="7F7F7F"/>
                </a:solidFill>
              </a:rPr>
              <a:t>Expressway</a:t>
            </a:r>
          </a:p>
        </p:txBody>
      </p:sp>
      <p:sp>
        <p:nvSpPr>
          <p:cNvPr id="42" name="Rounded Rectangle 41"/>
          <p:cNvSpPr/>
          <p:nvPr/>
        </p:nvSpPr>
        <p:spPr>
          <a:xfrm>
            <a:off x="6559094" y="1663031"/>
            <a:ext cx="2579857" cy="747520"/>
          </a:xfrm>
          <a:prstGeom prst="roundRect">
            <a:avLst>
              <a:gd name="adj" fmla="val 7561"/>
            </a:avLst>
          </a:prstGeom>
          <a:gradFill flip="none" rotWithShape="1">
            <a:gsLst>
              <a:gs pos="0">
                <a:srgbClr val="A6A8AB">
                  <a:alpha val="30000"/>
                </a:srgbClr>
              </a:gs>
              <a:gs pos="65000">
                <a:srgbClr val="415153"/>
              </a:gs>
            </a:gsLst>
            <a:path path="circle">
              <a:fillToRect l="100000" t="100000"/>
            </a:path>
            <a:tileRect r="-100000" b="-100000"/>
          </a:gradFill>
          <a:ln>
            <a:noFill/>
          </a:ln>
        </p:spPr>
        <p:style>
          <a:lnRef idx="2">
            <a:schemeClr val="dk1"/>
          </a:lnRef>
          <a:fillRef idx="1">
            <a:schemeClr val="lt1"/>
          </a:fillRef>
          <a:effectRef idx="0">
            <a:schemeClr val="dk1"/>
          </a:effectRef>
          <a:fontRef idx="minor">
            <a:schemeClr val="dk1"/>
          </a:fontRef>
        </p:style>
        <p:txBody>
          <a:bodyPr lIns="137178" tIns="34295" rIns="205767" bIns="34295" rtlCol="0" anchor="ctr">
            <a:noAutofit/>
          </a:bodyPr>
          <a:lstStyle/>
          <a:p>
            <a:r>
              <a:rPr lang="en-US" sz="1200" b="1" dirty="0">
                <a:solidFill>
                  <a:schemeClr val="bg1"/>
                </a:solidFill>
              </a:rPr>
              <a:t>Easy to use, easy to deploy: </a:t>
            </a:r>
            <a:r>
              <a:rPr lang="en-US" sz="1200" dirty="0">
                <a:solidFill>
                  <a:schemeClr val="bg1"/>
                </a:solidFill>
              </a:rPr>
              <a:t>Works with most firewall policies</a:t>
            </a:r>
          </a:p>
        </p:txBody>
      </p:sp>
      <p:sp>
        <p:nvSpPr>
          <p:cNvPr id="43" name="Rounded Rectangle 42"/>
          <p:cNvSpPr/>
          <p:nvPr/>
        </p:nvSpPr>
        <p:spPr>
          <a:xfrm>
            <a:off x="6857009" y="2415927"/>
            <a:ext cx="2276895" cy="747520"/>
          </a:xfrm>
          <a:prstGeom prst="roundRect">
            <a:avLst>
              <a:gd name="adj" fmla="val 7561"/>
            </a:avLst>
          </a:prstGeom>
          <a:gradFill flip="none" rotWithShape="1">
            <a:gsLst>
              <a:gs pos="0">
                <a:srgbClr val="A6A8AB">
                  <a:alpha val="30000"/>
                </a:srgbClr>
              </a:gs>
              <a:gs pos="65000">
                <a:srgbClr val="415153"/>
              </a:gs>
            </a:gsLst>
            <a:path path="circle">
              <a:fillToRect l="100000" t="100000"/>
            </a:path>
            <a:tileRect r="-100000" b="-100000"/>
          </a:gradFill>
          <a:ln>
            <a:noFill/>
          </a:ln>
        </p:spPr>
        <p:style>
          <a:lnRef idx="2">
            <a:schemeClr val="dk1"/>
          </a:lnRef>
          <a:fillRef idx="1">
            <a:schemeClr val="lt1"/>
          </a:fillRef>
          <a:effectRef idx="0">
            <a:schemeClr val="dk1"/>
          </a:effectRef>
          <a:fontRef idx="minor">
            <a:schemeClr val="dk1"/>
          </a:fontRef>
        </p:style>
        <p:txBody>
          <a:bodyPr lIns="137178" tIns="34295" rIns="205767" bIns="34295" rtlCol="0" anchor="ctr">
            <a:noAutofit/>
          </a:bodyPr>
          <a:lstStyle/>
          <a:p>
            <a:r>
              <a:rPr lang="en-US" sz="1200" b="1" dirty="0">
                <a:solidFill>
                  <a:schemeClr val="bg1"/>
                </a:solidFill>
              </a:rPr>
              <a:t>True Hybrid: </a:t>
            </a:r>
            <a:r>
              <a:rPr lang="en-US" sz="1200" dirty="0">
                <a:solidFill>
                  <a:schemeClr val="bg1"/>
                </a:solidFill>
              </a:rPr>
              <a:t>Supports on-premise and cloud offerings simultaneously</a:t>
            </a:r>
          </a:p>
        </p:txBody>
      </p:sp>
      <p:sp>
        <p:nvSpPr>
          <p:cNvPr id="44" name="Rounded Rectangle 43"/>
          <p:cNvSpPr/>
          <p:nvPr/>
        </p:nvSpPr>
        <p:spPr>
          <a:xfrm>
            <a:off x="6559094" y="3168824"/>
            <a:ext cx="2579857" cy="747520"/>
          </a:xfrm>
          <a:prstGeom prst="roundRect">
            <a:avLst>
              <a:gd name="adj" fmla="val 7561"/>
            </a:avLst>
          </a:prstGeom>
          <a:gradFill flip="none" rotWithShape="1">
            <a:gsLst>
              <a:gs pos="0">
                <a:srgbClr val="A6A8AB">
                  <a:alpha val="30000"/>
                </a:srgbClr>
              </a:gs>
              <a:gs pos="65000">
                <a:srgbClr val="415153"/>
              </a:gs>
            </a:gsLst>
            <a:path path="circle">
              <a:fillToRect l="100000" t="100000"/>
            </a:path>
            <a:tileRect r="-100000" b="-100000"/>
          </a:gradFill>
          <a:ln>
            <a:noFill/>
          </a:ln>
        </p:spPr>
        <p:style>
          <a:lnRef idx="2">
            <a:schemeClr val="dk1"/>
          </a:lnRef>
          <a:fillRef idx="1">
            <a:schemeClr val="lt1"/>
          </a:fillRef>
          <a:effectRef idx="0">
            <a:schemeClr val="dk1"/>
          </a:effectRef>
          <a:fontRef idx="minor">
            <a:schemeClr val="dk1"/>
          </a:fontRef>
        </p:style>
        <p:txBody>
          <a:bodyPr lIns="137178" tIns="34295" rIns="205767" bIns="34295" rtlCol="0" anchor="ctr">
            <a:noAutofit/>
          </a:bodyPr>
          <a:lstStyle/>
          <a:p>
            <a:r>
              <a:rPr lang="en-US" sz="1200" dirty="0">
                <a:solidFill>
                  <a:schemeClr val="bg1"/>
                </a:solidFill>
              </a:rPr>
              <a:t>Standards-based</a:t>
            </a:r>
          </a:p>
          <a:p>
            <a:r>
              <a:rPr lang="en-US" sz="1200" dirty="0">
                <a:solidFill>
                  <a:schemeClr val="bg1"/>
                </a:solidFill>
              </a:rPr>
              <a:t>Interoperability, Widely Adopted Protocols</a:t>
            </a:r>
          </a:p>
        </p:txBody>
      </p:sp>
      <p:sp>
        <p:nvSpPr>
          <p:cNvPr id="45" name="Rounded Rectangle 44"/>
          <p:cNvSpPr/>
          <p:nvPr/>
        </p:nvSpPr>
        <p:spPr>
          <a:xfrm>
            <a:off x="6261179" y="910134"/>
            <a:ext cx="2882821" cy="747520"/>
          </a:xfrm>
          <a:prstGeom prst="roundRect">
            <a:avLst>
              <a:gd name="adj" fmla="val 7561"/>
            </a:avLst>
          </a:prstGeom>
          <a:gradFill flip="none" rotWithShape="1">
            <a:gsLst>
              <a:gs pos="0">
                <a:srgbClr val="A6A8AB">
                  <a:alpha val="30000"/>
                </a:srgbClr>
              </a:gs>
              <a:gs pos="65000">
                <a:srgbClr val="415153"/>
              </a:gs>
            </a:gsLst>
            <a:path path="circle">
              <a:fillToRect l="100000" t="100000"/>
            </a:path>
            <a:tileRect r="-100000" b="-100000"/>
          </a:gradFill>
          <a:ln>
            <a:noFill/>
          </a:ln>
        </p:spPr>
        <p:style>
          <a:lnRef idx="2">
            <a:schemeClr val="dk1"/>
          </a:lnRef>
          <a:fillRef idx="1">
            <a:schemeClr val="lt1"/>
          </a:fillRef>
          <a:effectRef idx="0">
            <a:schemeClr val="dk1"/>
          </a:effectRef>
          <a:fontRef idx="minor">
            <a:schemeClr val="dk1"/>
          </a:fontRef>
        </p:style>
        <p:txBody>
          <a:bodyPr lIns="137178" tIns="34295" rIns="205767" bIns="34295" rtlCol="0" anchor="ctr">
            <a:noAutofit/>
          </a:bodyPr>
          <a:lstStyle/>
          <a:p>
            <a:r>
              <a:rPr lang="en-US" sz="1200" b="1" dirty="0">
                <a:solidFill>
                  <a:schemeClr val="bg1"/>
                </a:solidFill>
              </a:rPr>
              <a:t>Simple, Secure Collaboration:</a:t>
            </a:r>
          </a:p>
          <a:p>
            <a:r>
              <a:rPr lang="en-US" sz="1200" dirty="0">
                <a:solidFill>
                  <a:schemeClr val="bg1"/>
                </a:solidFill>
              </a:rPr>
              <a:t>It just works...inside and outside the network, no compromises</a:t>
            </a:r>
          </a:p>
        </p:txBody>
      </p:sp>
      <p:sp>
        <p:nvSpPr>
          <p:cNvPr id="46" name="Rounded Rectangle 45"/>
          <p:cNvSpPr/>
          <p:nvPr/>
        </p:nvSpPr>
        <p:spPr>
          <a:xfrm>
            <a:off x="6261180" y="3921720"/>
            <a:ext cx="2882821" cy="747520"/>
          </a:xfrm>
          <a:prstGeom prst="roundRect">
            <a:avLst>
              <a:gd name="adj" fmla="val 7561"/>
            </a:avLst>
          </a:prstGeom>
          <a:gradFill flip="none" rotWithShape="1">
            <a:gsLst>
              <a:gs pos="0">
                <a:srgbClr val="A6A8AB">
                  <a:alpha val="30000"/>
                </a:srgbClr>
              </a:gs>
              <a:gs pos="65000">
                <a:srgbClr val="415153"/>
              </a:gs>
            </a:gsLst>
            <a:path path="circle">
              <a:fillToRect l="100000" t="100000"/>
            </a:path>
            <a:tileRect r="-100000" b="-100000"/>
          </a:gradFill>
          <a:ln>
            <a:noFill/>
          </a:ln>
        </p:spPr>
        <p:style>
          <a:lnRef idx="2">
            <a:schemeClr val="dk1"/>
          </a:lnRef>
          <a:fillRef idx="1">
            <a:schemeClr val="lt1"/>
          </a:fillRef>
          <a:effectRef idx="0">
            <a:schemeClr val="dk1"/>
          </a:effectRef>
          <a:fontRef idx="minor">
            <a:schemeClr val="dk1"/>
          </a:fontRef>
        </p:style>
        <p:txBody>
          <a:bodyPr lIns="137178" tIns="34295" rIns="205767" bIns="34295" rtlCol="0" anchor="ctr">
            <a:noAutofit/>
          </a:bodyPr>
          <a:lstStyle/>
          <a:p>
            <a:r>
              <a:rPr lang="en-US" sz="1200" b="1" dirty="0">
                <a:solidFill>
                  <a:schemeClr val="bg1"/>
                </a:solidFill>
              </a:rPr>
              <a:t>Application Driven Security:</a:t>
            </a:r>
          </a:p>
          <a:p>
            <a:r>
              <a:rPr lang="en-US" sz="1200" dirty="0">
                <a:solidFill>
                  <a:schemeClr val="bg1"/>
                </a:solidFill>
              </a:rPr>
              <a:t>Allow the application to establish security associations it needs</a:t>
            </a:r>
          </a:p>
        </p:txBody>
      </p:sp>
      <p:sp>
        <p:nvSpPr>
          <p:cNvPr id="47" name="Rectangle 46"/>
          <p:cNvSpPr/>
          <p:nvPr/>
        </p:nvSpPr>
        <p:spPr>
          <a:xfrm>
            <a:off x="2240136" y="2923994"/>
            <a:ext cx="1044665" cy="407814"/>
          </a:xfrm>
          <a:prstGeom prst="rect">
            <a:avLst/>
          </a:prstGeom>
        </p:spPr>
        <p:txBody>
          <a:bodyPr wrap="square" lIns="68589" tIns="34295" rIns="68589" bIns="34295">
            <a:spAutoFit/>
          </a:bodyPr>
          <a:lstStyle/>
          <a:p>
            <a:pPr algn="ctr"/>
            <a:r>
              <a:rPr lang="en-US" sz="1100" dirty="0">
                <a:solidFill>
                  <a:schemeClr val="bg1">
                    <a:lumMod val="50000"/>
                  </a:schemeClr>
                </a:solidFill>
              </a:rPr>
              <a:t>Expressway</a:t>
            </a:r>
          </a:p>
          <a:p>
            <a:pPr algn="ctr"/>
            <a:r>
              <a:rPr lang="en-US" sz="1100" dirty="0">
                <a:solidFill>
                  <a:schemeClr val="bg1">
                    <a:lumMod val="50000"/>
                  </a:schemeClr>
                </a:solidFill>
              </a:rPr>
              <a:t>E</a:t>
            </a:r>
          </a:p>
        </p:txBody>
      </p:sp>
      <p:sp>
        <p:nvSpPr>
          <p:cNvPr id="48" name="Rectangle 47"/>
          <p:cNvSpPr/>
          <p:nvPr/>
        </p:nvSpPr>
        <p:spPr>
          <a:xfrm>
            <a:off x="1358746" y="2923994"/>
            <a:ext cx="1044665" cy="407814"/>
          </a:xfrm>
          <a:prstGeom prst="rect">
            <a:avLst/>
          </a:prstGeom>
        </p:spPr>
        <p:txBody>
          <a:bodyPr wrap="square" lIns="68589" tIns="34295" rIns="68589" bIns="34295">
            <a:spAutoFit/>
          </a:bodyPr>
          <a:lstStyle/>
          <a:p>
            <a:pPr algn="ctr"/>
            <a:r>
              <a:rPr lang="en-US" sz="1100" dirty="0">
                <a:solidFill>
                  <a:schemeClr val="bg1">
                    <a:lumMod val="50000"/>
                  </a:schemeClr>
                </a:solidFill>
              </a:rPr>
              <a:t>Expressway</a:t>
            </a:r>
          </a:p>
          <a:p>
            <a:pPr algn="ctr"/>
            <a:r>
              <a:rPr lang="en-US" sz="1100" dirty="0">
                <a:solidFill>
                  <a:schemeClr val="bg1">
                    <a:lumMod val="50000"/>
                  </a:schemeClr>
                </a:solidFill>
              </a:rPr>
              <a:t>C</a:t>
            </a:r>
          </a:p>
        </p:txBody>
      </p:sp>
      <p:sp>
        <p:nvSpPr>
          <p:cNvPr id="50" name="Title 49"/>
          <p:cNvSpPr>
            <a:spLocks noGrp="1"/>
          </p:cNvSpPr>
          <p:nvPr>
            <p:ph type="title"/>
          </p:nvPr>
        </p:nvSpPr>
        <p:spPr/>
        <p:txBody>
          <a:bodyPr/>
          <a:lstStyle/>
          <a:p>
            <a:r>
              <a:rPr lang="en-US" dirty="0" smtClean="0"/>
              <a:t>Mobile and Remote Collaboration </a:t>
            </a:r>
            <a:r>
              <a:rPr lang="en-US" dirty="0"/>
              <a:t>with </a:t>
            </a:r>
            <a:r>
              <a:rPr lang="en-US" dirty="0" smtClean="0"/>
              <a:t>Expressway</a:t>
            </a:r>
            <a:endParaRPr lang="en-US" dirty="0"/>
          </a:p>
        </p:txBody>
      </p:sp>
    </p:spTree>
    <p:extLst>
      <p:ext uri="{BB962C8B-B14F-4D97-AF65-F5344CB8AC3E}">
        <p14:creationId xmlns:p14="http://schemas.microsoft.com/office/powerpoint/2010/main" val="1558602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par>
                                <p:cTn id="11" presetID="10" presetClass="entr" presetSubtype="0" fill="hold" grpId="1"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par>
                                <p:cTn id="14" presetID="56" presetClass="path" presetSubtype="0" repeatCount="4000" accel="50000" decel="50000" fill="hold" grpId="0" nodeType="withEffect">
                                  <p:stCondLst>
                                    <p:cond delay="0"/>
                                  </p:stCondLst>
                                  <p:childTnLst>
                                    <p:animMotion origin="layout" path="M 2.80802E-6 -3.33333E-6 L 0.03829 -0.07083 " pathEditMode="relative" rAng="0" ptsTypes="AA">
                                      <p:cBhvr>
                                        <p:cTn id="15" dur="1000" fill="hold"/>
                                        <p:tgtEl>
                                          <p:spTgt spid="37"/>
                                        </p:tgtEl>
                                        <p:attrNameLst>
                                          <p:attrName>ppt_x</p:attrName>
                                          <p:attrName>ppt_y</p:attrName>
                                        </p:attrNameLst>
                                      </p:cBhvr>
                                      <p:rCtr x="1915" y="-3542"/>
                                    </p:animMotion>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par>
                          <p:cTn id="16" fill="hold">
                            <p:stCondLst>
                              <p:cond delay="4000"/>
                            </p:stCondLst>
                            <p:childTnLst>
                              <p:par>
                                <p:cTn id="17" presetID="42" presetClass="path" presetSubtype="0" accel="50000" decel="50000" fill="hold" nodeType="afterEffect">
                                  <p:stCondLst>
                                    <p:cond delay="0"/>
                                  </p:stCondLst>
                                  <p:childTnLst>
                                    <p:animMotion origin="layout" path="M -3.7614E-6 4.07407E-6 L 0.52735 -0.36436 " pathEditMode="relative" rAng="0" ptsTypes="AA">
                                      <p:cBhvr>
                                        <p:cTn id="18" dur="500" fill="hold"/>
                                        <p:tgtEl>
                                          <p:spTgt spid="35"/>
                                        </p:tgtEl>
                                        <p:attrNameLst>
                                          <p:attrName>ppt_x</p:attrName>
                                          <p:attrName>ppt_y</p:attrName>
                                        </p:attrNameLst>
                                      </p:cBhvr>
                                      <p:rCtr x="26361" y="-18218"/>
                                    </p:animMotion>
                                  </p:childTnLst>
                                </p:cTn>
                              </p:par>
                              <p:par>
                                <p:cTn id="19" presetID="10" presetClass="entr" presetSubtype="0" fill="hold" grpId="0" nodeType="withEffect">
                                  <p:stCondLst>
                                    <p:cond delay="10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par>
                                <p:cTn id="22" presetID="10" presetClass="entr" presetSubtype="0" fill="hold" grpId="1" nodeType="withEffect">
                                  <p:stCondLst>
                                    <p:cond delay="100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25" presetID="0" presetClass="path" presetSubtype="0" repeatCount="5000" accel="50000" decel="50000" fill="hold" grpId="0" nodeType="withEffect">
                                  <p:stCondLst>
                                    <p:cond delay="0"/>
                                  </p:stCondLst>
                                  <p:childTnLst>
                                    <p:animMotion origin="layout" path="M 0 0 L -0.1386 0.18333 L -0.40576 0.18333 " pathEditMode="relative" ptsTypes="AAA">
                                      <p:cBhvr>
                                        <p:cTn id="26" dur="1000" fill="hold"/>
                                        <p:tgtEl>
                                          <p:spTgt spid="38"/>
                                        </p:tgtEl>
                                        <p:attrNameLst>
                                          <p:attrName>ppt_x</p:attrName>
                                          <p:attrName>ppt_y</p:attrName>
                                        </p:attrNameLst>
                                      </p:cBhvr>
                                    </p:animMotion>
                                  </p:childTnLst>
                                  <p:subTnLst>
                                    <p:set>
                                      <p:cBhvr override="childStyle">
                                        <p:cTn dur="1" fill="hold" display="0" masterRel="nextClick" afterEffect="1"/>
                                        <p:tgtEl>
                                          <p:spTgt spid="38"/>
                                        </p:tgtEl>
                                        <p:attrNameLst>
                                          <p:attrName>style.visibility</p:attrName>
                                        </p:attrNameLst>
                                      </p:cBhvr>
                                      <p:to>
                                        <p:strVal val="hidden"/>
                                      </p:to>
                                    </p:set>
                                  </p:subTnLst>
                                </p:cTn>
                              </p:par>
                              <p:par>
                                <p:cTn id="27" presetID="10" presetClass="entr" presetSubtype="0" fill="hold" nodeType="withEffect">
                                  <p:stCondLst>
                                    <p:cond delay="10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par>
                          <p:cTn id="30" fill="hold">
                            <p:stCondLst>
                              <p:cond delay="9000"/>
                            </p:stCondLst>
                            <p:childTnLst>
                              <p:par>
                                <p:cTn id="31" presetID="42" presetClass="path" presetSubtype="0" accel="50000" decel="50000" fill="hold" nodeType="afterEffect">
                                  <p:stCondLst>
                                    <p:cond delay="0"/>
                                  </p:stCondLst>
                                  <p:childTnLst>
                                    <p:animMotion origin="layout" path="M 0.52721 -0.36436 L 0.52734 -0.15533 " pathEditMode="relative" rAng="0" ptsTypes="AA">
                                      <p:cBhvr>
                                        <p:cTn id="32" dur="500" fill="hold"/>
                                        <p:tgtEl>
                                          <p:spTgt spid="35"/>
                                        </p:tgtEl>
                                        <p:attrNameLst>
                                          <p:attrName>ppt_x</p:attrName>
                                          <p:attrName>ppt_y</p:attrName>
                                        </p:attrNameLst>
                                      </p:cBhvr>
                                      <p:rCtr x="0" y="10440"/>
                                    </p:animMotion>
                                  </p:childTnLst>
                                </p:cTn>
                              </p:par>
                              <p:par>
                                <p:cTn id="33" presetID="10" presetClass="entr" presetSubtype="0" fill="hold" grpId="0" nodeType="withEffect">
                                  <p:stCondLst>
                                    <p:cond delay="100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par>
                                <p:cTn id="36" presetID="10" presetClass="entr" presetSubtype="0" fill="hold" grpId="0" nodeType="withEffect">
                                  <p:stCondLst>
                                    <p:cond delay="100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par>
                                <p:cTn id="39" presetID="42" presetClass="path" presetSubtype="0" repeatCount="5000" accel="50000" decel="50000" fill="hold" grpId="1" nodeType="withEffect">
                                  <p:stCondLst>
                                    <p:cond delay="1000"/>
                                  </p:stCondLst>
                                  <p:childTnLst>
                                    <p:animMotion origin="layout" path="M -4.68933E-7 -3.33333E-6 L -0.40654 -0.00046 " pathEditMode="relative" rAng="0" ptsTypes="AA">
                                      <p:cBhvr>
                                        <p:cTn id="40" dur="1000" fill="hold"/>
                                        <p:tgtEl>
                                          <p:spTgt spid="39"/>
                                        </p:tgtEl>
                                        <p:attrNameLst>
                                          <p:attrName>ppt_x</p:attrName>
                                          <p:attrName>ppt_y</p:attrName>
                                        </p:attrNameLst>
                                      </p:cBhvr>
                                      <p:rCtr x="-20333" y="-23"/>
                                    </p:animMotion>
                                  </p:childTnLst>
                                  <p:subTnLst>
                                    <p:set>
                                      <p:cBhvr override="childStyle">
                                        <p:cTn dur="1" fill="hold" display="0" masterRel="nextClick" afterEffect="1"/>
                                        <p:tgtEl>
                                          <p:spTgt spid="39"/>
                                        </p:tgtEl>
                                        <p:attrNameLst>
                                          <p:attrName>style.visibility</p:attrName>
                                        </p:attrNameLst>
                                      </p:cBhvr>
                                      <p:to>
                                        <p:strVal val="hidden"/>
                                      </p:to>
                                    </p:set>
                                  </p:subTnLst>
                                </p:cTn>
                              </p:par>
                              <p:par>
                                <p:cTn id="41" presetID="10" presetClass="entr" presetSubtype="0" fill="hold" nodeType="withEffect">
                                  <p:stCondLst>
                                    <p:cond delay="10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44" fill="hold">
                            <p:stCondLst>
                              <p:cond delay="15000"/>
                            </p:stCondLst>
                            <p:childTnLst>
                              <p:par>
                                <p:cTn id="45" presetID="42" presetClass="path" presetSubtype="0" accel="50000" decel="50000" fill="hold" nodeType="afterEffect">
                                  <p:stCondLst>
                                    <p:cond delay="0"/>
                                  </p:stCondLst>
                                  <p:childTnLst>
                                    <p:animMotion origin="layout" path="M 0.52748 -0.15533 L 0.52735 0.04074 " pathEditMode="relative" rAng="0" ptsTypes="AA">
                                      <p:cBhvr>
                                        <p:cTn id="46" dur="500" fill="hold"/>
                                        <p:tgtEl>
                                          <p:spTgt spid="35"/>
                                        </p:tgtEl>
                                        <p:attrNameLst>
                                          <p:attrName>ppt_x</p:attrName>
                                          <p:attrName>ppt_y</p:attrName>
                                        </p:attrNameLst>
                                      </p:cBhvr>
                                      <p:rCtr x="-13" y="9792"/>
                                    </p:animMotion>
                                  </p:childTnLst>
                                </p:cTn>
                              </p:par>
                              <p:par>
                                <p:cTn id="47" presetID="10" presetClass="entr" presetSubtype="0" fill="hold" grpId="0" nodeType="withEffect">
                                  <p:stCondLst>
                                    <p:cond delay="100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100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par>
                                <p:cTn id="56" presetID="0" presetClass="path" presetSubtype="0" repeatCount="5000" accel="50000" decel="50000" fill="hold" grpId="1" nodeType="withEffect">
                                  <p:stCondLst>
                                    <p:cond delay="0"/>
                                  </p:stCondLst>
                                  <p:childTnLst>
                                    <p:animMotion origin="layout" path="M 1.08636E-6 4.81481E-6 L -0.1429 -0.18357 L -0.40576 -0.18357 " pathEditMode="relative" rAng="0" ptsTypes="AAA">
                                      <p:cBhvr>
                                        <p:cTn id="57" dur="1000" fill="hold"/>
                                        <p:tgtEl>
                                          <p:spTgt spid="40"/>
                                        </p:tgtEl>
                                        <p:attrNameLst>
                                          <p:attrName>ppt_x</p:attrName>
                                          <p:attrName>ppt_y</p:attrName>
                                        </p:attrNameLst>
                                      </p:cBhvr>
                                      <p:rCtr x="-20294" y="-9190"/>
                                    </p:animMotion>
                                  </p:childTnLst>
                                </p:cTn>
                              </p:par>
                            </p:childTnLst>
                          </p:cTn>
                        </p:par>
                        <p:par>
                          <p:cTn id="58" fill="hold">
                            <p:stCondLst>
                              <p:cond delay="20000"/>
                            </p:stCondLst>
                            <p:childTnLst>
                              <p:par>
                                <p:cTn id="59" presetID="10" presetClass="entr" presetSubtype="0" fill="hold" nodeType="afterEffect">
                                  <p:stCondLst>
                                    <p:cond delay="100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4" grpId="0"/>
      <p:bldP spid="37" grpId="0" animBg="1"/>
      <p:bldP spid="37" grpId="1" animBg="1"/>
      <p:bldP spid="38" grpId="0" animBg="1"/>
      <p:bldP spid="38" grpId="1" animBg="1"/>
      <p:bldP spid="39" grpId="0" animBg="1"/>
      <p:bldP spid="39" grpId="1" animBg="1"/>
      <p:bldP spid="40" grpId="0" animBg="1"/>
      <p:bldP spid="4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7543800" y="4324350"/>
            <a:ext cx="1600200" cy="8191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pic>
        <p:nvPicPr>
          <p:cNvPr id="41" name="Picture 40" descr="firewall-sid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H="1">
            <a:off x="2214185" y="1476827"/>
            <a:ext cx="972002" cy="405105"/>
          </a:xfrm>
          <a:prstGeom prst="rect">
            <a:avLst/>
          </a:prstGeom>
        </p:spPr>
      </p:pic>
      <p:pic>
        <p:nvPicPr>
          <p:cNvPr id="40" name="Picture 39" descr="firewall-sid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H="1">
            <a:off x="2212230" y="3102243"/>
            <a:ext cx="972002" cy="405105"/>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816404880"/>
              </p:ext>
            </p:extLst>
          </p:nvPr>
        </p:nvGraphicFramePr>
        <p:xfrm>
          <a:off x="570002" y="1809750"/>
          <a:ext cx="1182598" cy="1066800"/>
        </p:xfrm>
        <a:graphic>
          <a:graphicData uri="http://schemas.openxmlformats.org/presentationml/2006/ole">
            <mc:AlternateContent xmlns:mc="http://schemas.openxmlformats.org/markup-compatibility/2006">
              <mc:Choice xmlns:v="urn:schemas-microsoft-com:vml" Requires="v">
                <p:oleObj spid="_x0000_s3299" name="Visio" r:id="rId5" imgW="575405" imgH="517731" progId="Visio.Drawing.11">
                  <p:embed/>
                </p:oleObj>
              </mc:Choice>
              <mc:Fallback>
                <p:oleObj name="Visio" r:id="rId5" imgW="575405" imgH="51773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002" y="1809750"/>
                        <a:ext cx="118259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dirty="0" smtClean="0"/>
              <a:t>Cisco Jabber Remote Access Options</a:t>
            </a:r>
            <a:endParaRPr lang="en-US" dirty="0"/>
          </a:p>
        </p:txBody>
      </p:sp>
      <p:cxnSp>
        <p:nvCxnSpPr>
          <p:cNvPr id="14" name="Straight Connector 13"/>
          <p:cNvCxnSpPr/>
          <p:nvPr/>
        </p:nvCxnSpPr>
        <p:spPr>
          <a:xfrm>
            <a:off x="5419967" y="1692512"/>
            <a:ext cx="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4272899" y="1060964"/>
            <a:ext cx="1562731" cy="1263097"/>
          </a:xfrm>
          <a:prstGeom prst="roundRect">
            <a:avLst/>
          </a:prstGeom>
          <a:ln/>
        </p:spPr>
        <p:style>
          <a:lnRef idx="2">
            <a:schemeClr val="accent2"/>
          </a:lnRef>
          <a:fillRef idx="1">
            <a:schemeClr val="lt1"/>
          </a:fillRef>
          <a:effectRef idx="0">
            <a:schemeClr val="accent2"/>
          </a:effectRef>
          <a:fontRef idx="minor">
            <a:schemeClr val="dk1"/>
          </a:fontRef>
        </p:style>
        <p:txBody>
          <a:bodyPr lIns="68589" tIns="34295" rIns="68589" bIns="34295" rtlCol="0" anchor="ctr"/>
          <a:lstStyle/>
          <a:p>
            <a:pPr algn="ctr"/>
            <a:endParaRPr lang="en-US" dirty="0" smtClean="0"/>
          </a:p>
        </p:txBody>
      </p:sp>
      <p:cxnSp>
        <p:nvCxnSpPr>
          <p:cNvPr id="8" name="Elbow Connector 7"/>
          <p:cNvCxnSpPr/>
          <p:nvPr/>
        </p:nvCxnSpPr>
        <p:spPr>
          <a:xfrm>
            <a:off x="1922889" y="1692513"/>
            <a:ext cx="2376619" cy="1720"/>
          </a:xfrm>
          <a:prstGeom prst="bentConnector3">
            <a:avLst>
              <a:gd name="adj1" fmla="val 100489"/>
            </a:avLst>
          </a:prstGeom>
          <a:ln w="101600" cmpd="dbl">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4260833" y="1680748"/>
            <a:ext cx="108028" cy="243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47" name="Rectangle 46"/>
          <p:cNvSpPr>
            <a:spLocks/>
          </p:cNvSpPr>
          <p:nvPr/>
        </p:nvSpPr>
        <p:spPr>
          <a:xfrm>
            <a:off x="4285361" y="1591568"/>
            <a:ext cx="108028" cy="22968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pic>
        <p:nvPicPr>
          <p:cNvPr id="44" name="Picture 6" descr="AnyConnect Icon 256.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31838" y="1361718"/>
            <a:ext cx="647181"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81000" y="1428750"/>
            <a:ext cx="1568111" cy="2263918"/>
          </a:xfrm>
          <a:prstGeom prst="roundRect">
            <a:avLst/>
          </a:prstGeom>
          <a:noFill/>
          <a:ln>
            <a:solidFill>
              <a:schemeClr val="tx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b" anchorCtr="1"/>
          <a:lstStyle/>
          <a:p>
            <a:pPr algn="ctr"/>
            <a:r>
              <a:rPr lang="en-US" dirty="0" smtClean="0">
                <a:solidFill>
                  <a:schemeClr val="tx1"/>
                </a:solidFill>
              </a:rPr>
              <a:t>Unified CM </a:t>
            </a:r>
          </a:p>
          <a:p>
            <a:pPr algn="ctr"/>
            <a:endParaRPr lang="en-US" dirty="0">
              <a:solidFill>
                <a:schemeClr val="tx1"/>
              </a:solidFill>
            </a:endParaRPr>
          </a:p>
          <a:p>
            <a:pPr algn="ctr"/>
            <a:endParaRPr lang="en-US" sz="1000" dirty="0" smtClean="0">
              <a:solidFill>
                <a:schemeClr val="tx1"/>
              </a:solidFill>
            </a:endParaRPr>
          </a:p>
        </p:txBody>
      </p:sp>
      <p:pic>
        <p:nvPicPr>
          <p:cNvPr id="24" name="Picture 34" descr="ipad_landscape_300dpi.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52668" y="2627507"/>
            <a:ext cx="1125622" cy="964295"/>
          </a:xfrm>
          <a:prstGeom prst="rect">
            <a:avLst/>
          </a:prstGeom>
          <a:noFill/>
          <a:ln w="9525">
            <a:noFill/>
            <a:miter lim="800000"/>
            <a:headEnd/>
            <a:tailEnd/>
          </a:ln>
        </p:spPr>
      </p:pic>
      <p:pic>
        <p:nvPicPr>
          <p:cNvPr id="27" name="Picture 36" descr="3Video copy.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672053" y="2735010"/>
            <a:ext cx="873542" cy="655345"/>
          </a:xfrm>
          <a:prstGeom prst="rect">
            <a:avLst/>
          </a:prstGeom>
          <a:noFill/>
          <a:ln w="9525">
            <a:noFill/>
            <a:miter lim="800000"/>
            <a:headEnd/>
            <a:tailEnd/>
          </a:ln>
        </p:spPr>
      </p:pic>
      <p:sp>
        <p:nvSpPr>
          <p:cNvPr id="28" name="Rounded Rectangle 27"/>
          <p:cNvSpPr/>
          <p:nvPr/>
        </p:nvSpPr>
        <p:spPr>
          <a:xfrm>
            <a:off x="5171177" y="3097790"/>
            <a:ext cx="385735" cy="363626"/>
          </a:xfrm>
          <a:prstGeom prst="roundRect">
            <a:avLst/>
          </a:prstGeom>
          <a:noFill/>
          <a:ln>
            <a:gradFill flip="none" rotWithShape="1">
              <a:gsLst>
                <a:gs pos="0">
                  <a:srgbClr val="C00000"/>
                </a:gs>
                <a:gs pos="100000">
                  <a:schemeClr val="tx1"/>
                </a:gs>
              </a:gsLst>
              <a:lin ang="2700000" scaled="1"/>
              <a:tileRect/>
            </a:gradFill>
          </a:ln>
        </p:spPr>
        <p:style>
          <a:lnRef idx="2">
            <a:schemeClr val="dk1"/>
          </a:lnRef>
          <a:fillRef idx="1">
            <a:schemeClr val="lt1"/>
          </a:fillRef>
          <a:effectRef idx="0">
            <a:schemeClr val="dk1"/>
          </a:effectRef>
          <a:fontRef idx="minor">
            <a:schemeClr val="dk1"/>
          </a:fontRef>
        </p:style>
        <p:txBody>
          <a:bodyPr lIns="68589" tIns="34295" rIns="68589" bIns="34295" rtlCol="0" anchor="ctr"/>
          <a:lstStyle/>
          <a:p>
            <a:pPr algn="ctr"/>
            <a:endParaRPr lang="en-US" dirty="0" smtClean="0"/>
          </a:p>
        </p:txBody>
      </p:sp>
      <p:sp>
        <p:nvSpPr>
          <p:cNvPr id="29" name="TextBox 28"/>
          <p:cNvSpPr txBox="1"/>
          <p:nvPr/>
        </p:nvSpPr>
        <p:spPr>
          <a:xfrm>
            <a:off x="1795876" y="3790795"/>
            <a:ext cx="1696346" cy="807924"/>
          </a:xfrm>
          <a:prstGeom prst="rect">
            <a:avLst/>
          </a:prstGeom>
          <a:noFill/>
        </p:spPr>
        <p:txBody>
          <a:bodyPr wrap="square" lIns="68589" tIns="34295" rIns="68589" bIns="34295" rtlCol="0">
            <a:spAutoFit/>
          </a:bodyPr>
          <a:lstStyle/>
          <a:p>
            <a:pPr algn="ctr"/>
            <a:r>
              <a:rPr lang="en-US" sz="1600" b="1" dirty="0">
                <a:solidFill>
                  <a:schemeClr val="accent1"/>
                </a:solidFill>
              </a:rPr>
              <a:t>Expressway</a:t>
            </a:r>
            <a:br>
              <a:rPr lang="en-US" sz="1600" b="1" dirty="0">
                <a:solidFill>
                  <a:schemeClr val="accent1"/>
                </a:solidFill>
              </a:rPr>
            </a:br>
            <a:r>
              <a:rPr lang="en-US" sz="1600" b="1" dirty="0">
                <a:solidFill>
                  <a:schemeClr val="accent1"/>
                </a:solidFill>
              </a:rPr>
              <a:t>Firewall Traversal</a:t>
            </a:r>
          </a:p>
        </p:txBody>
      </p:sp>
      <p:pic>
        <p:nvPicPr>
          <p:cNvPr id="30" name="Picture 3" descr="C:\Documents and Settings\brmorris\My Documents\Cisco\Icons and templates\JabberSwirl_from_Michael.png"/>
          <p:cNvPicPr>
            <a:picLocks noChangeAspect="1" noChangeArrowheads="1"/>
          </p:cNvPicPr>
          <p:nvPr/>
        </p:nvPicPr>
        <p:blipFill>
          <a:blip r:embed="rId10" cstate="email"/>
          <a:srcRect/>
          <a:stretch>
            <a:fillRect/>
          </a:stretch>
        </p:blipFill>
        <p:spPr bwMode="auto">
          <a:xfrm>
            <a:off x="5190828" y="3097790"/>
            <a:ext cx="391533" cy="363626"/>
          </a:xfrm>
          <a:prstGeom prst="rect">
            <a:avLst/>
          </a:prstGeom>
          <a:noFill/>
        </p:spPr>
      </p:pic>
      <p:cxnSp>
        <p:nvCxnSpPr>
          <p:cNvPr id="32" name="Straight Connector 31"/>
          <p:cNvCxnSpPr/>
          <p:nvPr/>
        </p:nvCxnSpPr>
        <p:spPr>
          <a:xfrm>
            <a:off x="1962904" y="3337773"/>
            <a:ext cx="3213837" cy="0"/>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962904" y="3366348"/>
            <a:ext cx="3213837" cy="0"/>
          </a:xfrm>
          <a:prstGeom prst="line">
            <a:avLst/>
          </a:prstGeom>
          <a:ln>
            <a:solidFill>
              <a:schemeClr val="accent1"/>
            </a:solidFill>
            <a:prstDash val="solid"/>
          </a:ln>
        </p:spPr>
        <p:style>
          <a:lnRef idx="2">
            <a:schemeClr val="accent1"/>
          </a:lnRef>
          <a:fillRef idx="0">
            <a:schemeClr val="accent1"/>
          </a:fillRef>
          <a:effectRef idx="1">
            <a:schemeClr val="accent1"/>
          </a:effectRef>
          <a:fontRef idx="minor">
            <a:schemeClr val="tx1"/>
          </a:fontRef>
        </p:style>
      </p:cxnSp>
      <p:pic>
        <p:nvPicPr>
          <p:cNvPr id="33" name="Picture 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050965" y="3017668"/>
            <a:ext cx="1186171" cy="6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4" descr="ipad_landscape_300dpi.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45946" y="1209097"/>
            <a:ext cx="1125622" cy="964295"/>
          </a:xfrm>
          <a:prstGeom prst="rect">
            <a:avLst/>
          </a:prstGeom>
          <a:noFill/>
          <a:ln w="9525">
            <a:noFill/>
            <a:miter lim="800000"/>
            <a:headEnd/>
            <a:tailEnd/>
          </a:ln>
        </p:spPr>
      </p:pic>
      <p:pic>
        <p:nvPicPr>
          <p:cNvPr id="36" name="Picture 36" descr="3Video copy.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665332" y="1316600"/>
            <a:ext cx="873542" cy="655345"/>
          </a:xfrm>
          <a:prstGeom prst="rect">
            <a:avLst/>
          </a:prstGeom>
          <a:noFill/>
          <a:ln w="9525">
            <a:noFill/>
            <a:miter lim="800000"/>
            <a:headEnd/>
            <a:tailEnd/>
          </a:ln>
        </p:spPr>
      </p:pic>
      <p:sp>
        <p:nvSpPr>
          <p:cNvPr id="37" name="Rounded Rectangle 36"/>
          <p:cNvSpPr/>
          <p:nvPr/>
        </p:nvSpPr>
        <p:spPr>
          <a:xfrm>
            <a:off x="5164455" y="1679380"/>
            <a:ext cx="385735" cy="363626"/>
          </a:xfrm>
          <a:prstGeom prst="roundRect">
            <a:avLst/>
          </a:prstGeom>
          <a:noFill/>
          <a:ln>
            <a:gradFill flip="none" rotWithShape="1">
              <a:gsLst>
                <a:gs pos="0">
                  <a:srgbClr val="C00000"/>
                </a:gs>
                <a:gs pos="100000">
                  <a:schemeClr val="tx1"/>
                </a:gs>
              </a:gsLst>
              <a:lin ang="2700000" scaled="1"/>
              <a:tileRect/>
            </a:gradFill>
          </a:ln>
        </p:spPr>
        <p:style>
          <a:lnRef idx="2">
            <a:schemeClr val="dk1"/>
          </a:lnRef>
          <a:fillRef idx="1">
            <a:schemeClr val="lt1"/>
          </a:fillRef>
          <a:effectRef idx="0">
            <a:schemeClr val="dk1"/>
          </a:effectRef>
          <a:fontRef idx="minor">
            <a:schemeClr val="dk1"/>
          </a:fontRef>
        </p:style>
        <p:txBody>
          <a:bodyPr lIns="68589" tIns="34295" rIns="68589" bIns="34295" rtlCol="0" anchor="ctr"/>
          <a:lstStyle/>
          <a:p>
            <a:pPr algn="ctr"/>
            <a:endParaRPr lang="en-US" dirty="0" smtClean="0"/>
          </a:p>
        </p:txBody>
      </p:sp>
      <p:pic>
        <p:nvPicPr>
          <p:cNvPr id="39" name="Picture 3" descr="C:\Documents and Settings\brmorris\My Documents\Cisco\Icons and templates\JabberSwirl_from_Michael.png"/>
          <p:cNvPicPr>
            <a:picLocks noChangeAspect="1" noChangeArrowheads="1"/>
          </p:cNvPicPr>
          <p:nvPr/>
        </p:nvPicPr>
        <p:blipFill>
          <a:blip r:embed="rId10" cstate="email"/>
          <a:srcRect/>
          <a:stretch>
            <a:fillRect/>
          </a:stretch>
        </p:blipFill>
        <p:spPr bwMode="auto">
          <a:xfrm>
            <a:off x="5184106" y="1679380"/>
            <a:ext cx="391533" cy="363626"/>
          </a:xfrm>
          <a:prstGeom prst="rect">
            <a:avLst/>
          </a:prstGeom>
          <a:noFill/>
        </p:spPr>
      </p:pic>
      <p:sp>
        <p:nvSpPr>
          <p:cNvPr id="42" name="TextBox 41"/>
          <p:cNvSpPr txBox="1"/>
          <p:nvPr/>
        </p:nvSpPr>
        <p:spPr>
          <a:xfrm>
            <a:off x="2081281" y="2187321"/>
            <a:ext cx="1347719" cy="561702"/>
          </a:xfrm>
          <a:prstGeom prst="rect">
            <a:avLst/>
          </a:prstGeom>
          <a:noFill/>
        </p:spPr>
        <p:txBody>
          <a:bodyPr wrap="square" lIns="68589" tIns="34295" rIns="68589" bIns="34295" rtlCol="0">
            <a:spAutoFit/>
          </a:bodyPr>
          <a:lstStyle/>
          <a:p>
            <a:pPr algn="ctr"/>
            <a:r>
              <a:rPr lang="en-US" sz="1600" b="1" dirty="0">
                <a:solidFill>
                  <a:schemeClr val="accent2"/>
                </a:solidFill>
              </a:rPr>
              <a:t>AnyConnect VPN</a:t>
            </a:r>
          </a:p>
        </p:txBody>
      </p:sp>
      <p:sp>
        <p:nvSpPr>
          <p:cNvPr id="6" name="TextBox 5"/>
          <p:cNvSpPr txBox="1"/>
          <p:nvPr/>
        </p:nvSpPr>
        <p:spPr>
          <a:xfrm>
            <a:off x="6019046" y="948963"/>
            <a:ext cx="2896354" cy="1546587"/>
          </a:xfrm>
          <a:prstGeom prst="rect">
            <a:avLst/>
          </a:prstGeom>
          <a:noFill/>
        </p:spPr>
        <p:txBody>
          <a:bodyPr wrap="square" lIns="68589" tIns="34295" rIns="68589" bIns="34295" rtlCol="0">
            <a:spAutoFit/>
          </a:bodyPr>
          <a:lstStyle/>
          <a:p>
            <a:pPr marL="214341" indent="-214341">
              <a:buFont typeface="Arial" pitchFamily="34" charset="0"/>
              <a:buChar char="•"/>
            </a:pPr>
            <a:r>
              <a:rPr lang="en-US" sz="1600" dirty="0" smtClean="0">
                <a:solidFill>
                  <a:schemeClr val="accent2"/>
                </a:solidFill>
              </a:rPr>
              <a:t>Layer 3 VPN Solution</a:t>
            </a:r>
          </a:p>
          <a:p>
            <a:pPr marL="214341" indent="-214341">
              <a:buFont typeface="Arial" pitchFamily="34" charset="0"/>
              <a:buChar char="•"/>
            </a:pPr>
            <a:r>
              <a:rPr lang="en-US" sz="1600" dirty="0" smtClean="0">
                <a:solidFill>
                  <a:schemeClr val="accent2"/>
                </a:solidFill>
              </a:rPr>
              <a:t>Secures the entire device and it’s contents</a:t>
            </a:r>
          </a:p>
          <a:p>
            <a:pPr marL="214341" indent="-214341">
              <a:buFont typeface="Arial" pitchFamily="34" charset="0"/>
              <a:buChar char="•"/>
            </a:pPr>
            <a:r>
              <a:rPr lang="en-US" sz="1600" dirty="0" smtClean="0">
                <a:solidFill>
                  <a:schemeClr val="accent2"/>
                </a:solidFill>
              </a:rPr>
              <a:t>AnyConnect allows users access to any permitted applications &amp; data </a:t>
            </a:r>
            <a:endParaRPr lang="en-US" sz="1600" dirty="0">
              <a:solidFill>
                <a:schemeClr val="accent2"/>
              </a:solidFill>
            </a:endParaRPr>
          </a:p>
        </p:txBody>
      </p:sp>
      <p:sp>
        <p:nvSpPr>
          <p:cNvPr id="43" name="TextBox 42"/>
          <p:cNvSpPr txBox="1"/>
          <p:nvPr/>
        </p:nvSpPr>
        <p:spPr>
          <a:xfrm>
            <a:off x="6013613" y="2575358"/>
            <a:ext cx="2896354" cy="2285251"/>
          </a:xfrm>
          <a:prstGeom prst="rect">
            <a:avLst/>
          </a:prstGeom>
          <a:noFill/>
        </p:spPr>
        <p:txBody>
          <a:bodyPr wrap="square" lIns="68589" tIns="34295" rIns="68589" bIns="34295" rtlCol="0">
            <a:spAutoFit/>
          </a:bodyPr>
          <a:lstStyle/>
          <a:p>
            <a:pPr marL="214341" indent="-214341">
              <a:buFont typeface="Arial" pitchFamily="34" charset="0"/>
              <a:buChar char="•"/>
            </a:pPr>
            <a:r>
              <a:rPr lang="en-US" sz="1600" b="1" dirty="0" smtClean="0">
                <a:solidFill>
                  <a:schemeClr val="accent1"/>
                </a:solidFill>
              </a:rPr>
              <a:t>New Complementary Offering</a:t>
            </a:r>
          </a:p>
          <a:p>
            <a:pPr marL="214341" indent="-214341">
              <a:buFont typeface="Arial" pitchFamily="34" charset="0"/>
              <a:buChar char="•"/>
            </a:pPr>
            <a:r>
              <a:rPr lang="en-US" sz="1600" dirty="0" smtClean="0">
                <a:solidFill>
                  <a:schemeClr val="accent1"/>
                </a:solidFill>
              </a:rPr>
              <a:t>Session-based firewall traversal</a:t>
            </a:r>
          </a:p>
          <a:p>
            <a:pPr marL="214341" indent="-214341">
              <a:buFont typeface="Arial" pitchFamily="34" charset="0"/>
              <a:buChar char="•"/>
            </a:pPr>
            <a:r>
              <a:rPr lang="en-US" sz="1600" dirty="0" smtClean="0">
                <a:solidFill>
                  <a:schemeClr val="accent1"/>
                </a:solidFill>
              </a:rPr>
              <a:t>Allows access to collaboration applications ONLY</a:t>
            </a:r>
          </a:p>
          <a:p>
            <a:pPr marL="214341" indent="-214341">
              <a:buFont typeface="Arial" pitchFamily="34" charset="0"/>
              <a:buChar char="•"/>
            </a:pPr>
            <a:r>
              <a:rPr lang="en-US" sz="1600" dirty="0" smtClean="0">
                <a:solidFill>
                  <a:schemeClr val="accent1"/>
                </a:solidFill>
              </a:rPr>
              <a:t>Personal data not routed through enterprise network</a:t>
            </a:r>
            <a:endParaRPr lang="en-US" sz="1600" dirty="0">
              <a:solidFill>
                <a:schemeClr val="accent1"/>
              </a:solidFill>
            </a:endParaRPr>
          </a:p>
        </p:txBody>
      </p:sp>
    </p:spTree>
    <p:extLst>
      <p:ext uri="{BB962C8B-B14F-4D97-AF65-F5344CB8AC3E}">
        <p14:creationId xmlns:p14="http://schemas.microsoft.com/office/powerpoint/2010/main" val="3475361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4417151" y="2508936"/>
            <a:ext cx="0" cy="1281026"/>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3364105" y="1662998"/>
            <a:ext cx="0" cy="1234023"/>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flipV="1">
            <a:off x="2561311" y="1662998"/>
            <a:ext cx="2479" cy="1234023"/>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4" name="Title 3"/>
          <p:cNvSpPr>
            <a:spLocks noGrp="1"/>
          </p:cNvSpPr>
          <p:nvPr>
            <p:ph type="title"/>
          </p:nvPr>
        </p:nvSpPr>
        <p:spPr/>
        <p:txBody>
          <a:bodyPr/>
          <a:lstStyle/>
          <a:p>
            <a:r>
              <a:rPr lang="en-US" dirty="0"/>
              <a:t>What can </a:t>
            </a:r>
            <a:r>
              <a:rPr lang="en-US" dirty="0" smtClean="0"/>
              <a:t>a Jabber client do with Expressway?</a:t>
            </a:r>
            <a:r>
              <a:rPr lang="en-US" dirty="0"/>
              <a:t/>
            </a:r>
            <a:br>
              <a:rPr lang="en-US" dirty="0"/>
            </a:br>
            <a:r>
              <a:rPr lang="en-US" sz="2100" dirty="0"/>
              <a:t>A fully featured client outside the network</a:t>
            </a:r>
          </a:p>
        </p:txBody>
      </p:sp>
      <p:sp>
        <p:nvSpPr>
          <p:cNvPr id="26" name="Rectangle 25"/>
          <p:cNvSpPr/>
          <p:nvPr/>
        </p:nvSpPr>
        <p:spPr>
          <a:xfrm>
            <a:off x="7935789" y="3054670"/>
            <a:ext cx="1227229" cy="407808"/>
          </a:xfrm>
          <a:prstGeom prst="rect">
            <a:avLst/>
          </a:prstGeom>
        </p:spPr>
        <p:txBody>
          <a:bodyPr wrap="square" lIns="68583" tIns="34292" rIns="68583" bIns="34292">
            <a:spAutoFit/>
          </a:bodyPr>
          <a:lstStyle/>
          <a:p>
            <a:pPr defTabSz="685834"/>
            <a:r>
              <a:rPr lang="en-US" sz="1100" dirty="0">
                <a:solidFill>
                  <a:srgbClr val="000000"/>
                </a:solidFill>
              </a:rPr>
              <a:t>Make voice and video calls</a:t>
            </a:r>
          </a:p>
        </p:txBody>
      </p:sp>
      <p:sp>
        <p:nvSpPr>
          <p:cNvPr id="30" name="Rectangle 29"/>
          <p:cNvSpPr/>
          <p:nvPr/>
        </p:nvSpPr>
        <p:spPr>
          <a:xfrm>
            <a:off x="7846220" y="2232155"/>
            <a:ext cx="1334292" cy="407808"/>
          </a:xfrm>
          <a:prstGeom prst="rect">
            <a:avLst/>
          </a:prstGeom>
        </p:spPr>
        <p:txBody>
          <a:bodyPr wrap="square" lIns="68583" tIns="34292" rIns="68583" bIns="34292">
            <a:spAutoFit/>
          </a:bodyPr>
          <a:lstStyle/>
          <a:p>
            <a:pPr defTabSz="685834"/>
            <a:r>
              <a:rPr lang="en-US" sz="1100" dirty="0">
                <a:solidFill>
                  <a:srgbClr val="000000"/>
                </a:solidFill>
              </a:rPr>
              <a:t>Instant Message and Presence</a:t>
            </a:r>
          </a:p>
        </p:txBody>
      </p:sp>
      <p:sp>
        <p:nvSpPr>
          <p:cNvPr id="32" name="Rectangle 31"/>
          <p:cNvSpPr/>
          <p:nvPr/>
        </p:nvSpPr>
        <p:spPr>
          <a:xfrm>
            <a:off x="6261527" y="1004060"/>
            <a:ext cx="1231587" cy="407808"/>
          </a:xfrm>
          <a:prstGeom prst="rect">
            <a:avLst/>
          </a:prstGeom>
        </p:spPr>
        <p:txBody>
          <a:bodyPr wrap="square" lIns="68583" tIns="34292" rIns="68583" bIns="34292">
            <a:spAutoFit/>
          </a:bodyPr>
          <a:lstStyle/>
          <a:p>
            <a:pPr defTabSz="685834"/>
            <a:r>
              <a:rPr lang="en-US" sz="1100" dirty="0">
                <a:solidFill>
                  <a:srgbClr val="000000"/>
                </a:solidFill>
              </a:rPr>
              <a:t>Access visual voicemail</a:t>
            </a:r>
          </a:p>
        </p:txBody>
      </p:sp>
      <p:sp>
        <p:nvSpPr>
          <p:cNvPr id="34" name="Rectangle 33"/>
          <p:cNvSpPr/>
          <p:nvPr/>
        </p:nvSpPr>
        <p:spPr>
          <a:xfrm>
            <a:off x="6877322" y="4155926"/>
            <a:ext cx="1439095" cy="407808"/>
          </a:xfrm>
          <a:prstGeom prst="rect">
            <a:avLst/>
          </a:prstGeom>
        </p:spPr>
        <p:txBody>
          <a:bodyPr wrap="square" lIns="68583" tIns="34292" rIns="68583" bIns="34292">
            <a:spAutoFit/>
          </a:bodyPr>
          <a:lstStyle/>
          <a:p>
            <a:pPr defTabSz="685834"/>
            <a:r>
              <a:rPr lang="en-US" sz="1100" dirty="0">
                <a:solidFill>
                  <a:srgbClr val="000000"/>
                </a:solidFill>
              </a:rPr>
              <a:t>Search corporate directory</a:t>
            </a:r>
          </a:p>
        </p:txBody>
      </p:sp>
      <p:sp>
        <p:nvSpPr>
          <p:cNvPr id="36" name="Rectangle 35"/>
          <p:cNvSpPr/>
          <p:nvPr/>
        </p:nvSpPr>
        <p:spPr>
          <a:xfrm>
            <a:off x="3379795" y="3516623"/>
            <a:ext cx="1276856" cy="407814"/>
          </a:xfrm>
          <a:prstGeom prst="rect">
            <a:avLst/>
          </a:prstGeom>
          <a:noFill/>
        </p:spPr>
        <p:txBody>
          <a:bodyPr wrap="square" lIns="68589" tIns="34295" rIns="68589" bIns="34295">
            <a:spAutoFit/>
          </a:bodyPr>
          <a:lstStyle/>
          <a:p>
            <a:pPr defTabSz="685834"/>
            <a:r>
              <a:rPr lang="en-US" sz="1100" dirty="0">
                <a:solidFill>
                  <a:srgbClr val="000000"/>
                </a:solidFill>
              </a:rPr>
              <a:t>Launch a web conference</a:t>
            </a:r>
          </a:p>
        </p:txBody>
      </p:sp>
      <p:sp>
        <p:nvSpPr>
          <p:cNvPr id="37" name="Rectangle 36"/>
          <p:cNvSpPr/>
          <p:nvPr/>
        </p:nvSpPr>
        <p:spPr>
          <a:xfrm>
            <a:off x="4630434" y="3933590"/>
            <a:ext cx="1313265" cy="238537"/>
          </a:xfrm>
          <a:prstGeom prst="rect">
            <a:avLst/>
          </a:prstGeom>
        </p:spPr>
        <p:txBody>
          <a:bodyPr wrap="square" lIns="68589" tIns="34295" rIns="68589" bIns="34295">
            <a:spAutoFit/>
          </a:bodyPr>
          <a:lstStyle/>
          <a:p>
            <a:pPr defTabSz="685834"/>
            <a:r>
              <a:rPr lang="en-US" sz="1100" dirty="0">
                <a:solidFill>
                  <a:srgbClr val="000000"/>
                </a:solidFill>
              </a:rPr>
              <a:t>Share content</a:t>
            </a:r>
          </a:p>
        </p:txBody>
      </p:sp>
      <p:pic>
        <p:nvPicPr>
          <p:cNvPr id="38" name="Picture 37" descr="webex.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57308" y="3933589"/>
            <a:ext cx="1133913" cy="42218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cxnSp>
        <p:nvCxnSpPr>
          <p:cNvPr id="40" name="Straight Connector 39"/>
          <p:cNvCxnSpPr/>
          <p:nvPr/>
        </p:nvCxnSpPr>
        <p:spPr>
          <a:xfrm flipH="1">
            <a:off x="4503249" y="2272983"/>
            <a:ext cx="1930112" cy="153946"/>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4540400" y="2426927"/>
            <a:ext cx="2446926" cy="874767"/>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4503248" y="2447553"/>
            <a:ext cx="1579016" cy="1049080"/>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flipV="1">
            <a:off x="4503248" y="2426929"/>
            <a:ext cx="379926" cy="1559666"/>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540403" y="1466667"/>
            <a:ext cx="812147" cy="960263"/>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52" name="Rounded Rectangle 51"/>
          <p:cNvSpPr/>
          <p:nvPr/>
        </p:nvSpPr>
        <p:spPr>
          <a:xfrm>
            <a:off x="1899329" y="2261224"/>
            <a:ext cx="1648031" cy="527612"/>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685834"/>
            <a:endParaRPr lang="en-US" sz="1400" dirty="0">
              <a:solidFill>
                <a:srgbClr val="FFFFFF"/>
              </a:solidFill>
            </a:endParaRPr>
          </a:p>
        </p:txBody>
      </p:sp>
      <p:cxnSp>
        <p:nvCxnSpPr>
          <p:cNvPr id="53" name="Straight Connector 52"/>
          <p:cNvCxnSpPr>
            <a:endCxn id="60" idx="3"/>
          </p:cNvCxnSpPr>
          <p:nvPr/>
        </p:nvCxnSpPr>
        <p:spPr>
          <a:xfrm flipH="1">
            <a:off x="1569382" y="2508935"/>
            <a:ext cx="2683977" cy="20622"/>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55" name="Rounded Rectangle 16"/>
          <p:cNvSpPr>
            <a:spLocks noChangeAspect="1"/>
          </p:cNvSpPr>
          <p:nvPr/>
        </p:nvSpPr>
        <p:spPr>
          <a:xfrm>
            <a:off x="76218" y="1971150"/>
            <a:ext cx="1387923"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171459" rtlCol="0" anchor="b"/>
          <a:lstStyle/>
          <a:p>
            <a:pPr algn="ctr" defTabSz="685834"/>
            <a:endParaRPr lang="en-US" sz="1400" dirty="0">
              <a:solidFill>
                <a:srgbClr val="FFFFFF">
                  <a:lumMod val="50000"/>
                </a:srgbClr>
              </a:solidFill>
            </a:endParaRPr>
          </a:p>
        </p:txBody>
      </p:sp>
      <p:sp>
        <p:nvSpPr>
          <p:cNvPr id="56" name="TextBox 55"/>
          <p:cNvSpPr txBox="1"/>
          <p:nvPr/>
        </p:nvSpPr>
        <p:spPr>
          <a:xfrm>
            <a:off x="1036209" y="1621047"/>
            <a:ext cx="1515716" cy="401620"/>
          </a:xfrm>
          <a:prstGeom prst="rect">
            <a:avLst/>
          </a:prstGeom>
          <a:noFill/>
        </p:spPr>
        <p:txBody>
          <a:bodyPr wrap="square" lIns="68553" tIns="34277" rIns="68553" bIns="34277" rtlCol="0">
            <a:spAutoFit/>
          </a:bodyPr>
          <a:lstStyle/>
          <a:p>
            <a:pPr algn="r" defTabSz="685834" eaLnBrk="0" fontAlgn="base" hangingPunct="0">
              <a:lnSpc>
                <a:spcPct val="90000"/>
              </a:lnSpc>
              <a:spcBef>
                <a:spcPct val="0"/>
              </a:spcBef>
              <a:spcAft>
                <a:spcPct val="0"/>
              </a:spcAft>
            </a:pPr>
            <a:r>
              <a:rPr lang="en-US" sz="1200" b="1" dirty="0">
                <a:solidFill>
                  <a:srgbClr val="00B050"/>
                </a:solidFill>
              </a:rPr>
              <a:t>Inside firewall (Intranet)</a:t>
            </a:r>
          </a:p>
        </p:txBody>
      </p:sp>
      <p:sp>
        <p:nvSpPr>
          <p:cNvPr id="57" name="TextBox 56"/>
          <p:cNvSpPr txBox="1"/>
          <p:nvPr/>
        </p:nvSpPr>
        <p:spPr>
          <a:xfrm>
            <a:off x="3405093" y="1621050"/>
            <a:ext cx="1881973" cy="404734"/>
          </a:xfrm>
          <a:prstGeom prst="rect">
            <a:avLst/>
          </a:prstGeom>
          <a:noFill/>
        </p:spPr>
        <p:txBody>
          <a:bodyPr wrap="square" lIns="68553" tIns="34277" rIns="68553" bIns="34277" rtlCol="0">
            <a:spAutoFit/>
          </a:bodyPr>
          <a:lstStyle/>
          <a:p>
            <a:pPr defTabSz="685834" eaLnBrk="0" fontAlgn="base" hangingPunct="0">
              <a:lnSpc>
                <a:spcPct val="90000"/>
              </a:lnSpc>
              <a:spcBef>
                <a:spcPct val="0"/>
              </a:spcBef>
              <a:spcAft>
                <a:spcPct val="0"/>
              </a:spcAft>
            </a:pPr>
            <a:r>
              <a:rPr lang="en-US" sz="1200" b="1" dirty="0">
                <a:solidFill>
                  <a:srgbClr val="B21A1A"/>
                </a:solidFill>
              </a:rPr>
              <a:t>Outside firewall</a:t>
            </a:r>
            <a:br>
              <a:rPr lang="en-US" sz="1200" b="1" dirty="0">
                <a:solidFill>
                  <a:srgbClr val="B21A1A"/>
                </a:solidFill>
              </a:rPr>
            </a:br>
            <a:r>
              <a:rPr lang="en-US" sz="1200" b="1" dirty="0">
                <a:solidFill>
                  <a:srgbClr val="B21A1A"/>
                </a:solidFill>
              </a:rPr>
              <a:t>(Public Internet)</a:t>
            </a:r>
          </a:p>
        </p:txBody>
      </p:sp>
      <p:graphicFrame>
        <p:nvGraphicFramePr>
          <p:cNvPr id="58" name="Object 150"/>
          <p:cNvGraphicFramePr>
            <a:graphicFrameLocks noChangeAspect="1"/>
          </p:cNvGraphicFramePr>
          <p:nvPr>
            <p:extLst>
              <p:ext uri="{D42A27DB-BD31-4B8C-83A1-F6EECF244321}">
                <p14:modId xmlns:p14="http://schemas.microsoft.com/office/powerpoint/2010/main" val="3299254771"/>
              </p:ext>
            </p:extLst>
          </p:nvPr>
        </p:nvGraphicFramePr>
        <p:xfrm>
          <a:off x="2770996" y="2348538"/>
          <a:ext cx="402093" cy="362045"/>
        </p:xfrm>
        <a:graphic>
          <a:graphicData uri="http://schemas.openxmlformats.org/presentationml/2006/ole">
            <mc:AlternateContent xmlns:mc="http://schemas.openxmlformats.org/markup-compatibility/2006">
              <mc:Choice xmlns:v="urn:schemas-microsoft-com:vml" Requires="v">
                <p:oleObj spid="_x0000_s6797" name="Visio" r:id="rId5" imgW="576739" imgH="518732" progId="">
                  <p:embed/>
                </p:oleObj>
              </mc:Choice>
              <mc:Fallback>
                <p:oleObj name="Visio" r:id="rId5"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996" y="2348538"/>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9" name="Picture 58" descr="firewall-sid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flipH="1">
            <a:off x="2351472" y="2441079"/>
            <a:ext cx="425642" cy="176963"/>
          </a:xfrm>
          <a:prstGeom prst="rect">
            <a:avLst/>
          </a:prstGeom>
        </p:spPr>
      </p:pic>
      <p:graphicFrame>
        <p:nvGraphicFramePr>
          <p:cNvPr id="60" name="Object 154"/>
          <p:cNvGraphicFramePr>
            <a:graphicFrameLocks noChangeAspect="1"/>
          </p:cNvGraphicFramePr>
          <p:nvPr>
            <p:extLst>
              <p:ext uri="{D42A27DB-BD31-4B8C-83A1-F6EECF244321}">
                <p14:modId xmlns:p14="http://schemas.microsoft.com/office/powerpoint/2010/main" val="2845398565"/>
              </p:ext>
            </p:extLst>
          </p:nvPr>
        </p:nvGraphicFramePr>
        <p:xfrm>
          <a:off x="1164192" y="2347166"/>
          <a:ext cx="405192" cy="364782"/>
        </p:xfrm>
        <a:graphic>
          <a:graphicData uri="http://schemas.openxmlformats.org/presentationml/2006/ole">
            <mc:AlternateContent xmlns:mc="http://schemas.openxmlformats.org/markup-compatibility/2006">
              <mc:Choice xmlns:v="urn:schemas-microsoft-com:vml" Requires="v">
                <p:oleObj spid="_x0000_s6798" name="Visio" r:id="rId8" imgW="575405" imgH="517731" progId="">
                  <p:embed/>
                </p:oleObj>
              </mc:Choice>
              <mc:Fallback>
                <p:oleObj name="Visio" r:id="rId8" imgW="575405" imgH="517731"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4192" y="2347166"/>
                        <a:ext cx="405192" cy="364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 name="Picture 60" descr="firewall-sid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flipH="1">
            <a:off x="3166976" y="2441079"/>
            <a:ext cx="425642" cy="176963"/>
          </a:xfrm>
          <a:prstGeom prst="rect">
            <a:avLst/>
          </a:prstGeom>
        </p:spPr>
      </p:pic>
      <p:graphicFrame>
        <p:nvGraphicFramePr>
          <p:cNvPr id="64" name="Object 153"/>
          <p:cNvGraphicFramePr>
            <a:graphicFrameLocks noChangeAspect="1"/>
          </p:cNvGraphicFramePr>
          <p:nvPr>
            <p:extLst>
              <p:ext uri="{D42A27DB-BD31-4B8C-83A1-F6EECF244321}">
                <p14:modId xmlns:p14="http://schemas.microsoft.com/office/powerpoint/2010/main" val="760624571"/>
              </p:ext>
            </p:extLst>
          </p:nvPr>
        </p:nvGraphicFramePr>
        <p:xfrm>
          <a:off x="1955090" y="2348381"/>
          <a:ext cx="402499" cy="362355"/>
        </p:xfrm>
        <a:graphic>
          <a:graphicData uri="http://schemas.openxmlformats.org/presentationml/2006/ole">
            <mc:AlternateContent xmlns:mc="http://schemas.openxmlformats.org/markup-compatibility/2006">
              <mc:Choice xmlns:v="urn:schemas-microsoft-com:vml" Requires="v">
                <p:oleObj spid="_x0000_s6799" name="Visio" r:id="rId10" imgW="576739" imgH="518732" progId="">
                  <p:embed/>
                </p:oleObj>
              </mc:Choice>
              <mc:Fallback>
                <p:oleObj name="Visio" r:id="rId10" imgW="576739" imgH="518732"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5090" y="2348381"/>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Rectangle 65"/>
          <p:cNvSpPr/>
          <p:nvPr/>
        </p:nvSpPr>
        <p:spPr bwMode="auto">
          <a:xfrm>
            <a:off x="287543" y="2248123"/>
            <a:ext cx="1105936" cy="456479"/>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3" tIns="34277" rIns="68553" bIns="34277" numCol="1" rtlCol="0" anchor="ctr" anchorCtr="0" compatLnSpc="1">
            <a:prstTxWarp prst="textNoShape">
              <a:avLst/>
            </a:prstTxWarp>
            <a:flatTx/>
          </a:bodyPr>
          <a:lstStyle/>
          <a:p>
            <a:pPr defTabSz="685834">
              <a:defRPr/>
            </a:pPr>
            <a:r>
              <a:rPr lang="en-US" sz="1100" kern="0" dirty="0">
                <a:solidFill>
                  <a:srgbClr val="000000"/>
                </a:solidFill>
                <a:cs typeface="Century Gothic"/>
              </a:rPr>
              <a:t>Collaboration Services</a:t>
            </a:r>
          </a:p>
        </p:txBody>
      </p:sp>
      <p:sp>
        <p:nvSpPr>
          <p:cNvPr id="71" name="Rounded Rectangle 16"/>
          <p:cNvSpPr>
            <a:spLocks noChangeAspect="1"/>
          </p:cNvSpPr>
          <p:nvPr/>
        </p:nvSpPr>
        <p:spPr>
          <a:xfrm>
            <a:off x="3547360" y="1971150"/>
            <a:ext cx="1292410"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171459" rtlCol="0" anchor="ctr"/>
          <a:lstStyle/>
          <a:p>
            <a:pPr algn="ctr" defTabSz="685834"/>
            <a:endParaRPr lang="en-US" sz="800" b="1" dirty="0">
              <a:solidFill>
                <a:srgbClr val="000000"/>
              </a:solidFill>
            </a:endParaRPr>
          </a:p>
        </p:txBody>
      </p:sp>
      <p:sp>
        <p:nvSpPr>
          <p:cNvPr id="72" name="Rectangle 71"/>
          <p:cNvSpPr/>
          <p:nvPr/>
        </p:nvSpPr>
        <p:spPr bwMode="auto">
          <a:xfrm>
            <a:off x="3657554" y="2221656"/>
            <a:ext cx="1063430" cy="423822"/>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3" tIns="34277" rIns="68553" bIns="34277" numCol="1" rtlCol="0" anchor="ctr" anchorCtr="0" compatLnSpc="1">
            <a:prstTxWarp prst="textNoShape">
              <a:avLst/>
            </a:prstTxWarp>
            <a:flatTx/>
          </a:bodyPr>
          <a:lstStyle/>
          <a:p>
            <a:pPr algn="ctr" defTabSz="685834">
              <a:defRPr/>
            </a:pPr>
            <a:r>
              <a:rPr lang="en-US" sz="1100" kern="0" dirty="0">
                <a:solidFill>
                  <a:srgbClr val="000000"/>
                </a:solidFill>
                <a:cs typeface="Century Gothic"/>
              </a:rPr>
              <a:t>Internet</a:t>
            </a:r>
          </a:p>
        </p:txBody>
      </p:sp>
      <p:sp>
        <p:nvSpPr>
          <p:cNvPr id="74" name="TextBox 73"/>
          <p:cNvSpPr txBox="1"/>
          <p:nvPr/>
        </p:nvSpPr>
        <p:spPr>
          <a:xfrm>
            <a:off x="2561310" y="1621048"/>
            <a:ext cx="818484" cy="235421"/>
          </a:xfrm>
          <a:prstGeom prst="rect">
            <a:avLst/>
          </a:prstGeom>
          <a:noFill/>
        </p:spPr>
        <p:txBody>
          <a:bodyPr wrap="square" lIns="68553" tIns="34277" rIns="68553" bIns="34277" rtlCol="0">
            <a:spAutoFit/>
          </a:bodyPr>
          <a:lstStyle/>
          <a:p>
            <a:pPr algn="ctr" defTabSz="685834" eaLnBrk="0" fontAlgn="base" hangingPunct="0">
              <a:lnSpc>
                <a:spcPct val="90000"/>
              </a:lnSpc>
              <a:spcBef>
                <a:spcPct val="0"/>
              </a:spcBef>
              <a:spcAft>
                <a:spcPct val="0"/>
              </a:spcAft>
            </a:pPr>
            <a:r>
              <a:rPr lang="en-US" sz="1200" b="1" dirty="0">
                <a:solidFill>
                  <a:srgbClr val="FFFFFF">
                    <a:lumMod val="50000"/>
                  </a:srgbClr>
                </a:solidFill>
              </a:rPr>
              <a:t>DMZ</a:t>
            </a:r>
          </a:p>
        </p:txBody>
      </p:sp>
      <p:pic>
        <p:nvPicPr>
          <p:cNvPr id="67" name="Picture 2"/>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8584" r="8688"/>
          <a:stretch/>
        </p:blipFill>
        <p:spPr bwMode="auto">
          <a:xfrm>
            <a:off x="5396366" y="843559"/>
            <a:ext cx="833178" cy="1253927"/>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68" name="Group 67"/>
          <p:cNvGrpSpPr/>
          <p:nvPr/>
        </p:nvGrpSpPr>
        <p:grpSpPr>
          <a:xfrm>
            <a:off x="6454050" y="1572216"/>
            <a:ext cx="1346445" cy="1533419"/>
            <a:chOff x="5542982" y="1659783"/>
            <a:chExt cx="3181638" cy="3128087"/>
          </a:xfrm>
        </p:grpSpPr>
        <p:pic>
          <p:nvPicPr>
            <p:cNvPr id="69" name="Picture 1"/>
            <p:cNvPicPr>
              <a:picLocks noChangeAspect="1" noChangeArrowheads="1"/>
            </p:cNvPicPr>
            <p:nvPr/>
          </p:nvPicPr>
          <p:blipFill>
            <a:blip r:embed="rId13" cstate="screen">
              <a:extLst>
                <a:ext uri="{28A0092B-C50C-407E-A947-70E740481C1C}">
                  <a14:useLocalDpi xmlns:a14="http://schemas.microsoft.com/office/drawing/2010/main"/>
                </a:ext>
              </a:extLst>
            </a:blip>
            <a:stretch>
              <a:fillRect/>
            </a:stretch>
          </p:blipFill>
          <p:spPr bwMode="auto">
            <a:xfrm>
              <a:off x="5542982" y="1659783"/>
              <a:ext cx="1697270" cy="3128087"/>
            </a:xfrm>
            <a:prstGeom prst="rect">
              <a:avLst/>
            </a:prstGeom>
            <a:noFill/>
          </p:spPr>
        </p:pic>
        <p:pic>
          <p:nvPicPr>
            <p:cNvPr id="84" name="Picture 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564380" y="2885507"/>
              <a:ext cx="2160240" cy="1428460"/>
            </a:xfrm>
            <a:prstGeom prst="rect">
              <a:avLst/>
            </a:prstGeom>
            <a:noFill/>
            <a:ln w="9525">
              <a:noFill/>
              <a:miter lim="800000"/>
              <a:headEnd/>
              <a:tailEnd/>
            </a:ln>
          </p:spPr>
        </p:pic>
      </p:grpSp>
      <p:pic>
        <p:nvPicPr>
          <p:cNvPr id="85" name="Picture 6"/>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6854453" y="3166185"/>
            <a:ext cx="1101923" cy="62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2"/>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5813063" y="3573479"/>
            <a:ext cx="992260" cy="102514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2" name="Picture 41" descr="10034_area_chart_128.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4720984" y="4104495"/>
            <a:ext cx="611959" cy="611961"/>
          </a:xfrm>
          <a:prstGeom prst="rect">
            <a:avLst/>
          </a:prstGeom>
        </p:spPr>
      </p:pic>
      <p:sp>
        <p:nvSpPr>
          <p:cNvPr id="41" name="TextBox 40"/>
          <p:cNvSpPr txBox="1"/>
          <p:nvPr/>
        </p:nvSpPr>
        <p:spPr>
          <a:xfrm>
            <a:off x="2480070" y="2897021"/>
            <a:ext cx="1088227" cy="430883"/>
          </a:xfrm>
          <a:prstGeom prst="rect">
            <a:avLst/>
          </a:prstGeom>
          <a:noFill/>
        </p:spPr>
        <p:txBody>
          <a:bodyPr wrap="square" lIns="91436" tIns="45718" rIns="91436" bIns="45718" rtlCol="0">
            <a:spAutoFit/>
          </a:bodyPr>
          <a:lstStyle/>
          <a:p>
            <a:pPr algn="ctr"/>
            <a:r>
              <a:rPr lang="en-US" sz="1100" dirty="0">
                <a:solidFill>
                  <a:srgbClr val="000000"/>
                </a:solidFill>
              </a:rPr>
              <a:t>Expressway</a:t>
            </a:r>
          </a:p>
          <a:p>
            <a:pPr algn="ctr"/>
            <a:r>
              <a:rPr lang="en-US" sz="1100" dirty="0">
                <a:solidFill>
                  <a:srgbClr val="000000"/>
                </a:solidFill>
              </a:rPr>
              <a:t> E</a:t>
            </a:r>
          </a:p>
        </p:txBody>
      </p:sp>
      <p:sp>
        <p:nvSpPr>
          <p:cNvPr id="44" name="TextBox 43"/>
          <p:cNvSpPr txBox="1"/>
          <p:nvPr/>
        </p:nvSpPr>
        <p:spPr>
          <a:xfrm>
            <a:off x="1569383" y="2897021"/>
            <a:ext cx="1083391" cy="430883"/>
          </a:xfrm>
          <a:prstGeom prst="rect">
            <a:avLst/>
          </a:prstGeom>
          <a:noFill/>
        </p:spPr>
        <p:txBody>
          <a:bodyPr wrap="square" lIns="91436" tIns="45718" rIns="91436" bIns="45718" rtlCol="0">
            <a:spAutoFit/>
          </a:bodyPr>
          <a:lstStyle/>
          <a:p>
            <a:pPr algn="ctr"/>
            <a:r>
              <a:rPr lang="en-US" sz="1100" dirty="0">
                <a:solidFill>
                  <a:srgbClr val="000000"/>
                </a:solidFill>
              </a:rPr>
              <a:t>Expressway</a:t>
            </a:r>
          </a:p>
          <a:p>
            <a:pPr algn="ctr"/>
            <a:r>
              <a:rPr lang="en-US" sz="1100" dirty="0">
                <a:solidFill>
                  <a:srgbClr val="000000"/>
                </a:solidFill>
              </a:rPr>
              <a:t> C</a:t>
            </a:r>
          </a:p>
        </p:txBody>
      </p:sp>
      <p:sp>
        <p:nvSpPr>
          <p:cNvPr id="45" name="TextBox 44"/>
          <p:cNvSpPr txBox="1"/>
          <p:nvPr/>
        </p:nvSpPr>
        <p:spPr>
          <a:xfrm>
            <a:off x="932692" y="2897021"/>
            <a:ext cx="766401" cy="430883"/>
          </a:xfrm>
          <a:prstGeom prst="rect">
            <a:avLst/>
          </a:prstGeom>
          <a:noFill/>
        </p:spPr>
        <p:txBody>
          <a:bodyPr wrap="square" lIns="91436" tIns="45718" rIns="91436" bIns="45718" rtlCol="0">
            <a:spAutoFit/>
          </a:bodyPr>
          <a:lstStyle/>
          <a:p>
            <a:pPr algn="ctr"/>
            <a:r>
              <a:rPr lang="en-US" sz="1100" dirty="0">
                <a:solidFill>
                  <a:srgbClr val="000000"/>
                </a:solidFill>
              </a:rPr>
              <a:t>Unified CM</a:t>
            </a:r>
          </a:p>
        </p:txBody>
      </p:sp>
    </p:spTree>
    <p:extLst>
      <p:ext uri="{BB962C8B-B14F-4D97-AF65-F5344CB8AC3E}">
        <p14:creationId xmlns:p14="http://schemas.microsoft.com/office/powerpoint/2010/main" val="34439242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flipH="1">
            <a:off x="2323501" y="1399521"/>
            <a:ext cx="1995624" cy="0"/>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51" name="Freeform 50"/>
          <p:cNvSpPr/>
          <p:nvPr/>
        </p:nvSpPr>
        <p:spPr>
          <a:xfrm>
            <a:off x="1416638" y="1464253"/>
            <a:ext cx="6245058" cy="626807"/>
          </a:xfrm>
          <a:custGeom>
            <a:avLst/>
            <a:gdLst>
              <a:gd name="connsiteX0" fmla="*/ 8324575 w 8324575"/>
              <a:gd name="connsiteY0" fmla="*/ 0 h 835742"/>
              <a:gd name="connsiteX1" fmla="*/ 1204441 w 8324575"/>
              <a:gd name="connsiteY1" fmla="*/ 0 h 835742"/>
              <a:gd name="connsiteX2" fmla="*/ 0 w 8324575"/>
              <a:gd name="connsiteY2" fmla="*/ 835742 h 835742"/>
            </a:gdLst>
            <a:ahLst/>
            <a:cxnLst>
              <a:cxn ang="0">
                <a:pos x="connsiteX0" y="connsiteY0"/>
              </a:cxn>
              <a:cxn ang="0">
                <a:pos x="connsiteX1" y="connsiteY1"/>
              </a:cxn>
              <a:cxn ang="0">
                <a:pos x="connsiteX2" y="connsiteY2"/>
              </a:cxn>
            </a:cxnLst>
            <a:rect l="l" t="t" r="r" b="b"/>
            <a:pathLst>
              <a:path w="8324575" h="835742">
                <a:moveTo>
                  <a:pt x="8324575" y="0"/>
                </a:moveTo>
                <a:lnTo>
                  <a:pt x="1204441" y="0"/>
                </a:lnTo>
                <a:lnTo>
                  <a:pt x="0" y="835742"/>
                </a:lnTo>
              </a:path>
            </a:pathLst>
          </a:custGeom>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lIns="68589" tIns="34295" rIns="68589" bIns="34295" rtlCol="0" anchor="ctr"/>
          <a:lstStyle/>
          <a:p>
            <a:pPr algn="ctr"/>
            <a:endParaRPr lang="en-US"/>
          </a:p>
        </p:txBody>
      </p:sp>
      <p:sp>
        <p:nvSpPr>
          <p:cNvPr id="52" name="Freeform 51"/>
          <p:cNvSpPr/>
          <p:nvPr/>
        </p:nvSpPr>
        <p:spPr>
          <a:xfrm>
            <a:off x="1180203" y="1399521"/>
            <a:ext cx="1143298" cy="685800"/>
          </a:xfrm>
          <a:custGeom>
            <a:avLst/>
            <a:gdLst>
              <a:gd name="connsiteX0" fmla="*/ 1524000 w 1524000"/>
              <a:gd name="connsiteY0" fmla="*/ 0 h 914400"/>
              <a:gd name="connsiteX1" fmla="*/ 0 w 1524000"/>
              <a:gd name="connsiteY1" fmla="*/ 8467 h 914400"/>
              <a:gd name="connsiteX2" fmla="*/ 4233 w 1524000"/>
              <a:gd name="connsiteY2" fmla="*/ 914400 h 914400"/>
            </a:gdLst>
            <a:ahLst/>
            <a:cxnLst>
              <a:cxn ang="0">
                <a:pos x="connsiteX0" y="connsiteY0"/>
              </a:cxn>
              <a:cxn ang="0">
                <a:pos x="connsiteX1" y="connsiteY1"/>
              </a:cxn>
              <a:cxn ang="0">
                <a:pos x="connsiteX2" y="connsiteY2"/>
              </a:cxn>
            </a:cxnLst>
            <a:rect l="l" t="t" r="r" b="b"/>
            <a:pathLst>
              <a:path w="1524000" h="914400">
                <a:moveTo>
                  <a:pt x="1524000" y="0"/>
                </a:moveTo>
                <a:lnTo>
                  <a:pt x="0" y="8467"/>
                </a:lnTo>
                <a:lnTo>
                  <a:pt x="4233" y="914400"/>
                </a:lnTo>
              </a:path>
            </a:pathLst>
          </a:cu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txBody>
          <a:bodyPr lIns="68589" tIns="34295" rIns="68589" bIns="34295" rtlCol="0" anchor="ctr"/>
          <a:lstStyle/>
          <a:p>
            <a:pPr algn="ctr"/>
            <a:endParaRPr lang="en-US"/>
          </a:p>
        </p:txBody>
      </p:sp>
      <p:cxnSp>
        <p:nvCxnSpPr>
          <p:cNvPr id="53" name="Straight Connector 52"/>
          <p:cNvCxnSpPr/>
          <p:nvPr/>
        </p:nvCxnSpPr>
        <p:spPr>
          <a:xfrm flipH="1">
            <a:off x="4319125" y="1390669"/>
            <a:ext cx="3325809" cy="8852"/>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pic>
        <p:nvPicPr>
          <p:cNvPr id="54" name="Picture 53" descr="10256_Telepresence_256.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44933" y="1104986"/>
            <a:ext cx="581652" cy="581501"/>
          </a:xfrm>
          <a:prstGeom prst="rect">
            <a:avLst/>
          </a:prstGeom>
        </p:spPr>
      </p:pic>
      <p:graphicFrame>
        <p:nvGraphicFramePr>
          <p:cNvPr id="55" name="Object 154"/>
          <p:cNvGraphicFramePr>
            <a:graphicFrameLocks noChangeAspect="1"/>
          </p:cNvGraphicFramePr>
          <p:nvPr>
            <p:extLst>
              <p:ext uri="{D42A27DB-BD31-4B8C-83A1-F6EECF244321}">
                <p14:modId xmlns:p14="http://schemas.microsoft.com/office/powerpoint/2010/main" val="3385391960"/>
              </p:ext>
            </p:extLst>
          </p:nvPr>
        </p:nvGraphicFramePr>
        <p:xfrm>
          <a:off x="963834" y="1172137"/>
          <a:ext cx="569362" cy="514350"/>
        </p:xfrm>
        <a:graphic>
          <a:graphicData uri="http://schemas.openxmlformats.org/presentationml/2006/ole">
            <mc:AlternateContent xmlns:mc="http://schemas.openxmlformats.org/markup-compatibility/2006">
              <mc:Choice xmlns:v="urn:schemas-microsoft-com:vml" Requires="v">
                <p:oleObj spid="_x0000_s5785" name="Visio" r:id="rId5" imgW="575405" imgH="517731" progId="">
                  <p:embed/>
                </p:oleObj>
              </mc:Choice>
              <mc:Fallback>
                <p:oleObj name="Visio" r:id="rId5" imgW="575405" imgH="51773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834" y="1172137"/>
                        <a:ext cx="569362"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Rectangle 55"/>
          <p:cNvSpPr/>
          <p:nvPr/>
        </p:nvSpPr>
        <p:spPr>
          <a:xfrm>
            <a:off x="3420466" y="799308"/>
            <a:ext cx="1971498" cy="279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t"/>
          <a:lstStyle/>
          <a:p>
            <a:pPr algn="ctr"/>
            <a:r>
              <a:rPr lang="en-US" dirty="0">
                <a:solidFill>
                  <a:schemeClr val="tx1">
                    <a:lumMod val="75000"/>
                  </a:schemeClr>
                </a:solidFill>
                <a:latin typeface="+mj-lt"/>
              </a:rPr>
              <a:t>DMZ</a:t>
            </a:r>
          </a:p>
        </p:txBody>
      </p:sp>
      <p:sp>
        <p:nvSpPr>
          <p:cNvPr id="57" name="Rectangle 56"/>
          <p:cNvSpPr/>
          <p:nvPr/>
        </p:nvSpPr>
        <p:spPr>
          <a:xfrm>
            <a:off x="125829" y="799308"/>
            <a:ext cx="3294637" cy="279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t"/>
          <a:lstStyle/>
          <a:p>
            <a:pPr algn="ctr"/>
            <a:r>
              <a:rPr lang="en-US" dirty="0" smtClean="0">
                <a:solidFill>
                  <a:schemeClr val="tx1">
                    <a:lumMod val="75000"/>
                  </a:schemeClr>
                </a:solidFill>
                <a:latin typeface="+mj-lt"/>
              </a:rPr>
              <a:t>Enterprise Network</a:t>
            </a:r>
            <a:endParaRPr lang="en-US" dirty="0">
              <a:solidFill>
                <a:schemeClr val="tx1">
                  <a:lumMod val="75000"/>
                </a:schemeClr>
              </a:solidFill>
              <a:latin typeface="+mj-lt"/>
            </a:endParaRPr>
          </a:p>
        </p:txBody>
      </p:sp>
      <p:graphicFrame>
        <p:nvGraphicFramePr>
          <p:cNvPr id="58" name="Object 150"/>
          <p:cNvGraphicFramePr>
            <a:graphicFrameLocks noChangeAspect="1"/>
          </p:cNvGraphicFramePr>
          <p:nvPr>
            <p:extLst>
              <p:ext uri="{D42A27DB-BD31-4B8C-83A1-F6EECF244321}">
                <p14:modId xmlns:p14="http://schemas.microsoft.com/office/powerpoint/2010/main" val="1018171755"/>
              </p:ext>
            </p:extLst>
          </p:nvPr>
        </p:nvGraphicFramePr>
        <p:xfrm>
          <a:off x="2128622" y="1173568"/>
          <a:ext cx="569659" cy="512919"/>
        </p:xfrm>
        <a:graphic>
          <a:graphicData uri="http://schemas.openxmlformats.org/presentationml/2006/ole">
            <mc:AlternateContent xmlns:mc="http://schemas.openxmlformats.org/markup-compatibility/2006">
              <mc:Choice xmlns:v="urn:schemas-microsoft-com:vml" Requires="v">
                <p:oleObj spid="_x0000_s5786" name="Visio" r:id="rId7" imgW="576739" imgH="518732" progId="">
                  <p:embed/>
                </p:oleObj>
              </mc:Choice>
              <mc:Fallback>
                <p:oleObj name="Visio" r:id="rId7" imgW="576739" imgH="51873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8622" y="1173568"/>
                        <a:ext cx="569659" cy="51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cxnSp>
        <p:nvCxnSpPr>
          <p:cNvPr id="59" name="Straight Arrow Connector 58"/>
          <p:cNvCxnSpPr/>
          <p:nvPr/>
        </p:nvCxnSpPr>
        <p:spPr>
          <a:xfrm>
            <a:off x="2676885" y="1529475"/>
            <a:ext cx="1454408" cy="0"/>
          </a:xfrm>
          <a:prstGeom prst="straightConnector1">
            <a:avLst/>
          </a:prstGeom>
          <a:ln>
            <a:solidFill>
              <a:srgbClr val="00FF00"/>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60" name="Text Placeholder 82"/>
          <p:cNvSpPr txBox="1">
            <a:spLocks/>
          </p:cNvSpPr>
          <p:nvPr/>
        </p:nvSpPr>
        <p:spPr>
          <a:xfrm>
            <a:off x="229702" y="2419350"/>
            <a:ext cx="8507974" cy="1441324"/>
          </a:xfrm>
          <a:prstGeom prst="rect">
            <a:avLst/>
          </a:prstGeom>
        </p:spPr>
        <p:txBody>
          <a:bodyPr lIns="68589" tIns="34295" rIns="68589" bIns="34295"/>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46" indent="-342946">
              <a:buFont typeface="+mj-lt"/>
              <a:buAutoNum type="arabicPeriod"/>
            </a:pPr>
            <a:r>
              <a:rPr lang="en-GB" sz="1200" b="1" dirty="0"/>
              <a:t>Expressway E </a:t>
            </a:r>
            <a:r>
              <a:rPr lang="en-GB" sz="1200" dirty="0"/>
              <a:t>is the traversal server installed in DMZ.  </a:t>
            </a:r>
            <a:r>
              <a:rPr lang="en-GB" sz="1200" b="1" dirty="0"/>
              <a:t>Expressway C </a:t>
            </a:r>
            <a:r>
              <a:rPr lang="en-GB" sz="1200" dirty="0"/>
              <a:t>is the traversal client installed inside the enterprise network.</a:t>
            </a:r>
            <a:endParaRPr lang="en-GB" sz="1200" dirty="0">
              <a:solidFill>
                <a:srgbClr val="FFC000"/>
              </a:solidFill>
            </a:endParaRPr>
          </a:p>
          <a:p>
            <a:pPr marL="342946" indent="-342946">
              <a:buFont typeface="+mj-lt"/>
              <a:buAutoNum type="arabicPeriod"/>
            </a:pPr>
            <a:r>
              <a:rPr lang="en-GB" sz="1200" b="1" dirty="0"/>
              <a:t>Expressway C </a:t>
            </a:r>
            <a:r>
              <a:rPr lang="en-GB" sz="1200" dirty="0"/>
              <a:t>initiates traversal connections outbound through the firewall to specific ports on </a:t>
            </a:r>
            <a:r>
              <a:rPr lang="en-GB" sz="1200" b="1" dirty="0"/>
              <a:t>Expressway E</a:t>
            </a:r>
            <a:r>
              <a:rPr lang="en-GB" sz="1200" dirty="0"/>
              <a:t> with secure login credentials. </a:t>
            </a:r>
          </a:p>
          <a:p>
            <a:pPr marL="342946" indent="-342946">
              <a:buFont typeface="+mj-lt"/>
              <a:buAutoNum type="arabicPeriod"/>
            </a:pPr>
            <a:r>
              <a:rPr lang="en-GB" sz="1200" dirty="0"/>
              <a:t>Once the connection has been established, </a:t>
            </a:r>
            <a:r>
              <a:rPr lang="en-GB" sz="1200" b="1" dirty="0"/>
              <a:t>Expressway C</a:t>
            </a:r>
            <a:r>
              <a:rPr lang="en-GB" sz="1200" dirty="0"/>
              <a:t> sends keep-alive packets to </a:t>
            </a:r>
            <a:r>
              <a:rPr lang="en-GB" sz="1200" b="1" dirty="0"/>
              <a:t>Expressway E </a:t>
            </a:r>
            <a:r>
              <a:rPr lang="en-GB" sz="1200" dirty="0"/>
              <a:t>to maintain the connection</a:t>
            </a:r>
            <a:endParaRPr lang="en-GB" sz="1200" dirty="0">
              <a:solidFill>
                <a:srgbClr val="FFC000"/>
              </a:solidFill>
            </a:endParaRPr>
          </a:p>
          <a:p>
            <a:pPr marL="342946" indent="-342946">
              <a:buFont typeface="+mj-lt"/>
              <a:buAutoNum type="arabicPeriod"/>
            </a:pPr>
            <a:r>
              <a:rPr lang="en-GB" sz="1200" dirty="0"/>
              <a:t>When </a:t>
            </a:r>
            <a:r>
              <a:rPr lang="en-GB" sz="1200" b="1" dirty="0"/>
              <a:t>Expressway E</a:t>
            </a:r>
            <a:r>
              <a:rPr lang="en-GB" sz="1200" dirty="0"/>
              <a:t> receives an incoming call, it issues an incoming call request to </a:t>
            </a:r>
            <a:r>
              <a:rPr lang="en-GB" sz="1200" b="1" dirty="0"/>
              <a:t>Expressway C</a:t>
            </a:r>
            <a:r>
              <a:rPr lang="en-GB" sz="1200" dirty="0"/>
              <a:t>.</a:t>
            </a:r>
          </a:p>
          <a:p>
            <a:pPr marL="342946" indent="-342946">
              <a:buFont typeface="+mj-lt"/>
              <a:buAutoNum type="arabicPeriod"/>
            </a:pPr>
            <a:r>
              <a:rPr lang="en-GB" sz="1200" b="1" dirty="0"/>
              <a:t>Expressway C</a:t>
            </a:r>
            <a:r>
              <a:rPr lang="en-GB" sz="1200" dirty="0"/>
              <a:t> then routes the call to </a:t>
            </a:r>
            <a:r>
              <a:rPr lang="en-GB" sz="1200" b="1" dirty="0" smtClean="0"/>
              <a:t>Unified CM</a:t>
            </a:r>
            <a:r>
              <a:rPr lang="en-GB" sz="1200" dirty="0" smtClean="0"/>
              <a:t> </a:t>
            </a:r>
            <a:r>
              <a:rPr lang="en-GB" sz="1200" dirty="0"/>
              <a:t>to reach the called user or endpoint</a:t>
            </a:r>
          </a:p>
          <a:p>
            <a:pPr marL="342946" indent="-342946">
              <a:buFont typeface="+mj-lt"/>
              <a:buAutoNum type="arabicPeriod"/>
            </a:pPr>
            <a:r>
              <a:rPr lang="en-GB" sz="1200" dirty="0"/>
              <a:t>The call is established and media traverses the firewall securely over an existing traversal connection</a:t>
            </a:r>
          </a:p>
          <a:p>
            <a:pPr marL="342946" indent="-342946">
              <a:buFont typeface="+mj-lt"/>
              <a:buAutoNum type="arabicPeriod"/>
            </a:pPr>
            <a:endParaRPr lang="en-GB" sz="1200" dirty="0"/>
          </a:p>
        </p:txBody>
      </p:sp>
      <p:sp>
        <p:nvSpPr>
          <p:cNvPr id="61" name="Text Box 3"/>
          <p:cNvSpPr txBox="1">
            <a:spLocks noChangeArrowheads="1"/>
          </p:cNvSpPr>
          <p:nvPr/>
        </p:nvSpPr>
        <p:spPr bwMode="auto">
          <a:xfrm>
            <a:off x="355531" y="1352318"/>
            <a:ext cx="635664" cy="4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nchor="t">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spcBef>
                <a:spcPct val="20000"/>
              </a:spcBef>
              <a:buClr>
                <a:schemeClr val="tx2"/>
              </a:buClr>
              <a:buSzPct val="70000"/>
              <a:buFont typeface="Wingdings" charset="0"/>
              <a:buNone/>
            </a:pPr>
            <a:r>
              <a:rPr lang="nb-NO" sz="1100" b="1" dirty="0" smtClean="0">
                <a:solidFill>
                  <a:schemeClr val="bg1">
                    <a:lumMod val="50000"/>
                  </a:schemeClr>
                </a:solidFill>
                <a:latin typeface="+mn-lt"/>
                <a:ea typeface="+mn-ea"/>
                <a:cs typeface="+mn-cs"/>
              </a:rPr>
              <a:t>Unified CM</a:t>
            </a:r>
            <a:endParaRPr lang="nb-NO" sz="1100" b="1" dirty="0">
              <a:solidFill>
                <a:schemeClr val="bg1">
                  <a:lumMod val="50000"/>
                </a:schemeClr>
              </a:solidFill>
              <a:latin typeface="+mn-lt"/>
              <a:ea typeface="+mn-ea"/>
              <a:cs typeface="+mn-cs"/>
            </a:endParaRPr>
          </a:p>
        </p:txBody>
      </p:sp>
      <p:sp>
        <p:nvSpPr>
          <p:cNvPr id="62" name="Text Box 3"/>
          <p:cNvSpPr txBox="1">
            <a:spLocks noChangeArrowheads="1"/>
          </p:cNvSpPr>
          <p:nvPr/>
        </p:nvSpPr>
        <p:spPr bwMode="auto">
          <a:xfrm>
            <a:off x="2980391" y="1686487"/>
            <a:ext cx="766735" cy="2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nchor="t">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20000"/>
              </a:spcBef>
              <a:buClr>
                <a:schemeClr val="tx2"/>
              </a:buClr>
              <a:buSzPct val="70000"/>
              <a:buFont typeface="Wingdings" charset="0"/>
              <a:buNone/>
            </a:pPr>
            <a:r>
              <a:rPr lang="nb-NO" sz="1100" dirty="0">
                <a:solidFill>
                  <a:schemeClr val="bg1">
                    <a:lumMod val="50000"/>
                  </a:schemeClr>
                </a:solidFill>
                <a:latin typeface="+mn-lt"/>
                <a:cs typeface="Times New Roman" charset="0"/>
              </a:rPr>
              <a:t>Firewall</a:t>
            </a:r>
          </a:p>
        </p:txBody>
      </p:sp>
      <p:sp>
        <p:nvSpPr>
          <p:cNvPr id="63" name="Rectangle 62"/>
          <p:cNvSpPr/>
          <p:nvPr/>
        </p:nvSpPr>
        <p:spPr>
          <a:xfrm>
            <a:off x="3800460" y="1686487"/>
            <a:ext cx="1044665" cy="407814"/>
          </a:xfrm>
          <a:prstGeom prst="rect">
            <a:avLst/>
          </a:prstGeom>
        </p:spPr>
        <p:txBody>
          <a:bodyPr wrap="square" lIns="68589" tIns="34295" rIns="68589" bIns="34295">
            <a:spAutoFit/>
          </a:bodyPr>
          <a:lstStyle/>
          <a:p>
            <a:pPr algn="ctr"/>
            <a:r>
              <a:rPr lang="en-US" sz="1100" b="1" dirty="0">
                <a:solidFill>
                  <a:schemeClr val="bg1">
                    <a:lumMod val="50000"/>
                  </a:schemeClr>
                </a:solidFill>
              </a:rPr>
              <a:t>Expressway</a:t>
            </a:r>
          </a:p>
          <a:p>
            <a:pPr algn="ctr"/>
            <a:r>
              <a:rPr lang="en-US" sz="1100" b="1" dirty="0">
                <a:solidFill>
                  <a:schemeClr val="bg1">
                    <a:lumMod val="50000"/>
                  </a:schemeClr>
                </a:solidFill>
              </a:rPr>
              <a:t>E</a:t>
            </a:r>
          </a:p>
        </p:txBody>
      </p:sp>
      <p:sp>
        <p:nvSpPr>
          <p:cNvPr id="65" name="Text Box 3"/>
          <p:cNvSpPr txBox="1">
            <a:spLocks noChangeArrowheads="1"/>
          </p:cNvSpPr>
          <p:nvPr/>
        </p:nvSpPr>
        <p:spPr bwMode="auto">
          <a:xfrm>
            <a:off x="4918667" y="1687326"/>
            <a:ext cx="857473" cy="2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nchor="t">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20000"/>
              </a:spcBef>
              <a:buClr>
                <a:schemeClr val="tx2"/>
              </a:buClr>
              <a:buSzPct val="70000"/>
              <a:buFont typeface="Wingdings" charset="0"/>
              <a:buNone/>
            </a:pPr>
            <a:r>
              <a:rPr lang="nb-NO" sz="1100" dirty="0">
                <a:solidFill>
                  <a:schemeClr val="bg1">
                    <a:lumMod val="50000"/>
                  </a:schemeClr>
                </a:solidFill>
                <a:latin typeface="+mn-lt"/>
                <a:cs typeface="Times New Roman" charset="0"/>
              </a:rPr>
              <a:t>Firewall</a:t>
            </a:r>
          </a:p>
        </p:txBody>
      </p:sp>
      <p:sp>
        <p:nvSpPr>
          <p:cNvPr id="66" name="Rectangle 65"/>
          <p:cNvSpPr/>
          <p:nvPr/>
        </p:nvSpPr>
        <p:spPr>
          <a:xfrm>
            <a:off x="1834917" y="1703924"/>
            <a:ext cx="1044665" cy="407814"/>
          </a:xfrm>
          <a:prstGeom prst="rect">
            <a:avLst/>
          </a:prstGeom>
        </p:spPr>
        <p:txBody>
          <a:bodyPr wrap="square" lIns="68589" tIns="34295" rIns="68589" bIns="34295">
            <a:spAutoFit/>
          </a:bodyPr>
          <a:lstStyle/>
          <a:p>
            <a:pPr algn="ctr"/>
            <a:r>
              <a:rPr lang="en-US" sz="1100" b="1" dirty="0">
                <a:solidFill>
                  <a:schemeClr val="bg1">
                    <a:lumMod val="50000"/>
                  </a:schemeClr>
                </a:solidFill>
              </a:rPr>
              <a:t>Expressway</a:t>
            </a:r>
          </a:p>
          <a:p>
            <a:pPr algn="ctr"/>
            <a:r>
              <a:rPr lang="en-US" sz="1100" b="1" dirty="0">
                <a:solidFill>
                  <a:schemeClr val="bg1">
                    <a:lumMod val="50000"/>
                  </a:schemeClr>
                </a:solidFill>
              </a:rPr>
              <a:t>C</a:t>
            </a:r>
          </a:p>
        </p:txBody>
      </p:sp>
      <p:sp>
        <p:nvSpPr>
          <p:cNvPr id="67" name="Rounded Rectangle 16"/>
          <p:cNvSpPr>
            <a:spLocks noChangeAspect="1"/>
          </p:cNvSpPr>
          <p:nvPr/>
        </p:nvSpPr>
        <p:spPr>
          <a:xfrm>
            <a:off x="6097784" y="1055214"/>
            <a:ext cx="951722" cy="631273"/>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171473" rtlCol="0" anchor="b"/>
          <a:lstStyle/>
          <a:p>
            <a:pPr algn="ctr"/>
            <a:r>
              <a:rPr lang="en-US" sz="1200" dirty="0">
                <a:solidFill>
                  <a:schemeClr val="bg1">
                    <a:lumMod val="50000"/>
                  </a:schemeClr>
                </a:solidFill>
              </a:rPr>
              <a:t>Internet</a:t>
            </a:r>
          </a:p>
        </p:txBody>
      </p:sp>
      <p:graphicFrame>
        <p:nvGraphicFramePr>
          <p:cNvPr id="68" name="Object 150"/>
          <p:cNvGraphicFramePr>
            <a:graphicFrameLocks noChangeAspect="1"/>
          </p:cNvGraphicFramePr>
          <p:nvPr>
            <p:extLst>
              <p:ext uri="{D42A27DB-BD31-4B8C-83A1-F6EECF244321}">
                <p14:modId xmlns:p14="http://schemas.microsoft.com/office/powerpoint/2010/main" val="3446930748"/>
              </p:ext>
            </p:extLst>
          </p:nvPr>
        </p:nvGraphicFramePr>
        <p:xfrm>
          <a:off x="4113203" y="1173568"/>
          <a:ext cx="569659" cy="512919"/>
        </p:xfrm>
        <a:graphic>
          <a:graphicData uri="http://schemas.openxmlformats.org/presentationml/2006/ole">
            <mc:AlternateContent xmlns:mc="http://schemas.openxmlformats.org/markup-compatibility/2006">
              <mc:Choice xmlns:v="urn:schemas-microsoft-com:vml" Requires="v">
                <p:oleObj spid="_x0000_s5787" name="Visio" r:id="rId9" imgW="576739" imgH="518732" progId="">
                  <p:embed/>
                </p:oleObj>
              </mc:Choice>
              <mc:Fallback>
                <p:oleObj name="Visio" r:id="rId9" imgW="576739" imgH="51873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3203" y="1173568"/>
                        <a:ext cx="569659" cy="51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69" name="Picture 68" descr="firewall.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93706" y="1155256"/>
            <a:ext cx="224071" cy="531231"/>
          </a:xfrm>
          <a:prstGeom prst="rect">
            <a:avLst/>
          </a:prstGeom>
        </p:spPr>
      </p:pic>
      <p:sp>
        <p:nvSpPr>
          <p:cNvPr id="70" name="Can 69"/>
          <p:cNvSpPr/>
          <p:nvPr/>
        </p:nvSpPr>
        <p:spPr>
          <a:xfrm rot="16200000">
            <a:off x="3258157" y="876023"/>
            <a:ext cx="220124" cy="1174020"/>
          </a:xfrm>
          <a:prstGeom prst="can">
            <a:avLst/>
          </a:prstGeom>
          <a:noFill/>
          <a:ln>
            <a:solidFill>
              <a:srgbClr val="FFC000"/>
            </a:solidFill>
            <a:prstDash val="soli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chemeClr val="bg1">
                  <a:lumMod val="50000"/>
                </a:schemeClr>
              </a:solidFill>
            </a:endParaRPr>
          </a:p>
        </p:txBody>
      </p:sp>
      <p:pic>
        <p:nvPicPr>
          <p:cNvPr id="71" name="Picture 70" descr="firewall.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78287" y="1155256"/>
            <a:ext cx="224071" cy="531231"/>
          </a:xfrm>
          <a:prstGeom prst="rect">
            <a:avLst/>
          </a:prstGeom>
        </p:spPr>
      </p:pic>
      <p:pic>
        <p:nvPicPr>
          <p:cNvPr id="73" name="Picture 72" descr="10256_Telepresence_256.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4596" y="1898092"/>
            <a:ext cx="581652" cy="581501"/>
          </a:xfrm>
          <a:prstGeom prst="rect">
            <a:avLst/>
          </a:prstGeom>
        </p:spPr>
      </p:pic>
      <p:sp>
        <p:nvSpPr>
          <p:cNvPr id="74" name="Rectangle 73"/>
          <p:cNvSpPr/>
          <p:nvPr/>
        </p:nvSpPr>
        <p:spPr>
          <a:xfrm>
            <a:off x="5391964" y="799308"/>
            <a:ext cx="2540186" cy="279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t"/>
          <a:lstStyle/>
          <a:p>
            <a:pPr algn="ctr"/>
            <a:r>
              <a:rPr lang="en-US" dirty="0" smtClean="0">
                <a:solidFill>
                  <a:schemeClr val="tx1">
                    <a:lumMod val="75000"/>
                  </a:schemeClr>
                </a:solidFill>
                <a:latin typeface="+mj-lt"/>
              </a:rPr>
              <a:t>Outside Network</a:t>
            </a:r>
            <a:endParaRPr lang="en-US" dirty="0">
              <a:solidFill>
                <a:schemeClr val="tx1">
                  <a:lumMod val="75000"/>
                </a:schemeClr>
              </a:solidFill>
              <a:latin typeface="+mj-lt"/>
            </a:endParaRPr>
          </a:p>
        </p:txBody>
      </p:sp>
      <p:sp>
        <p:nvSpPr>
          <p:cNvPr id="75" name="Oval 74"/>
          <p:cNvSpPr>
            <a:spLocks noChangeAspect="1"/>
          </p:cNvSpPr>
          <p:nvPr/>
        </p:nvSpPr>
        <p:spPr>
          <a:xfrm>
            <a:off x="2620959" y="1490927"/>
            <a:ext cx="77322" cy="77303"/>
          </a:xfrm>
          <a:prstGeom prst="ellipse">
            <a:avLst/>
          </a:prstGeom>
          <a:solidFill>
            <a:srgbClr val="00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76" name="Oval 75"/>
          <p:cNvSpPr>
            <a:spLocks noChangeAspect="1"/>
          </p:cNvSpPr>
          <p:nvPr/>
        </p:nvSpPr>
        <p:spPr>
          <a:xfrm>
            <a:off x="7613898" y="1357085"/>
            <a:ext cx="77322" cy="77303"/>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cxnSp>
        <p:nvCxnSpPr>
          <p:cNvPr id="77" name="Straight Arrow Connector 76"/>
          <p:cNvCxnSpPr/>
          <p:nvPr/>
        </p:nvCxnSpPr>
        <p:spPr>
          <a:xfrm>
            <a:off x="2676885" y="1529475"/>
            <a:ext cx="1454408" cy="0"/>
          </a:xfrm>
          <a:prstGeom prst="straightConnector1">
            <a:avLst/>
          </a:prstGeom>
          <a:ln>
            <a:solidFill>
              <a:schemeClr val="accent6">
                <a:lumMod val="60000"/>
                <a:lumOff val="40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8" name="Oval 77"/>
          <p:cNvSpPr>
            <a:spLocks noChangeAspect="1"/>
          </p:cNvSpPr>
          <p:nvPr/>
        </p:nvSpPr>
        <p:spPr>
          <a:xfrm>
            <a:off x="2620959" y="1490927"/>
            <a:ext cx="77322" cy="77303"/>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79" name="Oval 78"/>
          <p:cNvSpPr>
            <a:spLocks noChangeAspect="1"/>
          </p:cNvSpPr>
          <p:nvPr/>
        </p:nvSpPr>
        <p:spPr>
          <a:xfrm>
            <a:off x="2089961" y="1362152"/>
            <a:ext cx="77322" cy="77303"/>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80" name="Oval 79"/>
          <p:cNvSpPr>
            <a:spLocks noChangeAspect="1"/>
          </p:cNvSpPr>
          <p:nvPr/>
        </p:nvSpPr>
        <p:spPr>
          <a:xfrm>
            <a:off x="7613898" y="1425601"/>
            <a:ext cx="77322" cy="77303"/>
          </a:xfrm>
          <a:prstGeom prst="ellipse">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81" name="Oval 80"/>
          <p:cNvSpPr>
            <a:spLocks noChangeAspect="1"/>
          </p:cNvSpPr>
          <p:nvPr/>
        </p:nvSpPr>
        <p:spPr>
          <a:xfrm>
            <a:off x="1433293" y="2014823"/>
            <a:ext cx="77322" cy="77303"/>
          </a:xfrm>
          <a:prstGeom prst="ellipse">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82" name="Oval 81"/>
          <p:cNvSpPr>
            <a:spLocks noChangeAspect="1"/>
          </p:cNvSpPr>
          <p:nvPr/>
        </p:nvSpPr>
        <p:spPr>
          <a:xfrm>
            <a:off x="4113203" y="1359947"/>
            <a:ext cx="77322" cy="77303"/>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cxnSp>
        <p:nvCxnSpPr>
          <p:cNvPr id="36" name="Straight Connector 35"/>
          <p:cNvCxnSpPr>
            <a:cxnSpLocks/>
          </p:cNvCxnSpPr>
          <p:nvPr/>
        </p:nvCxnSpPr>
        <p:spPr>
          <a:xfrm flipH="1">
            <a:off x="6360633" y="2261495"/>
            <a:ext cx="54928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6916850" y="2122996"/>
            <a:ext cx="557780" cy="253916"/>
          </a:xfrm>
          <a:prstGeom prst="rect">
            <a:avLst/>
          </a:prstGeom>
        </p:spPr>
        <p:txBody>
          <a:bodyPr wrap="none" lIns="68589" tIns="34295" rIns="68589" bIns="34295">
            <a:spAutoFit/>
          </a:bodyPr>
          <a:lstStyle/>
          <a:p>
            <a:r>
              <a:rPr lang="en-US" sz="1200" dirty="0">
                <a:solidFill>
                  <a:schemeClr val="bg1">
                    <a:lumMod val="50000"/>
                  </a:schemeClr>
                </a:solidFill>
              </a:rPr>
              <a:t>Media</a:t>
            </a:r>
          </a:p>
        </p:txBody>
      </p:sp>
      <p:cxnSp>
        <p:nvCxnSpPr>
          <p:cNvPr id="40" name="Straight Connector 39"/>
          <p:cNvCxnSpPr>
            <a:cxnSpLocks/>
          </p:cNvCxnSpPr>
          <p:nvPr/>
        </p:nvCxnSpPr>
        <p:spPr>
          <a:xfrm flipH="1">
            <a:off x="6364137" y="1984721"/>
            <a:ext cx="549281" cy="0"/>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6916850" y="1846224"/>
            <a:ext cx="771836" cy="253916"/>
          </a:xfrm>
          <a:prstGeom prst="rect">
            <a:avLst/>
          </a:prstGeom>
        </p:spPr>
        <p:txBody>
          <a:bodyPr wrap="none" lIns="68589" tIns="34295" rIns="68589" bIns="34295">
            <a:spAutoFit/>
          </a:bodyPr>
          <a:lstStyle/>
          <a:p>
            <a:r>
              <a:rPr lang="en-US" sz="1200" dirty="0">
                <a:solidFill>
                  <a:schemeClr val="bg1">
                    <a:lumMod val="50000"/>
                  </a:schemeClr>
                </a:solidFill>
              </a:rPr>
              <a:t>Signaling</a:t>
            </a:r>
          </a:p>
        </p:txBody>
      </p:sp>
      <p:sp>
        <p:nvSpPr>
          <p:cNvPr id="2" name="Title 1"/>
          <p:cNvSpPr>
            <a:spLocks noGrp="1"/>
          </p:cNvSpPr>
          <p:nvPr>
            <p:ph type="title"/>
          </p:nvPr>
        </p:nvSpPr>
        <p:spPr/>
        <p:txBody>
          <a:bodyPr/>
          <a:lstStyle/>
          <a:p>
            <a:r>
              <a:rPr lang="en-US" dirty="0" smtClean="0"/>
              <a:t>Expressway Firewall Traversal Basics</a:t>
            </a:r>
            <a:endParaRPr lang="en-US" dirty="0"/>
          </a:p>
        </p:txBody>
      </p:sp>
    </p:spTree>
    <p:extLst>
      <p:ext uri="{BB962C8B-B14F-4D97-AF65-F5344CB8AC3E}">
        <p14:creationId xmlns:p14="http://schemas.microsoft.com/office/powerpoint/2010/main" val="11345962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fade">
                                      <p:cBhvr>
                                        <p:cTn id="7" dur="500"/>
                                        <p:tgtEl>
                                          <p:spTgt spid="6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0">
                                            <p:txEl>
                                              <p:pRg st="1" end="1"/>
                                            </p:txEl>
                                          </p:spTgt>
                                        </p:tgtEl>
                                        <p:attrNameLst>
                                          <p:attrName>style.visibility</p:attrName>
                                        </p:attrNameLst>
                                      </p:cBhvr>
                                      <p:to>
                                        <p:strVal val="visible"/>
                                      </p:to>
                                    </p:set>
                                    <p:animEffect transition="in" filter="fade">
                                      <p:cBhvr>
                                        <p:cTn id="15" dur="500"/>
                                        <p:tgtEl>
                                          <p:spTgt spid="60">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subTnLst>
                                    <p:set>
                                      <p:cBhvr override="childStyle">
                                        <p:cTn dur="1" fill="hold" display="0" masterRel="nextClick" afterEffect="1"/>
                                        <p:tgtEl>
                                          <p:spTgt spid="59"/>
                                        </p:tgtEl>
                                        <p:attrNameLst>
                                          <p:attrName>style.visibility</p:attrName>
                                        </p:attrNameLst>
                                      </p:cBhvr>
                                      <p:to>
                                        <p:strVal val="hidden"/>
                                      </p:to>
                                    </p:set>
                                  </p:subTnLst>
                                </p:cTn>
                              </p:par>
                              <p:par>
                                <p:cTn id="19" presetID="10"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subTnLst>
                                    <p:set>
                                      <p:cBhvr override="childStyle">
                                        <p:cTn dur="1" fill="hold" display="0" masterRel="nextClick" afterEffect="1"/>
                                        <p:tgtEl>
                                          <p:spTgt spid="75"/>
                                        </p:tgtEl>
                                        <p:attrNameLst>
                                          <p:attrName>style.visibility</p:attrName>
                                        </p:attrNameLst>
                                      </p:cBhvr>
                                      <p:to>
                                        <p:strVal val="hidden"/>
                                      </p:to>
                                    </p:set>
                                  </p:subTnLst>
                                </p:cTn>
                              </p:par>
                              <p:par>
                                <p:cTn id="22" presetID="10" presetClass="entr" presetSubtype="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subTnLst>
                                    <p:set>
                                      <p:cBhvr override="childStyle">
                                        <p:cTn dur="1" fill="hold" display="0" masterRel="nextClick" afterEffect="1"/>
                                        <p:tgtEl>
                                          <p:spTgt spid="59"/>
                                        </p:tgtEl>
                                        <p:attrNameLst>
                                          <p:attrName>style.visibility</p:attrName>
                                        </p:attrNameLst>
                                      </p:cBhvr>
                                      <p:to>
                                        <p:strVal val="hidden"/>
                                      </p:to>
                                    </p:set>
                                  </p:subTnLst>
                                </p:cTn>
                              </p:par>
                              <p:par>
                                <p:cTn id="25" presetID="42" presetClass="path" presetSubtype="0" accel="50000" decel="50000" fill="hold" grpId="1" nodeType="withEffect">
                                  <p:stCondLst>
                                    <p:cond delay="0"/>
                                  </p:stCondLst>
                                  <p:childTnLst>
                                    <p:animMotion origin="layout" path="M -3.125E-6 -4.81481E-6 L 0.16198 -4.81481E-6 " pathEditMode="relative" rAng="0" ptsTypes="AA">
                                      <p:cBhvr>
                                        <p:cTn id="26" dur="2000" fill="hold"/>
                                        <p:tgtEl>
                                          <p:spTgt spid="75"/>
                                        </p:tgtEl>
                                        <p:attrNameLst>
                                          <p:attrName>ppt_x</p:attrName>
                                          <p:attrName>ppt_y</p:attrName>
                                        </p:attrNameLst>
                                      </p:cBhvr>
                                      <p:rCtr x="8099" y="0"/>
                                    </p:animMotion>
                                  </p:childTnLst>
                                  <p:subTnLst>
                                    <p:set>
                                      <p:cBhvr override="childStyle">
                                        <p:cTn dur="1" fill="hold" display="0" masterRel="nextClick" afterEffect="1"/>
                                        <p:tgtEl>
                                          <p:spTgt spid="7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0">
                                            <p:txEl>
                                              <p:pRg st="2" end="2"/>
                                            </p:txEl>
                                          </p:spTgt>
                                        </p:tgtEl>
                                        <p:attrNameLst>
                                          <p:attrName>style.visibility</p:attrName>
                                        </p:attrNameLst>
                                      </p:cBhvr>
                                      <p:to>
                                        <p:strVal val="visible"/>
                                      </p:to>
                                    </p:set>
                                    <p:animEffect transition="in" filter="fade">
                                      <p:cBhvr>
                                        <p:cTn id="31" dur="500"/>
                                        <p:tgtEl>
                                          <p:spTgt spid="60">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subTnLst>
                                    <p:set>
                                      <p:cBhvr override="childStyle">
                                        <p:cTn dur="1" fill="hold" display="0" masterRel="nextClick" afterEffect="1"/>
                                        <p:tgtEl>
                                          <p:spTgt spid="78"/>
                                        </p:tgtEl>
                                        <p:attrNameLst>
                                          <p:attrName>style.visibility</p:attrName>
                                        </p:attrNameLst>
                                      </p:cBhvr>
                                      <p:to>
                                        <p:strVal val="hidden"/>
                                      </p:to>
                                    </p:set>
                                  </p:subTnLst>
                                </p:cTn>
                              </p:par>
                              <p:par>
                                <p:cTn id="38" presetID="42" presetClass="path" presetSubtype="0" repeatCount="indefinite" accel="50000" decel="50000" fill="hold" grpId="1" nodeType="withEffect">
                                  <p:stCondLst>
                                    <p:cond delay="0"/>
                                  </p:stCondLst>
                                  <p:endCondLst>
                                    <p:cond evt="onNext" delay="0">
                                      <p:tgtEl>
                                        <p:sldTgt/>
                                      </p:tgtEl>
                                    </p:cond>
                                  </p:endCondLst>
                                  <p:childTnLst>
                                    <p:animMotion origin="layout" path="M 4.733E-6 2.59259E-6 L 0.16215 0.00115 " pathEditMode="relative" rAng="0" ptsTypes="AA">
                                      <p:cBhvr>
                                        <p:cTn id="39" dur="1000" fill="hold"/>
                                        <p:tgtEl>
                                          <p:spTgt spid="78"/>
                                        </p:tgtEl>
                                        <p:attrNameLst>
                                          <p:attrName>ppt_x</p:attrName>
                                          <p:attrName>ppt_y</p:attrName>
                                        </p:attrNameLst>
                                      </p:cBhvr>
                                      <p:rCtr x="8101" y="46"/>
                                    </p:animMotion>
                                  </p:childTnLst>
                                  <p:subTnLst>
                                    <p:set>
                                      <p:cBhvr override="childStyle">
                                        <p:cTn dur="1" fill="hold" display="0" masterRel="nextClick" afterEffect="1"/>
                                        <p:tgtEl>
                                          <p:spTgt spid="7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0">
                                            <p:txEl>
                                              <p:pRg st="3" end="3"/>
                                            </p:txEl>
                                          </p:spTgt>
                                        </p:tgtEl>
                                        <p:attrNameLst>
                                          <p:attrName>style.visibility</p:attrName>
                                        </p:attrNameLst>
                                      </p:cBhvr>
                                      <p:to>
                                        <p:strVal val="visible"/>
                                      </p:to>
                                    </p:set>
                                    <p:animEffect transition="in" filter="fade">
                                      <p:cBhvr>
                                        <p:cTn id="44" dur="500"/>
                                        <p:tgtEl>
                                          <p:spTgt spid="60">
                                            <p:txEl>
                                              <p:pRg st="3" end="3"/>
                                            </p:txEl>
                                          </p:spTgt>
                                        </p:tgtEl>
                                      </p:cBhvr>
                                    </p:animEffect>
                                  </p:childTnLst>
                                </p:cTn>
                              </p:par>
                              <p:par>
                                <p:cTn id="45" presetID="22" presetClass="entr" presetSubtype="2"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right)">
                                      <p:cBhvr>
                                        <p:cTn id="47" dur="500"/>
                                        <p:tgtEl>
                                          <p:spTgt spid="53"/>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500"/>
                                        <p:tgtEl>
                                          <p:spTgt spid="76"/>
                                        </p:tgtEl>
                                      </p:cBhvr>
                                    </p:animEffect>
                                  </p:childTnLst>
                                </p:cTn>
                              </p:par>
                              <p:par>
                                <p:cTn id="51" presetID="42" presetClass="path" presetSubtype="0" accel="50000" decel="50000" fill="hold" grpId="0" nodeType="withEffect">
                                  <p:stCondLst>
                                    <p:cond delay="500"/>
                                  </p:stCondLst>
                                  <p:childTnLst>
                                    <p:animMotion origin="layout" path="M 3.53998E-6 7.40741E-7 L -0.32952 0.00093 " pathEditMode="relative" rAng="0" ptsTypes="AA">
                                      <p:cBhvr>
                                        <p:cTn id="52" dur="1000" fill="hold"/>
                                        <p:tgtEl>
                                          <p:spTgt spid="76"/>
                                        </p:tgtEl>
                                        <p:attrNameLst>
                                          <p:attrName>ppt_x</p:attrName>
                                          <p:attrName>ppt_y</p:attrName>
                                        </p:attrNameLst>
                                      </p:cBhvr>
                                      <p:rCtr x="-16476" y="46"/>
                                    </p:animMotion>
                                  </p:childTnLst>
                                  <p:subTnLst>
                                    <p:set>
                                      <p:cBhvr override="childStyle">
                                        <p:cTn dur="1" fill="hold" display="0" masterRel="nextClick" afterEffect="1"/>
                                        <p:tgtEl>
                                          <p:spTgt spid="76"/>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childTnLst>
                          </p:cTn>
                        </p:par>
                        <p:par>
                          <p:cTn id="58" fill="hold">
                            <p:stCondLst>
                              <p:cond delay="500"/>
                            </p:stCondLst>
                            <p:childTnLst>
                              <p:par>
                                <p:cTn id="59" presetID="10" presetClass="entr" presetSubtype="0" fill="hold" grpId="1"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fade">
                                      <p:cBhvr>
                                        <p:cTn id="61" dur="500"/>
                                        <p:tgtEl>
                                          <p:spTgt spid="82"/>
                                        </p:tgtEl>
                                      </p:cBhvr>
                                    </p:animEffect>
                                  </p:childTnLst>
                                </p:cTn>
                              </p:par>
                              <p:par>
                                <p:cTn id="62" presetID="42" presetClass="path" presetSubtype="0" accel="50000" decel="50000" fill="hold" grpId="0" nodeType="withEffect">
                                  <p:stCondLst>
                                    <p:cond delay="500"/>
                                  </p:stCondLst>
                                  <p:childTnLst>
                                    <p:animMotion origin="layout" path="M -3.62642E-6 -2.22222E-6 L -0.16321 0.0007 " pathEditMode="relative" rAng="0" ptsTypes="AA">
                                      <p:cBhvr>
                                        <p:cTn id="63" dur="1000" fill="hold"/>
                                        <p:tgtEl>
                                          <p:spTgt spid="82"/>
                                        </p:tgtEl>
                                        <p:attrNameLst>
                                          <p:attrName>ppt_x</p:attrName>
                                          <p:attrName>ppt_y</p:attrName>
                                        </p:attrNameLst>
                                      </p:cBhvr>
                                      <p:rCtr x="-8167" y="23"/>
                                    </p:animMotion>
                                  </p:childTnLst>
                                  <p:subTnLst>
                                    <p:set>
                                      <p:cBhvr override="childStyle">
                                        <p:cTn dur="1" fill="hold" display="0" masterRel="nextClick" afterEffect="1"/>
                                        <p:tgtEl>
                                          <p:spTgt spid="82"/>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0">
                                            <p:txEl>
                                              <p:pRg st="4" end="4"/>
                                            </p:txEl>
                                          </p:spTgt>
                                        </p:tgtEl>
                                        <p:attrNameLst>
                                          <p:attrName>style.visibility</p:attrName>
                                        </p:attrNameLst>
                                      </p:cBhvr>
                                      <p:to>
                                        <p:strVal val="visible"/>
                                      </p:to>
                                    </p:set>
                                    <p:animEffect transition="in" filter="fade">
                                      <p:cBhvr>
                                        <p:cTn id="68" dur="500"/>
                                        <p:tgtEl>
                                          <p:spTgt spid="60">
                                            <p:txEl>
                                              <p:pRg st="4" end="4"/>
                                            </p:txEl>
                                          </p:spTgt>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up)">
                                      <p:cBhvr>
                                        <p:cTn id="71" dur="500"/>
                                        <p:tgtEl>
                                          <p:spTgt spid="5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500"/>
                                        <p:tgtEl>
                                          <p:spTgt spid="79"/>
                                        </p:tgtEl>
                                      </p:cBhvr>
                                    </p:animEffect>
                                  </p:childTnLst>
                                  <p:subTnLst>
                                    <p:set>
                                      <p:cBhvr override="childStyle">
                                        <p:cTn dur="1" fill="hold" display="0" masterRel="nextClick" afterEffect="1"/>
                                        <p:tgtEl>
                                          <p:spTgt spid="79"/>
                                        </p:tgtEl>
                                        <p:attrNameLst>
                                          <p:attrName>style.visibility</p:attrName>
                                        </p:attrNameLst>
                                      </p:cBhvr>
                                      <p:to>
                                        <p:strVal val="hidden"/>
                                      </p:to>
                                    </p:set>
                                  </p:subTnLst>
                                </p:cTn>
                              </p:par>
                              <p:par>
                                <p:cTn id="75" presetID="0" presetClass="path" presetSubtype="0" accel="50000" decel="50000" fill="hold" grpId="1" nodeType="withEffect">
                                  <p:stCondLst>
                                    <p:cond delay="500"/>
                                  </p:stCondLst>
                                  <p:childTnLst>
                                    <p:animMotion origin="layout" path="M 0 0 L -0.10365 0.00093 L -0.10312 0.12223 " pathEditMode="relative" ptsTypes="AAA">
                                      <p:cBhvr>
                                        <p:cTn id="76" dur="1000" fill="hold"/>
                                        <p:tgtEl>
                                          <p:spTgt spid="79"/>
                                        </p:tgtEl>
                                        <p:attrNameLst>
                                          <p:attrName>ppt_x</p:attrName>
                                          <p:attrName>ppt_y</p:attrName>
                                        </p:attrNameLst>
                                      </p:cBhvr>
                                    </p:animMotion>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0">
                                            <p:txEl>
                                              <p:pRg st="5" end="5"/>
                                            </p:txEl>
                                          </p:spTgt>
                                        </p:tgtEl>
                                        <p:attrNameLst>
                                          <p:attrName>style.visibility</p:attrName>
                                        </p:attrNameLst>
                                      </p:cBhvr>
                                      <p:to>
                                        <p:strVal val="visible"/>
                                      </p:to>
                                    </p:set>
                                    <p:animEffect transition="in" filter="fade">
                                      <p:cBhvr>
                                        <p:cTn id="81" dur="500"/>
                                        <p:tgtEl>
                                          <p:spTgt spid="60">
                                            <p:txEl>
                                              <p:pRg st="5" end="5"/>
                                            </p:txEl>
                                          </p:spTgt>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500"/>
                                        <p:tgtEl>
                                          <p:spTgt spid="51"/>
                                        </p:tgtEl>
                                      </p:cBhvr>
                                    </p:animEffect>
                                  </p:childTnLst>
                                </p:cTn>
                              </p:par>
                              <p:par>
                                <p:cTn id="85" presetID="10" presetClass="entr" presetSubtype="0" fill="hold" grpId="0" nodeType="withEffect">
                                  <p:stCondLst>
                                    <p:cond delay="1000"/>
                                  </p:stCondLst>
                                  <p:childTnLst>
                                    <p:set>
                                      <p:cBhvr>
                                        <p:cTn id="86" dur="1" fill="hold">
                                          <p:stCondLst>
                                            <p:cond delay="0"/>
                                          </p:stCondLst>
                                        </p:cTn>
                                        <p:tgtEl>
                                          <p:spTgt spid="80"/>
                                        </p:tgtEl>
                                        <p:attrNameLst>
                                          <p:attrName>style.visibility</p:attrName>
                                        </p:attrNameLst>
                                      </p:cBhvr>
                                      <p:to>
                                        <p:strVal val="visible"/>
                                      </p:to>
                                    </p:set>
                                    <p:animEffect transition="in" filter="fade">
                                      <p:cBhvr>
                                        <p:cTn id="87" dur="500"/>
                                        <p:tgtEl>
                                          <p:spTgt spid="80"/>
                                        </p:tgtEl>
                                      </p:cBhvr>
                                    </p:animEffect>
                                  </p:childTnLst>
                                </p:cTn>
                              </p:par>
                              <p:par>
                                <p:cTn id="88" presetID="0" presetClass="path" presetSubtype="0" repeatCount="10000" accel="50000" decel="50000" fill="remove" grpId="1" nodeType="withEffect">
                                  <p:stCondLst>
                                    <p:cond delay="0"/>
                                  </p:stCondLst>
                                  <p:childTnLst>
                                    <p:animMotion origin="layout" path="M 0 0 L -0.58386 0 L -0.67709 0.11574 " pathEditMode="relative" ptsTypes="AAA">
                                      <p:cBhvr>
                                        <p:cTn id="89" dur="1000" fill="hold"/>
                                        <p:tgtEl>
                                          <p:spTgt spid="80"/>
                                        </p:tgtEl>
                                        <p:attrNameLst>
                                          <p:attrName>ppt_x</p:attrName>
                                          <p:attrName>ppt_y</p:attrName>
                                        </p:attrNameLst>
                                      </p:cBhvr>
                                    </p:animMotion>
                                  </p:childTnLst>
                                </p:cTn>
                              </p:par>
                              <p:par>
                                <p:cTn id="90" presetID="10" presetClass="entr" presetSubtype="0" fill="hold" grpId="0" nodeType="withEffect">
                                  <p:stCondLst>
                                    <p:cond delay="0"/>
                                  </p:stCondLst>
                                  <p:childTnLst>
                                    <p:set>
                                      <p:cBhvr>
                                        <p:cTn id="91" dur="1" fill="hold">
                                          <p:stCondLst>
                                            <p:cond delay="0"/>
                                          </p:stCondLst>
                                        </p:cTn>
                                        <p:tgtEl>
                                          <p:spTgt spid="81"/>
                                        </p:tgtEl>
                                        <p:attrNameLst>
                                          <p:attrName>style.visibility</p:attrName>
                                        </p:attrNameLst>
                                      </p:cBhvr>
                                      <p:to>
                                        <p:strVal val="visible"/>
                                      </p:to>
                                    </p:set>
                                    <p:animEffect transition="in" filter="fade">
                                      <p:cBhvr>
                                        <p:cTn id="92" dur="500"/>
                                        <p:tgtEl>
                                          <p:spTgt spid="81"/>
                                        </p:tgtEl>
                                      </p:cBhvr>
                                    </p:animEffect>
                                  </p:childTnLst>
                                </p:cTn>
                              </p:par>
                              <p:par>
                                <p:cTn id="93" presetID="10" presetClass="entr" presetSubtype="0" fill="hold" grpId="1" nodeType="withEffect">
                                  <p:stCondLst>
                                    <p:cond delay="0"/>
                                  </p:stCondLst>
                                  <p:childTnLst>
                                    <p:set>
                                      <p:cBhvr>
                                        <p:cTn id="94" dur="1" fill="hold">
                                          <p:stCondLst>
                                            <p:cond delay="0"/>
                                          </p:stCondLst>
                                        </p:cTn>
                                        <p:tgtEl>
                                          <p:spTgt spid="81"/>
                                        </p:tgtEl>
                                        <p:attrNameLst>
                                          <p:attrName>style.visibility</p:attrName>
                                        </p:attrNameLst>
                                      </p:cBhvr>
                                      <p:to>
                                        <p:strVal val="visible"/>
                                      </p:to>
                                    </p:set>
                                    <p:animEffect transition="in" filter="fade">
                                      <p:cBhvr>
                                        <p:cTn id="95" dur="500"/>
                                        <p:tgtEl>
                                          <p:spTgt spid="81"/>
                                        </p:tgtEl>
                                      </p:cBhvr>
                                    </p:animEffect>
                                  </p:childTnLst>
                                </p:cTn>
                              </p:par>
                              <p:par>
                                <p:cTn id="96" presetID="0" presetClass="path" presetSubtype="0" repeatCount="indefinite" accel="50000" decel="50000" fill="remove" grpId="2" nodeType="withEffect">
                                  <p:stCondLst>
                                    <p:cond delay="2000"/>
                                  </p:stCondLst>
                                  <p:endCondLst>
                                    <p:cond evt="onNext" delay="0">
                                      <p:tgtEl>
                                        <p:sldTgt/>
                                      </p:tgtEl>
                                    </p:cond>
                                  </p:endCondLst>
                                  <p:childTnLst>
                                    <p:animMotion origin="layout" path="M 0 0 L 0.09479 -0.11481 L 0.67709 -0.11481 " pathEditMode="relative" ptsTypes="AAA">
                                      <p:cBhvr>
                                        <p:cTn id="97" dur="1000" fill="hold"/>
                                        <p:tgtEl>
                                          <p:spTgt spid="81"/>
                                        </p:tgtEl>
                                        <p:attrNameLst>
                                          <p:attrName>ppt_x</p:attrName>
                                          <p:attrName>ppt_y</p:attrName>
                                        </p:attrNameLst>
                                      </p:cBhvr>
                                    </p:animMotion>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2" nodeType="click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fade">
                                      <p:cBhvr>
                                        <p:cTn id="10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70" grpId="0" animBg="1"/>
      <p:bldP spid="75" grpId="0" animBg="1"/>
      <p:bldP spid="75" grpId="1" animBg="1"/>
      <p:bldP spid="76" grpId="0" animBg="1"/>
      <p:bldP spid="76" grpId="1" animBg="1"/>
      <p:bldP spid="78" grpId="0" animBg="1"/>
      <p:bldP spid="78" grpId="1" animBg="1"/>
      <p:bldP spid="79" grpId="0" animBg="1"/>
      <p:bldP spid="79" grpId="1" animBg="1"/>
      <p:bldP spid="80" grpId="0" animBg="1"/>
      <p:bldP spid="80" grpId="1" animBg="1"/>
      <p:bldP spid="81" grpId="0" animBg="1"/>
      <p:bldP spid="81" grpId="1" animBg="1"/>
      <p:bldP spid="81" grpId="2" animBg="1"/>
      <p:bldP spid="82" grpId="0" animBg="1"/>
      <p:bldP spid="82" grpId="1" animBg="1"/>
      <p:bldP spid="82"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X8.1 Firewall Traversal Capabilities Expanded</a:t>
            </a:r>
            <a:endParaRPr lang="en-US" dirty="0"/>
          </a:p>
        </p:txBody>
      </p:sp>
      <p:sp>
        <p:nvSpPr>
          <p:cNvPr id="3" name="Text Placeholder 2"/>
          <p:cNvSpPr>
            <a:spLocks noGrp="1"/>
          </p:cNvSpPr>
          <p:nvPr>
            <p:ph idx="1"/>
          </p:nvPr>
        </p:nvSpPr>
        <p:spPr/>
        <p:txBody>
          <a:bodyPr/>
          <a:lstStyle/>
          <a:p>
            <a:pPr marL="0" indent="0">
              <a:buNone/>
            </a:pPr>
            <a:r>
              <a:rPr lang="en-US" dirty="0" smtClean="0"/>
              <a:t>The X8.1 release delivers 3 key capabilities enabling the Expressway Mobile and Remote Access feature</a:t>
            </a:r>
          </a:p>
          <a:p>
            <a:r>
              <a:rPr lang="en-US" dirty="0"/>
              <a:t>XCP Router for XMPP traffic</a:t>
            </a:r>
          </a:p>
          <a:p>
            <a:r>
              <a:rPr lang="en-US" dirty="0" smtClean="0"/>
              <a:t>HTTPS Reverse proxy</a:t>
            </a:r>
          </a:p>
          <a:p>
            <a:r>
              <a:rPr lang="en-US" dirty="0" smtClean="0"/>
              <a:t>Proxy SIP registrations to Unified CM</a:t>
            </a:r>
          </a:p>
          <a:p>
            <a:endParaRPr lang="en-US" dirty="0"/>
          </a:p>
          <a:p>
            <a:endParaRPr lang="en-US" dirty="0" smtClean="0"/>
          </a:p>
          <a:p>
            <a:pPr marL="0" indent="0">
              <a:buNone/>
            </a:pPr>
            <a:endParaRPr lang="en-US" dirty="0" smtClean="0"/>
          </a:p>
          <a:p>
            <a:pPr marL="0" indent="0">
              <a:buNone/>
            </a:pPr>
            <a:endParaRPr lang="en-US" dirty="0"/>
          </a:p>
          <a:p>
            <a:pPr marL="0" indent="0">
              <a:buNone/>
            </a:pPr>
            <a:r>
              <a:rPr lang="en-US" dirty="0" smtClean="0"/>
              <a:t>(</a:t>
            </a:r>
            <a:r>
              <a:rPr lang="en-US" dirty="0"/>
              <a:t>details on new firewall port requirements covered later)</a:t>
            </a:r>
          </a:p>
          <a:p>
            <a:endParaRPr lang="en-US" dirty="0"/>
          </a:p>
        </p:txBody>
      </p:sp>
      <p:grpSp>
        <p:nvGrpSpPr>
          <p:cNvPr id="24" name="Group 23"/>
          <p:cNvGrpSpPr/>
          <p:nvPr/>
        </p:nvGrpSpPr>
        <p:grpSpPr>
          <a:xfrm>
            <a:off x="4495800" y="1830589"/>
            <a:ext cx="3962400" cy="1524000"/>
            <a:chOff x="4862430" y="1692651"/>
            <a:chExt cx="3032292" cy="1037846"/>
          </a:xfrm>
        </p:grpSpPr>
        <p:graphicFrame>
          <p:nvGraphicFramePr>
            <p:cNvPr id="5" name="Object 150"/>
            <p:cNvGraphicFramePr>
              <a:graphicFrameLocks noChangeAspect="1"/>
            </p:cNvGraphicFramePr>
            <p:nvPr>
              <p:extLst>
                <p:ext uri="{D42A27DB-BD31-4B8C-83A1-F6EECF244321}">
                  <p14:modId xmlns:p14="http://schemas.microsoft.com/office/powerpoint/2010/main" val="1969284629"/>
                </p:ext>
              </p:extLst>
            </p:nvPr>
          </p:nvGraphicFramePr>
          <p:xfrm>
            <a:off x="5162851" y="1809764"/>
            <a:ext cx="569659" cy="512919"/>
          </p:xfrm>
          <a:graphic>
            <a:graphicData uri="http://schemas.openxmlformats.org/presentationml/2006/ole">
              <mc:AlternateContent xmlns:mc="http://schemas.openxmlformats.org/markup-compatibility/2006">
                <mc:Choice xmlns:v="urn:schemas-microsoft-com:vml" Requires="v">
                  <p:oleObj spid="_x0000_s31934" name="Visio" r:id="rId3" imgW="576739" imgH="518732" progId="">
                    <p:embed/>
                  </p:oleObj>
                </mc:Choice>
                <mc:Fallback>
                  <p:oleObj name="Visio" r:id="rId3" imgW="576739" imgH="518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851" y="1809764"/>
                          <a:ext cx="569659" cy="51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7" name="Text Box 3"/>
            <p:cNvSpPr txBox="1">
              <a:spLocks noChangeArrowheads="1"/>
            </p:cNvSpPr>
            <p:nvPr/>
          </p:nvSpPr>
          <p:spPr bwMode="auto">
            <a:xfrm>
              <a:off x="6029988" y="2322683"/>
              <a:ext cx="766735" cy="2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nchor="t">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20000"/>
                </a:spcBef>
                <a:buClr>
                  <a:schemeClr val="tx2"/>
                </a:buClr>
                <a:buSzPct val="70000"/>
                <a:buFont typeface="Wingdings" charset="0"/>
                <a:buNone/>
              </a:pPr>
              <a:r>
                <a:rPr lang="nb-NO" sz="1100" dirty="0">
                  <a:solidFill>
                    <a:schemeClr val="bg1">
                      <a:lumMod val="50000"/>
                    </a:schemeClr>
                  </a:solidFill>
                  <a:latin typeface="+mn-lt"/>
                  <a:cs typeface="Times New Roman" charset="0"/>
                </a:rPr>
                <a:t>Firewall</a:t>
              </a:r>
            </a:p>
          </p:txBody>
        </p:sp>
        <p:sp>
          <p:nvSpPr>
            <p:cNvPr id="8" name="Rectangle 7"/>
            <p:cNvSpPr/>
            <p:nvPr/>
          </p:nvSpPr>
          <p:spPr>
            <a:xfrm>
              <a:off x="6850057" y="2322683"/>
              <a:ext cx="1044665" cy="407814"/>
            </a:xfrm>
            <a:prstGeom prst="rect">
              <a:avLst/>
            </a:prstGeom>
          </p:spPr>
          <p:txBody>
            <a:bodyPr wrap="square" lIns="68589" tIns="34295" rIns="68589" bIns="34295">
              <a:spAutoFit/>
            </a:bodyPr>
            <a:lstStyle/>
            <a:p>
              <a:pPr algn="ctr"/>
              <a:r>
                <a:rPr lang="en-US" sz="1100" b="1" dirty="0">
                  <a:solidFill>
                    <a:schemeClr val="bg1">
                      <a:lumMod val="50000"/>
                    </a:schemeClr>
                  </a:solidFill>
                </a:rPr>
                <a:t>Expressway</a:t>
              </a:r>
            </a:p>
            <a:p>
              <a:pPr algn="ctr"/>
              <a:r>
                <a:rPr lang="en-US" sz="1100" b="1" dirty="0">
                  <a:solidFill>
                    <a:schemeClr val="bg1">
                      <a:lumMod val="50000"/>
                    </a:schemeClr>
                  </a:solidFill>
                </a:rPr>
                <a:t>E</a:t>
              </a:r>
            </a:p>
          </p:txBody>
        </p:sp>
        <p:graphicFrame>
          <p:nvGraphicFramePr>
            <p:cNvPr id="9" name="Object 150"/>
            <p:cNvGraphicFramePr>
              <a:graphicFrameLocks noChangeAspect="1"/>
            </p:cNvGraphicFramePr>
            <p:nvPr>
              <p:extLst>
                <p:ext uri="{D42A27DB-BD31-4B8C-83A1-F6EECF244321}">
                  <p14:modId xmlns:p14="http://schemas.microsoft.com/office/powerpoint/2010/main" val="2148225696"/>
                </p:ext>
              </p:extLst>
            </p:nvPr>
          </p:nvGraphicFramePr>
          <p:xfrm>
            <a:off x="7178168" y="1809764"/>
            <a:ext cx="569659" cy="512919"/>
          </p:xfrm>
          <a:graphic>
            <a:graphicData uri="http://schemas.openxmlformats.org/presentationml/2006/ole">
              <mc:AlternateContent xmlns:mc="http://schemas.openxmlformats.org/markup-compatibility/2006">
                <mc:Choice xmlns:v="urn:schemas-microsoft-com:vml" Requires="v">
                  <p:oleObj spid="_x0000_s31935" name="Visio" r:id="rId5" imgW="576739" imgH="518732" progId="">
                    <p:embed/>
                  </p:oleObj>
                </mc:Choice>
                <mc:Fallback>
                  <p:oleObj name="Visio" r:id="rId5" imgW="576739" imgH="518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168" y="1809764"/>
                          <a:ext cx="569659" cy="51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10" name="Picture 9" descr="firewall.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43303" y="1692651"/>
              <a:ext cx="224071" cy="650499"/>
            </a:xfrm>
            <a:prstGeom prst="rect">
              <a:avLst/>
            </a:prstGeom>
          </p:spPr>
        </p:pic>
        <p:sp>
          <p:nvSpPr>
            <p:cNvPr id="11" name="Can 10"/>
            <p:cNvSpPr/>
            <p:nvPr/>
          </p:nvSpPr>
          <p:spPr>
            <a:xfrm rot="16200000">
              <a:off x="6265416" y="1527540"/>
              <a:ext cx="304799" cy="1174020"/>
            </a:xfrm>
            <a:prstGeom prst="can">
              <a:avLst/>
            </a:prstGeom>
            <a:noFill/>
            <a:ln>
              <a:solidFill>
                <a:srgbClr val="FFC000"/>
              </a:solidFill>
              <a:prstDash val="soli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chemeClr val="bg1">
                    <a:lumMod val="50000"/>
                  </a:schemeClr>
                </a:solidFill>
              </a:endParaRPr>
            </a:p>
          </p:txBody>
        </p:sp>
        <p:cxnSp>
          <p:nvCxnSpPr>
            <p:cNvPr id="13" name="Straight Arrow Connector 12"/>
            <p:cNvCxnSpPr/>
            <p:nvPr/>
          </p:nvCxnSpPr>
          <p:spPr>
            <a:xfrm>
              <a:off x="5726482" y="2114550"/>
              <a:ext cx="1454408" cy="0"/>
            </a:xfrm>
            <a:prstGeom prst="straightConnector1">
              <a:avLst/>
            </a:prstGeom>
            <a:ln>
              <a:solidFill>
                <a:schemeClr val="accent6"/>
              </a:solidFill>
              <a:prstDash val="sysDash"/>
              <a:headEnd type="none"/>
              <a:tailEnd type="arrow" w="sm" len="sm"/>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862430" y="2322683"/>
              <a:ext cx="1044665" cy="407814"/>
            </a:xfrm>
            <a:prstGeom prst="rect">
              <a:avLst/>
            </a:prstGeom>
          </p:spPr>
          <p:txBody>
            <a:bodyPr wrap="square" lIns="68589" tIns="34295" rIns="68589" bIns="34295">
              <a:spAutoFit/>
            </a:bodyPr>
            <a:lstStyle/>
            <a:p>
              <a:pPr algn="ctr"/>
              <a:r>
                <a:rPr lang="en-US" sz="1100" b="1" dirty="0">
                  <a:solidFill>
                    <a:schemeClr val="bg1">
                      <a:lumMod val="50000"/>
                    </a:schemeClr>
                  </a:solidFill>
                </a:rPr>
                <a:t>Expressway</a:t>
              </a:r>
            </a:p>
            <a:p>
              <a:pPr algn="ctr"/>
              <a:r>
                <a:rPr lang="en-US" sz="1100" b="1" dirty="0">
                  <a:solidFill>
                    <a:schemeClr val="bg1">
                      <a:lumMod val="50000"/>
                    </a:schemeClr>
                  </a:solidFill>
                </a:rPr>
                <a:t>C</a:t>
              </a:r>
            </a:p>
          </p:txBody>
        </p:sp>
        <p:cxnSp>
          <p:nvCxnSpPr>
            <p:cNvPr id="22" name="Straight Arrow Connector 21"/>
            <p:cNvCxnSpPr/>
            <p:nvPr/>
          </p:nvCxnSpPr>
          <p:spPr>
            <a:xfrm>
              <a:off x="5728204" y="2017900"/>
              <a:ext cx="1454408" cy="0"/>
            </a:xfrm>
            <a:prstGeom prst="straightConnector1">
              <a:avLst/>
            </a:prstGeom>
            <a:ln>
              <a:solidFill>
                <a:schemeClr val="accent3"/>
              </a:solidFill>
              <a:prstDash val="sysDash"/>
              <a:headEnd type="none"/>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726482" y="2209038"/>
              <a:ext cx="1454408" cy="0"/>
            </a:xfrm>
            <a:prstGeom prst="straightConnector1">
              <a:avLst/>
            </a:prstGeom>
            <a:ln>
              <a:solidFill>
                <a:schemeClr val="accent6">
                  <a:lumMod val="60000"/>
                  <a:lumOff val="40000"/>
                </a:schemeClr>
              </a:solidFill>
              <a:prstDash val="sysDash"/>
              <a:headEnd type="none"/>
              <a:tailEnd type="arrow" w="sm" len="sm"/>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29139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543800" y="4324350"/>
            <a:ext cx="1600200" cy="8191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3" name="Title 2"/>
          <p:cNvSpPr>
            <a:spLocks noGrp="1"/>
          </p:cNvSpPr>
          <p:nvPr>
            <p:ph type="title"/>
          </p:nvPr>
        </p:nvSpPr>
        <p:spPr/>
        <p:txBody>
          <a:bodyPr/>
          <a:lstStyle/>
          <a:p>
            <a:r>
              <a:rPr lang="en-US" dirty="0" smtClean="0"/>
              <a:t>Solution Components Software Requirements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39529053"/>
              </p:ext>
            </p:extLst>
          </p:nvPr>
        </p:nvGraphicFramePr>
        <p:xfrm>
          <a:off x="342265" y="1120952"/>
          <a:ext cx="8468358" cy="3294698"/>
        </p:xfrm>
        <a:graphic>
          <a:graphicData uri="http://schemas.openxmlformats.org/drawingml/2006/table">
            <a:tbl>
              <a:tblPr firstRow="1">
                <a:tableStyleId>{5C22544A-7EE6-4342-B048-85BDC9FD1C3A}</a:tableStyleId>
              </a:tblPr>
              <a:tblGrid>
                <a:gridCol w="2934335"/>
                <a:gridCol w="2711237"/>
                <a:gridCol w="2822786"/>
              </a:tblGrid>
              <a:tr h="274320">
                <a:tc>
                  <a:txBody>
                    <a:bodyPr/>
                    <a:lstStyle/>
                    <a:p>
                      <a:r>
                        <a:rPr lang="en-US" sz="1400" b="1" dirty="0" smtClean="0">
                          <a:solidFill>
                            <a:schemeClr val="bg1"/>
                          </a:solidFill>
                        </a:rPr>
                        <a:t>Component</a:t>
                      </a:r>
                      <a:endParaRPr lang="en-US" sz="1400" b="1" dirty="0">
                        <a:solidFill>
                          <a:schemeClr val="bg1"/>
                        </a:solidFill>
                      </a:endParaRPr>
                    </a:p>
                  </a:txBody>
                  <a:tcPr marL="68598" marR="68598" marT="34290" marB="34290">
                    <a:solidFill>
                      <a:schemeClr val="tx1"/>
                    </a:solidFill>
                  </a:tcPr>
                </a:tc>
                <a:tc>
                  <a:txBody>
                    <a:bodyPr/>
                    <a:lstStyle/>
                    <a:p>
                      <a:r>
                        <a:rPr lang="en-US" sz="1400" b="1" dirty="0" smtClean="0">
                          <a:solidFill>
                            <a:schemeClr val="bg1"/>
                          </a:solidFill>
                        </a:rPr>
                        <a:t>Min</a:t>
                      </a:r>
                      <a:r>
                        <a:rPr lang="en-US" sz="1400" b="1" baseline="0" dirty="0" smtClean="0">
                          <a:solidFill>
                            <a:schemeClr val="bg1"/>
                          </a:solidFill>
                        </a:rPr>
                        <a:t> Software Version</a:t>
                      </a:r>
                      <a:endParaRPr lang="en-US" sz="1400" b="1" dirty="0">
                        <a:solidFill>
                          <a:schemeClr val="bg1"/>
                        </a:solidFill>
                      </a:endParaRPr>
                    </a:p>
                  </a:txBody>
                  <a:tcPr marL="68598" marR="68598" marT="34290" marB="34290">
                    <a:solidFill>
                      <a:schemeClr val="tx1"/>
                    </a:solidFill>
                  </a:tcPr>
                </a:tc>
                <a:tc>
                  <a:txBody>
                    <a:bodyPr/>
                    <a:lstStyle/>
                    <a:p>
                      <a:r>
                        <a:rPr lang="en-US" sz="1400" b="1" dirty="0" smtClean="0">
                          <a:solidFill>
                            <a:schemeClr val="bg1"/>
                          </a:solidFill>
                        </a:rPr>
                        <a:t>Projected</a:t>
                      </a:r>
                      <a:r>
                        <a:rPr lang="en-US" sz="1400" b="1" baseline="0" dirty="0" smtClean="0">
                          <a:solidFill>
                            <a:schemeClr val="bg1"/>
                          </a:solidFill>
                        </a:rPr>
                        <a:t> Availability</a:t>
                      </a:r>
                      <a:endParaRPr lang="en-US" sz="1400" b="1" dirty="0">
                        <a:solidFill>
                          <a:schemeClr val="bg1"/>
                        </a:solidFill>
                      </a:endParaRPr>
                    </a:p>
                  </a:txBody>
                  <a:tcPr marL="68598" marR="68598" marT="34290" marB="34290">
                    <a:solidFill>
                      <a:schemeClr val="tx1"/>
                    </a:solidFill>
                  </a:tcPr>
                </a:tc>
              </a:tr>
              <a:tr h="274320">
                <a:tc>
                  <a:txBody>
                    <a:bodyPr/>
                    <a:lstStyle/>
                    <a:p>
                      <a:r>
                        <a:rPr lang="en-US" sz="1400" dirty="0" smtClean="0">
                          <a:solidFill>
                            <a:schemeClr val="bg1"/>
                          </a:solidFill>
                        </a:rPr>
                        <a:t>Cisco Expressway or Cisco VCS</a:t>
                      </a:r>
                      <a:endParaRPr lang="en-US" sz="1400" dirty="0">
                        <a:solidFill>
                          <a:schemeClr val="bg1"/>
                        </a:solidFill>
                      </a:endParaRPr>
                    </a:p>
                  </a:txBody>
                  <a:tcPr marL="68598" marR="68598" marT="34290" marB="34290">
                    <a:solidFill>
                      <a:schemeClr val="accent1"/>
                    </a:solidFill>
                  </a:tcPr>
                </a:tc>
                <a:tc>
                  <a:txBody>
                    <a:bodyPr/>
                    <a:lstStyle/>
                    <a:p>
                      <a:r>
                        <a:rPr lang="en-US" sz="1400" dirty="0" smtClean="0">
                          <a:solidFill>
                            <a:schemeClr val="bg1"/>
                          </a:solidFill>
                        </a:rPr>
                        <a:t>X8.1</a:t>
                      </a:r>
                      <a:endParaRPr lang="en-US" sz="1400" dirty="0">
                        <a:solidFill>
                          <a:schemeClr val="bg1"/>
                        </a:solidFill>
                      </a:endParaRPr>
                    </a:p>
                  </a:txBody>
                  <a:tcPr marL="68598" marR="68598" marT="34290" marB="34290">
                    <a:solidFill>
                      <a:schemeClr val="accent1"/>
                    </a:solidFill>
                  </a:tcPr>
                </a:tc>
                <a:tc>
                  <a:txBody>
                    <a:bodyPr/>
                    <a:lstStyle/>
                    <a:p>
                      <a:r>
                        <a:rPr lang="en-US" sz="1400" dirty="0" smtClean="0">
                          <a:solidFill>
                            <a:schemeClr val="bg1"/>
                          </a:solidFill>
                        </a:rPr>
                        <a:t>Available</a:t>
                      </a:r>
                      <a:endParaRPr lang="en-US" sz="1400" dirty="0">
                        <a:solidFill>
                          <a:schemeClr val="bg1"/>
                        </a:solidFill>
                      </a:endParaRPr>
                    </a:p>
                  </a:txBody>
                  <a:tcPr marL="68598" marR="68598" marT="34290" marB="34290">
                    <a:solidFill>
                      <a:schemeClr val="accent1"/>
                    </a:solidFill>
                  </a:tcPr>
                </a:tc>
              </a:tr>
              <a:tr h="277318">
                <a:tc>
                  <a:txBody>
                    <a:bodyPr/>
                    <a:lstStyle/>
                    <a:p>
                      <a:r>
                        <a:rPr lang="en-US" sz="1400" dirty="0" smtClean="0">
                          <a:solidFill>
                            <a:schemeClr val="bg1"/>
                          </a:solidFill>
                        </a:rPr>
                        <a:t>Cisco Expressway or Cisco VCS</a:t>
                      </a:r>
                      <a:endParaRPr lang="en-US" sz="1400" dirty="0">
                        <a:solidFill>
                          <a:schemeClr val="bg1"/>
                        </a:solidFill>
                      </a:endParaRPr>
                    </a:p>
                  </a:txBody>
                  <a:tcPr marL="68598" marR="68598" marT="34290" marB="34290">
                    <a:solidFill>
                      <a:schemeClr val="accent1"/>
                    </a:solidFill>
                  </a:tcPr>
                </a:tc>
                <a:tc>
                  <a:txBody>
                    <a:bodyPr/>
                    <a:lstStyle/>
                    <a:p>
                      <a:r>
                        <a:rPr lang="en-US" sz="1400" dirty="0" smtClean="0">
                          <a:solidFill>
                            <a:schemeClr val="bg1"/>
                          </a:solidFill>
                        </a:rPr>
                        <a:t>X8.1.1</a:t>
                      </a:r>
                      <a:r>
                        <a:rPr lang="en-US" sz="1400" baseline="0" dirty="0" smtClean="0">
                          <a:solidFill>
                            <a:schemeClr val="bg1"/>
                          </a:solidFill>
                        </a:rPr>
                        <a:t> (MR)</a:t>
                      </a:r>
                      <a:endParaRPr lang="en-US" sz="1400" dirty="0">
                        <a:solidFill>
                          <a:schemeClr val="bg1"/>
                        </a:solidFill>
                      </a:endParaRPr>
                    </a:p>
                  </a:txBody>
                  <a:tcPr marL="68598" marR="68598" marT="34290" marB="34290">
                    <a:solidFill>
                      <a:schemeClr val="accent1"/>
                    </a:solidFill>
                  </a:tcPr>
                </a:tc>
                <a:tc>
                  <a:txBody>
                    <a:bodyPr/>
                    <a:lstStyle/>
                    <a:p>
                      <a:r>
                        <a:rPr lang="en-US" sz="1400" dirty="0" smtClean="0">
                          <a:solidFill>
                            <a:schemeClr val="bg1"/>
                          </a:solidFill>
                        </a:rPr>
                        <a:t>Q1CY14</a:t>
                      </a:r>
                    </a:p>
                  </a:txBody>
                  <a:tcPr marL="68598" marR="68598" marT="34290" marB="34290">
                    <a:solidFill>
                      <a:schemeClr val="accent1"/>
                    </a:solidFill>
                  </a:tcPr>
                </a:tc>
              </a:tr>
              <a:tr h="274320">
                <a:tc>
                  <a:txBody>
                    <a:bodyPr/>
                    <a:lstStyle/>
                    <a:p>
                      <a:pPr marL="0" algn="l" defTabSz="914400" rtl="0" eaLnBrk="1" latinLnBrk="0" hangingPunct="1"/>
                      <a:r>
                        <a:rPr lang="en-US" altLang="ja-JP" sz="1400" kern="1200" dirty="0" smtClean="0">
                          <a:solidFill>
                            <a:schemeClr val="bg1"/>
                          </a:solidFill>
                          <a:latin typeface="+mn-lt"/>
                          <a:ea typeface="+mn-ea"/>
                          <a:cs typeface="+mn-cs"/>
                        </a:rPr>
                        <a:t>Unified CM</a:t>
                      </a:r>
                    </a:p>
                  </a:txBody>
                  <a:tcPr marL="48590" marR="48590" marT="24289" marB="24289" anchor="ctr">
                    <a:solidFill>
                      <a:schemeClr val="accent1"/>
                    </a:solidFill>
                  </a:tcPr>
                </a:tc>
                <a:tc>
                  <a:txBody>
                    <a:bodyPr/>
                    <a:lstStyle/>
                    <a:p>
                      <a:r>
                        <a:rPr lang="en-US" sz="1400" dirty="0" smtClean="0">
                          <a:solidFill>
                            <a:schemeClr val="bg1"/>
                          </a:solidFill>
                        </a:rPr>
                        <a:t>9.1(2) SU1</a:t>
                      </a:r>
                      <a:endParaRPr lang="en-US" sz="1400" dirty="0">
                        <a:solidFill>
                          <a:schemeClr val="bg1"/>
                        </a:solidFill>
                      </a:endParaRPr>
                    </a:p>
                  </a:txBody>
                  <a:tcPr marL="68598" marR="68598" marT="34290" marB="34290">
                    <a:solidFill>
                      <a:schemeClr val="accent1"/>
                    </a:solidFill>
                  </a:tcPr>
                </a:tc>
                <a:tc>
                  <a:txBody>
                    <a:bodyPr/>
                    <a:lstStyle/>
                    <a:p>
                      <a:r>
                        <a:rPr lang="en-US" sz="1400" dirty="0" smtClean="0">
                          <a:solidFill>
                            <a:schemeClr val="bg1"/>
                          </a:solidFill>
                        </a:rPr>
                        <a:t>Available</a:t>
                      </a:r>
                      <a:endParaRPr lang="en-US" sz="1400" dirty="0">
                        <a:solidFill>
                          <a:schemeClr val="bg1"/>
                        </a:solidFill>
                      </a:endParaRPr>
                    </a:p>
                  </a:txBody>
                  <a:tcPr marL="68598" marR="68598" marT="34290" marB="34290">
                    <a:solidFill>
                      <a:schemeClr val="accent1"/>
                    </a:solidFill>
                  </a:tcPr>
                </a:tc>
              </a:tr>
              <a:tr h="274320">
                <a:tc>
                  <a:txBody>
                    <a:bodyPr/>
                    <a:lstStyle/>
                    <a:p>
                      <a:pPr marL="0" algn="l" defTabSz="914400" rtl="0" eaLnBrk="1" latinLnBrk="0" hangingPunct="1"/>
                      <a:r>
                        <a:rPr lang="en-US" altLang="ja-JP" sz="1400" kern="1200" dirty="0" smtClean="0">
                          <a:solidFill>
                            <a:schemeClr val="bg1"/>
                          </a:solidFill>
                          <a:latin typeface="+mn-lt"/>
                          <a:ea typeface="+mn-ea"/>
                          <a:cs typeface="+mn-cs"/>
                        </a:rPr>
                        <a:t>Unified CM</a:t>
                      </a:r>
                      <a:r>
                        <a:rPr lang="en-US" altLang="ja-JP" sz="1400" kern="1200" baseline="0" dirty="0" smtClean="0">
                          <a:solidFill>
                            <a:schemeClr val="bg1"/>
                          </a:solidFill>
                          <a:latin typeface="+mn-lt"/>
                          <a:ea typeface="+mn-ea"/>
                          <a:cs typeface="+mn-cs"/>
                        </a:rPr>
                        <a:t> IM&amp;P</a:t>
                      </a:r>
                      <a:endParaRPr lang="en-US" altLang="ja-JP" sz="1400" kern="1200" dirty="0">
                        <a:solidFill>
                          <a:schemeClr val="bg1"/>
                        </a:solidFill>
                        <a:latin typeface="+mn-lt"/>
                        <a:ea typeface="+mn-ea"/>
                        <a:cs typeface="+mn-cs"/>
                      </a:endParaRPr>
                    </a:p>
                  </a:txBody>
                  <a:tcPr marL="48590" marR="48590" marT="24289" marB="24289" anchor="ctr">
                    <a:solidFill>
                      <a:schemeClr val="accent1"/>
                    </a:solidFill>
                  </a:tcPr>
                </a:tc>
                <a:tc>
                  <a:txBody>
                    <a:bodyPr/>
                    <a:lstStyle/>
                    <a:p>
                      <a:r>
                        <a:rPr lang="en-US" sz="1400" dirty="0" smtClean="0">
                          <a:solidFill>
                            <a:schemeClr val="bg1"/>
                          </a:solidFill>
                        </a:rPr>
                        <a:t>9.1</a:t>
                      </a:r>
                      <a:endParaRPr lang="en-US" sz="1400" dirty="0">
                        <a:solidFill>
                          <a:schemeClr val="bg1"/>
                        </a:solidFill>
                      </a:endParaRPr>
                    </a:p>
                  </a:txBody>
                  <a:tcPr marL="68598" marR="68598" marT="34290" marB="34290">
                    <a:solidFill>
                      <a:schemeClr val="accent1"/>
                    </a:solidFill>
                  </a:tcPr>
                </a:tc>
                <a:tc>
                  <a:txBody>
                    <a:bodyPr/>
                    <a:lstStyle/>
                    <a:p>
                      <a:r>
                        <a:rPr lang="en-US" sz="1400" dirty="0" smtClean="0">
                          <a:solidFill>
                            <a:schemeClr val="bg1"/>
                          </a:solidFill>
                        </a:rPr>
                        <a:t>Available</a:t>
                      </a:r>
                      <a:endParaRPr lang="en-US" sz="1400" dirty="0">
                        <a:solidFill>
                          <a:schemeClr val="bg1"/>
                        </a:solidFill>
                      </a:endParaRPr>
                    </a:p>
                  </a:txBody>
                  <a:tcPr marL="68598" marR="68598" marT="34290" marB="34290">
                    <a:solidFill>
                      <a:schemeClr val="accent1"/>
                    </a:solidFill>
                  </a:tcPr>
                </a:tc>
              </a:tr>
              <a:tr h="274320">
                <a:tc>
                  <a:txBody>
                    <a:bodyPr/>
                    <a:lstStyle/>
                    <a:p>
                      <a:pPr marL="0" algn="l" defTabSz="914400" rtl="0" eaLnBrk="1" latinLnBrk="0" hangingPunct="1"/>
                      <a:r>
                        <a:rPr lang="en-US" altLang="ja-JP" sz="1400" kern="1200" dirty="0" smtClean="0">
                          <a:solidFill>
                            <a:schemeClr val="bg1"/>
                          </a:solidFill>
                          <a:latin typeface="+mn-lt"/>
                          <a:ea typeface="+mn-ea"/>
                          <a:cs typeface="+mn-cs"/>
                        </a:rPr>
                        <a:t>Unity</a:t>
                      </a:r>
                      <a:r>
                        <a:rPr lang="en-US" altLang="ja-JP" sz="1400" kern="1200" baseline="0" dirty="0" smtClean="0">
                          <a:solidFill>
                            <a:schemeClr val="bg1"/>
                          </a:solidFill>
                          <a:latin typeface="+mn-lt"/>
                          <a:ea typeface="+mn-ea"/>
                          <a:cs typeface="+mn-cs"/>
                        </a:rPr>
                        <a:t> Connection </a:t>
                      </a:r>
                      <a:endParaRPr lang="en-US" altLang="ja-JP" sz="1400" kern="1200" dirty="0">
                        <a:solidFill>
                          <a:schemeClr val="bg1"/>
                        </a:solidFill>
                        <a:latin typeface="+mn-lt"/>
                        <a:ea typeface="+mn-ea"/>
                        <a:cs typeface="+mn-cs"/>
                      </a:endParaRPr>
                    </a:p>
                  </a:txBody>
                  <a:tcPr marL="48590" marR="48590" marT="24289" marB="24289" anchor="ctr">
                    <a:solidFill>
                      <a:schemeClr val="accent1"/>
                    </a:solidFill>
                  </a:tcPr>
                </a:tc>
                <a:tc>
                  <a:txBody>
                    <a:bodyPr/>
                    <a:lstStyle/>
                    <a:p>
                      <a:r>
                        <a:rPr lang="en-US" sz="1400" dirty="0" smtClean="0">
                          <a:solidFill>
                            <a:schemeClr val="bg1"/>
                          </a:solidFill>
                        </a:rPr>
                        <a:t>8.6(1)</a:t>
                      </a:r>
                      <a:endParaRPr lang="en-US" sz="1400" dirty="0">
                        <a:solidFill>
                          <a:schemeClr val="bg1"/>
                        </a:solidFill>
                      </a:endParaRPr>
                    </a:p>
                  </a:txBody>
                  <a:tcPr marL="68598" marR="68598" marT="34290" marB="34290">
                    <a:solidFill>
                      <a:schemeClr val="accent1"/>
                    </a:solidFill>
                  </a:tcPr>
                </a:tc>
                <a:tc>
                  <a:txBody>
                    <a:bodyPr/>
                    <a:lstStyle/>
                    <a:p>
                      <a:pPr marL="0" marR="0" indent="0" algn="l" defTabSz="257175"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Available</a:t>
                      </a:r>
                    </a:p>
                  </a:txBody>
                  <a:tcPr marL="68598" marR="68598" marT="34290" marB="34290">
                    <a:solidFill>
                      <a:schemeClr val="accent1"/>
                    </a:solidFill>
                  </a:tcPr>
                </a:tc>
              </a:tr>
              <a:tr h="274320">
                <a:tc>
                  <a:txBody>
                    <a:bodyPr/>
                    <a:lstStyle/>
                    <a:p>
                      <a:pPr marL="0" algn="l" defTabSz="914400" rtl="0" eaLnBrk="1" latinLnBrk="0" hangingPunct="1"/>
                      <a:r>
                        <a:rPr lang="en-US" altLang="ja-JP" sz="1400" kern="1200" dirty="0" smtClean="0">
                          <a:solidFill>
                            <a:schemeClr val="bg1"/>
                          </a:solidFill>
                          <a:latin typeface="+mn-lt"/>
                          <a:ea typeface="+mn-ea"/>
                          <a:cs typeface="+mn-cs"/>
                        </a:rPr>
                        <a:t>Jabber for Windows</a:t>
                      </a:r>
                      <a:endParaRPr lang="en-US" altLang="ja-JP" sz="1400" kern="1200" dirty="0">
                        <a:solidFill>
                          <a:schemeClr val="bg1"/>
                        </a:solidFill>
                        <a:latin typeface="+mn-lt"/>
                        <a:ea typeface="+mn-ea"/>
                        <a:cs typeface="+mn-cs"/>
                      </a:endParaRPr>
                    </a:p>
                  </a:txBody>
                  <a:tcPr marL="48590" marR="48590" marT="24289" marB="24289" anchor="ctr">
                    <a:solidFill>
                      <a:schemeClr val="accent2"/>
                    </a:solidFill>
                  </a:tcPr>
                </a:tc>
                <a:tc>
                  <a:txBody>
                    <a:bodyPr/>
                    <a:lstStyle/>
                    <a:p>
                      <a:r>
                        <a:rPr lang="en-US" sz="1400" dirty="0" smtClean="0">
                          <a:solidFill>
                            <a:schemeClr val="bg1"/>
                          </a:solidFill>
                        </a:rPr>
                        <a:t>9.7</a:t>
                      </a:r>
                      <a:endParaRPr lang="en-US" sz="1400" dirty="0">
                        <a:solidFill>
                          <a:schemeClr val="bg1"/>
                        </a:solidFill>
                      </a:endParaRPr>
                    </a:p>
                  </a:txBody>
                  <a:tcPr marL="68598" marR="68598" marT="34290" marB="34290">
                    <a:solidFill>
                      <a:schemeClr val="accent2"/>
                    </a:solidFill>
                  </a:tcPr>
                </a:tc>
                <a:tc>
                  <a:txBody>
                    <a:bodyPr/>
                    <a:lstStyle/>
                    <a:p>
                      <a:r>
                        <a:rPr lang="en-US" sz="1400" dirty="0" smtClean="0">
                          <a:solidFill>
                            <a:schemeClr val="bg1"/>
                          </a:solidFill>
                        </a:rPr>
                        <a:t>Q1CY14</a:t>
                      </a:r>
                    </a:p>
                  </a:txBody>
                  <a:tcPr marL="68598" marR="68598" marT="34290" marB="34290">
                    <a:solidFill>
                      <a:schemeClr val="accent2"/>
                    </a:solidFill>
                  </a:tcPr>
                </a:tc>
              </a:tr>
              <a:tr h="274320">
                <a:tc>
                  <a:txBody>
                    <a:bodyPr/>
                    <a:lstStyle/>
                    <a:p>
                      <a:pPr marL="0" algn="l" defTabSz="914400" rtl="0" eaLnBrk="1" latinLnBrk="0" hangingPunct="1"/>
                      <a:r>
                        <a:rPr lang="en-US" altLang="ja-JP" sz="1400" kern="1200" dirty="0" smtClean="0">
                          <a:solidFill>
                            <a:schemeClr val="bg1"/>
                          </a:solidFill>
                          <a:latin typeface="+mn-lt"/>
                          <a:ea typeface="+mn-ea"/>
                          <a:cs typeface="+mn-cs"/>
                        </a:rPr>
                        <a:t>Jabber for iPhone and iPad</a:t>
                      </a:r>
                      <a:endParaRPr lang="en-US" altLang="ja-JP" sz="1400" kern="1200" dirty="0">
                        <a:solidFill>
                          <a:schemeClr val="bg1"/>
                        </a:solidFill>
                        <a:latin typeface="+mn-lt"/>
                        <a:ea typeface="+mn-ea"/>
                        <a:cs typeface="+mn-cs"/>
                      </a:endParaRPr>
                    </a:p>
                  </a:txBody>
                  <a:tcPr marL="48590" marR="48590" marT="24289" marB="24289" anchor="ctr">
                    <a:solidFill>
                      <a:schemeClr val="accent2"/>
                    </a:solidFill>
                  </a:tcPr>
                </a:tc>
                <a:tc>
                  <a:txBody>
                    <a:bodyPr/>
                    <a:lstStyle/>
                    <a:p>
                      <a:r>
                        <a:rPr lang="en-US" sz="1400" dirty="0" smtClean="0">
                          <a:solidFill>
                            <a:schemeClr val="bg1"/>
                          </a:solidFill>
                        </a:rPr>
                        <a:t>9.6.1</a:t>
                      </a:r>
                      <a:endParaRPr lang="en-US" sz="1400" dirty="0">
                        <a:solidFill>
                          <a:schemeClr val="bg1"/>
                        </a:solidFill>
                      </a:endParaRPr>
                    </a:p>
                  </a:txBody>
                  <a:tcPr marL="68598" marR="68598" marT="34290" marB="34290">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Q1CY14</a:t>
                      </a:r>
                    </a:p>
                  </a:txBody>
                  <a:tcPr marL="68598" marR="68598" marT="34290" marB="34290">
                    <a:solidFill>
                      <a:schemeClr val="accent2"/>
                    </a:solidFill>
                  </a:tcPr>
                </a:tc>
              </a:tr>
              <a:tr h="274320">
                <a:tc>
                  <a:txBody>
                    <a:bodyPr/>
                    <a:lstStyle/>
                    <a:p>
                      <a:pPr marL="0" algn="l" defTabSz="914400" rtl="0" eaLnBrk="1" latinLnBrk="0" hangingPunct="1"/>
                      <a:r>
                        <a:rPr lang="en-US" altLang="ja-JP" sz="1400" kern="1200" dirty="0" smtClean="0">
                          <a:solidFill>
                            <a:schemeClr val="bg1"/>
                          </a:solidFill>
                          <a:latin typeface="+mn-lt"/>
                          <a:ea typeface="+mn-ea"/>
                          <a:cs typeface="+mn-cs"/>
                        </a:rPr>
                        <a:t>Jabber for MAC</a:t>
                      </a:r>
                      <a:endParaRPr lang="en-US" altLang="ja-JP" sz="1400" kern="1200" dirty="0">
                        <a:solidFill>
                          <a:schemeClr val="bg1"/>
                        </a:solidFill>
                        <a:latin typeface="+mn-lt"/>
                        <a:ea typeface="+mn-ea"/>
                        <a:cs typeface="+mn-cs"/>
                      </a:endParaRPr>
                    </a:p>
                  </a:txBody>
                  <a:tcPr marL="48590" marR="48590" marT="24289" marB="24289" anchor="ctr">
                    <a:solidFill>
                      <a:schemeClr val="accent2"/>
                    </a:solidFill>
                  </a:tcPr>
                </a:tc>
                <a:tc>
                  <a:txBody>
                    <a:bodyPr/>
                    <a:lstStyle/>
                    <a:p>
                      <a:r>
                        <a:rPr lang="en-US" sz="1400" dirty="0" smtClean="0">
                          <a:solidFill>
                            <a:schemeClr val="bg1"/>
                          </a:solidFill>
                        </a:rPr>
                        <a:t>TBD</a:t>
                      </a:r>
                      <a:endParaRPr lang="en-US" sz="1400" dirty="0">
                        <a:solidFill>
                          <a:schemeClr val="bg1"/>
                        </a:solidFill>
                      </a:endParaRPr>
                    </a:p>
                  </a:txBody>
                  <a:tcPr marL="68598" marR="68598" marT="34290" marB="34290">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TBD</a:t>
                      </a:r>
                    </a:p>
                  </a:txBody>
                  <a:tcPr marL="68598" marR="68598" marT="34290" marB="34290">
                    <a:solidFill>
                      <a:schemeClr val="accent2"/>
                    </a:solidFill>
                  </a:tcPr>
                </a:tc>
              </a:tr>
              <a:tr h="274320">
                <a:tc>
                  <a:txBody>
                    <a:bodyPr/>
                    <a:lstStyle/>
                    <a:p>
                      <a:pPr marL="0" algn="l" defTabSz="914400" rtl="0" eaLnBrk="1" latinLnBrk="0" hangingPunct="1"/>
                      <a:r>
                        <a:rPr lang="en-US" altLang="ja-JP" sz="1400" kern="1200" dirty="0" smtClean="0">
                          <a:solidFill>
                            <a:schemeClr val="bg1"/>
                          </a:solidFill>
                          <a:latin typeface="+mn-lt"/>
                          <a:ea typeface="+mn-ea"/>
                          <a:cs typeface="+mn-cs"/>
                        </a:rPr>
                        <a:t>Jabber for Android</a:t>
                      </a:r>
                      <a:endParaRPr lang="en-US" altLang="ja-JP" sz="1400" kern="1200" dirty="0">
                        <a:solidFill>
                          <a:schemeClr val="bg1"/>
                        </a:solidFill>
                        <a:latin typeface="+mn-lt"/>
                        <a:ea typeface="+mn-ea"/>
                        <a:cs typeface="+mn-cs"/>
                      </a:endParaRPr>
                    </a:p>
                  </a:txBody>
                  <a:tcPr marL="48590" marR="48590" marT="24289" marB="24289" anchor="ctr">
                    <a:solidFill>
                      <a:schemeClr val="accent2"/>
                    </a:solidFill>
                  </a:tcPr>
                </a:tc>
                <a:tc>
                  <a:txBody>
                    <a:bodyPr/>
                    <a:lstStyle/>
                    <a:p>
                      <a:r>
                        <a:rPr lang="en-US" sz="1400" dirty="0" smtClean="0">
                          <a:solidFill>
                            <a:schemeClr val="bg1"/>
                          </a:solidFill>
                        </a:rPr>
                        <a:t>9.6</a:t>
                      </a:r>
                      <a:endParaRPr lang="en-US" sz="1400" dirty="0">
                        <a:solidFill>
                          <a:schemeClr val="bg1"/>
                        </a:solidFill>
                      </a:endParaRPr>
                    </a:p>
                  </a:txBody>
                  <a:tcPr marL="68598" marR="68598" marT="34290" marB="34290">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Q1CY14</a:t>
                      </a:r>
                    </a:p>
                  </a:txBody>
                  <a:tcPr marL="68598" marR="68598" marT="34290" marB="34290">
                    <a:solidFill>
                      <a:schemeClr val="accent2"/>
                    </a:solidFill>
                  </a:tcPr>
                </a:tc>
              </a:tr>
              <a:tr h="274320">
                <a:tc>
                  <a:txBody>
                    <a:bodyPr/>
                    <a:lstStyle/>
                    <a:p>
                      <a:pPr marL="0" algn="l" defTabSz="914400" rtl="0" eaLnBrk="1" latinLnBrk="0" hangingPunct="1"/>
                      <a:r>
                        <a:rPr lang="en-US" altLang="ja-JP" sz="1400" kern="1200" dirty="0" smtClean="0">
                          <a:solidFill>
                            <a:schemeClr val="bg1"/>
                          </a:solidFill>
                          <a:latin typeface="+mn-lt"/>
                          <a:ea typeface="+mn-ea"/>
                          <a:cs typeface="+mn-cs"/>
                        </a:rPr>
                        <a:t>EX/MX/SX</a:t>
                      </a:r>
                      <a:r>
                        <a:rPr lang="en-US" altLang="ja-JP" sz="1400" kern="1200" baseline="0" dirty="0" smtClean="0">
                          <a:solidFill>
                            <a:schemeClr val="bg1"/>
                          </a:solidFill>
                          <a:latin typeface="+mn-lt"/>
                          <a:ea typeface="+mn-ea"/>
                          <a:cs typeface="+mn-cs"/>
                        </a:rPr>
                        <a:t>/C</a:t>
                      </a:r>
                      <a:r>
                        <a:rPr lang="en-US" altLang="ja-JP" sz="1400" kern="1200" dirty="0" smtClean="0">
                          <a:solidFill>
                            <a:schemeClr val="bg1"/>
                          </a:solidFill>
                          <a:latin typeface="+mn-lt"/>
                          <a:ea typeface="+mn-ea"/>
                          <a:cs typeface="+mn-cs"/>
                        </a:rPr>
                        <a:t> Series TelePresence Endpoints</a:t>
                      </a:r>
                    </a:p>
                  </a:txBody>
                  <a:tcPr marL="48590" marR="48590" marT="24289" marB="24289" anchor="ctr">
                    <a:solidFill>
                      <a:schemeClr val="accent2"/>
                    </a:solidFill>
                  </a:tcPr>
                </a:tc>
                <a:tc>
                  <a:txBody>
                    <a:bodyPr/>
                    <a:lstStyle/>
                    <a:p>
                      <a:r>
                        <a:rPr lang="en-US" sz="1400" dirty="0" smtClean="0">
                          <a:solidFill>
                            <a:schemeClr val="bg1"/>
                          </a:solidFill>
                        </a:rPr>
                        <a:t>TC 7.0</a:t>
                      </a:r>
                      <a:endParaRPr lang="en-US" sz="1400" dirty="0">
                        <a:solidFill>
                          <a:schemeClr val="bg1"/>
                        </a:solidFill>
                      </a:endParaRPr>
                    </a:p>
                  </a:txBody>
                  <a:tcPr marL="68598" marR="68598" marT="34290" marB="34290">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Available</a:t>
                      </a:r>
                    </a:p>
                  </a:txBody>
                  <a:tcPr marL="68598" marR="68598" marT="34290" marB="34290">
                    <a:solidFill>
                      <a:schemeClr val="accent2"/>
                    </a:solidFill>
                  </a:tcPr>
                </a:tc>
              </a:tr>
            </a:tbl>
          </a:graphicData>
        </a:graphic>
      </p:graphicFrame>
    </p:spTree>
    <p:extLst>
      <p:ext uri="{BB962C8B-B14F-4D97-AF65-F5344CB8AC3E}">
        <p14:creationId xmlns:p14="http://schemas.microsoft.com/office/powerpoint/2010/main" val="224149259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Product Line Options, Licensing, Scalability</a:t>
            </a:r>
            <a:endParaRPr lang="en-US" dirty="0"/>
          </a:p>
        </p:txBody>
      </p:sp>
      <p:sp>
        <p:nvSpPr>
          <p:cNvPr id="3" name="Slide Number Placeholder 2"/>
          <p:cNvSpPr>
            <a:spLocks noGrp="1"/>
          </p:cNvSpPr>
          <p:nvPr>
            <p:ph type="sldNum" sz="quarter" idx="4294967295"/>
          </p:nvPr>
        </p:nvSpPr>
        <p:spPr>
          <a:xfrm>
            <a:off x="8777288" y="4954588"/>
            <a:ext cx="366712" cy="188912"/>
          </a:xfrm>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18</a:t>
            </a:fld>
            <a:endParaRPr lang="en-US" kern="0" dirty="0">
              <a:solidFill>
                <a:srgbClr val="595959"/>
              </a:solidFill>
            </a:endParaRPr>
          </a:p>
        </p:txBody>
      </p:sp>
    </p:spTree>
    <p:extLst>
      <p:ext uri="{BB962C8B-B14F-4D97-AF65-F5344CB8AC3E}">
        <p14:creationId xmlns:p14="http://schemas.microsoft.com/office/powerpoint/2010/main" val="119037579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7543800" y="4324350"/>
            <a:ext cx="1600200" cy="8191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grpSp>
        <p:nvGrpSpPr>
          <p:cNvPr id="51" name="Group 50"/>
          <p:cNvGrpSpPr/>
          <p:nvPr/>
        </p:nvGrpSpPr>
        <p:grpSpPr>
          <a:xfrm>
            <a:off x="4611441" y="1656265"/>
            <a:ext cx="4222151" cy="3201485"/>
            <a:chOff x="6079473" y="2241653"/>
            <a:chExt cx="5628069" cy="4013936"/>
          </a:xfrm>
        </p:grpSpPr>
        <p:sp>
          <p:nvSpPr>
            <p:cNvPr id="48" name="Rounded Rectangle 47"/>
            <p:cNvSpPr/>
            <p:nvPr/>
          </p:nvSpPr>
          <p:spPr>
            <a:xfrm>
              <a:off x="6079473" y="2241653"/>
              <a:ext cx="5628069" cy="4013936"/>
            </a:xfrm>
            <a:prstGeom prst="roundRect">
              <a:avLst>
                <a:gd name="adj" fmla="val 3478"/>
              </a:avLst>
            </a:prstGeom>
            <a:no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Rectangle 564"/>
            <p:cNvSpPr>
              <a:spLocks noChangeArrowheads="1"/>
            </p:cNvSpPr>
            <p:nvPr>
              <p:custDataLst>
                <p:tags r:id="rId3"/>
              </p:custDataLst>
            </p:nvPr>
          </p:nvSpPr>
          <p:spPr bwMode="auto">
            <a:xfrm>
              <a:off x="6125321" y="3988961"/>
              <a:ext cx="5536373" cy="2181970"/>
            </a:xfrm>
            <a:prstGeom prst="rect">
              <a:avLst/>
            </a:prstGeom>
            <a:noFill/>
            <a:ln w="9525" algn="ctr">
              <a:noFill/>
              <a:miter lim="800000"/>
              <a:headEnd/>
              <a:tailEnd/>
            </a:ln>
          </p:spPr>
          <p:txBody>
            <a:bodyPr wrap="square" lIns="97313" tIns="48655" rIns="97313" bIns="48655" anchor="t">
              <a:normAutofit lnSpcReduction="10000"/>
            </a:bodyPr>
            <a:lstStyle/>
            <a:p>
              <a:pPr marL="214341" indent="-214341">
                <a:lnSpc>
                  <a:spcPct val="120000"/>
                </a:lnSpc>
                <a:buFont typeface="Arial" pitchFamily="34" charset="0"/>
                <a:buChar char="•"/>
              </a:pPr>
              <a:r>
                <a:rPr lang="en-US" sz="1600" b="1" dirty="0">
                  <a:solidFill>
                    <a:schemeClr val="bg1">
                      <a:lumMod val="50000"/>
                    </a:schemeClr>
                  </a:solidFill>
                </a:rPr>
                <a:t>Solution </a:t>
              </a:r>
              <a:r>
                <a:rPr lang="en-US" sz="1600" b="1" dirty="0" smtClean="0">
                  <a:solidFill>
                    <a:schemeClr val="bg1">
                      <a:lumMod val="50000"/>
                    </a:schemeClr>
                  </a:solidFill>
                </a:rPr>
                <a:t>designed for and sold exclusively with Unified CM 9.1 </a:t>
              </a:r>
              <a:r>
                <a:rPr lang="en-US" sz="1600" b="1" dirty="0">
                  <a:solidFill>
                    <a:schemeClr val="bg1">
                      <a:lumMod val="50000"/>
                    </a:schemeClr>
                  </a:solidFill>
                </a:rPr>
                <a:t>and </a:t>
              </a:r>
              <a:r>
                <a:rPr lang="en-US" sz="1600" b="1" dirty="0" smtClean="0">
                  <a:solidFill>
                    <a:schemeClr val="bg1">
                      <a:lumMod val="50000"/>
                    </a:schemeClr>
                  </a:solidFill>
                </a:rPr>
                <a:t>above (including Business Edition)</a:t>
              </a:r>
            </a:p>
            <a:p>
              <a:pPr marL="214341" indent="-214341">
                <a:lnSpc>
                  <a:spcPct val="120000"/>
                </a:lnSpc>
                <a:buFont typeface="Arial" pitchFamily="34" charset="0"/>
                <a:buChar char="•"/>
              </a:pPr>
              <a:r>
                <a:rPr lang="en-US" sz="1600" b="1" dirty="0" smtClean="0">
                  <a:solidFill>
                    <a:schemeClr val="accent1"/>
                  </a:solidFill>
                </a:rPr>
                <a:t>Subset</a:t>
              </a:r>
              <a:r>
                <a:rPr lang="en-US" sz="1600" b="1" dirty="0" smtClean="0">
                  <a:solidFill>
                    <a:schemeClr val="bg1">
                      <a:lumMod val="50000"/>
                    </a:schemeClr>
                  </a:solidFill>
                </a:rPr>
                <a:t> of X8.1 features</a:t>
              </a:r>
            </a:p>
            <a:p>
              <a:pPr marL="214341" indent="-214341">
                <a:lnSpc>
                  <a:spcPct val="120000"/>
                </a:lnSpc>
                <a:buFont typeface="Arial" pitchFamily="34" charset="0"/>
                <a:buChar char="•"/>
              </a:pPr>
              <a:r>
                <a:rPr lang="en-US" sz="1600" b="1" dirty="0" smtClean="0">
                  <a:solidFill>
                    <a:schemeClr val="bg1">
                      <a:lumMod val="50000"/>
                    </a:schemeClr>
                  </a:solidFill>
                </a:rPr>
                <a:t>No additional cost for server software licenses</a:t>
              </a:r>
              <a:endParaRPr lang="en-US" sz="1600" b="1" dirty="0">
                <a:solidFill>
                  <a:schemeClr val="bg1">
                    <a:lumMod val="50000"/>
                  </a:schemeClr>
                </a:solidFill>
              </a:endParaRPr>
            </a:p>
            <a:p>
              <a:pPr marL="214341" indent="-214341">
                <a:lnSpc>
                  <a:spcPct val="120000"/>
                </a:lnSpc>
                <a:buFont typeface="Arial" pitchFamily="34" charset="0"/>
                <a:buChar char="•"/>
              </a:pPr>
              <a:endParaRPr lang="en-US" sz="1600" b="1" dirty="0" smtClean="0">
                <a:solidFill>
                  <a:schemeClr val="bg1">
                    <a:lumMod val="50000"/>
                  </a:schemeClr>
                </a:solidFill>
              </a:endParaRPr>
            </a:p>
            <a:p>
              <a:pPr marL="214341" indent="-214341">
                <a:lnSpc>
                  <a:spcPct val="120000"/>
                </a:lnSpc>
                <a:buFont typeface="Arial" pitchFamily="34" charset="0"/>
                <a:buChar char="•"/>
              </a:pPr>
              <a:endParaRPr lang="en-US" sz="1600" b="1" dirty="0">
                <a:solidFill>
                  <a:schemeClr val="bg1">
                    <a:lumMod val="50000"/>
                  </a:schemeClr>
                </a:solidFill>
              </a:endParaRPr>
            </a:p>
            <a:p>
              <a:pPr>
                <a:lnSpc>
                  <a:spcPct val="120000"/>
                </a:lnSpc>
              </a:pPr>
              <a:endParaRPr lang="en-US" sz="1400" dirty="0" smtClean="0">
                <a:solidFill>
                  <a:schemeClr val="bg1">
                    <a:lumMod val="50000"/>
                  </a:schemeClr>
                </a:solidFill>
              </a:endParaRPr>
            </a:p>
          </p:txBody>
        </p:sp>
      </p:grpSp>
      <p:sp>
        <p:nvSpPr>
          <p:cNvPr id="2" name="Title 1"/>
          <p:cNvSpPr>
            <a:spLocks noGrp="1"/>
          </p:cNvSpPr>
          <p:nvPr>
            <p:ph type="title"/>
          </p:nvPr>
        </p:nvSpPr>
        <p:spPr/>
        <p:txBody>
          <a:bodyPr/>
          <a:lstStyle/>
          <a:p>
            <a:r>
              <a:rPr lang="en-US" dirty="0" smtClean="0"/>
              <a:t>X8.1 Product Line Options</a:t>
            </a:r>
            <a:endParaRPr lang="en-US" dirty="0"/>
          </a:p>
        </p:txBody>
      </p:sp>
      <p:grpSp>
        <p:nvGrpSpPr>
          <p:cNvPr id="47" name="Group 46"/>
          <p:cNvGrpSpPr/>
          <p:nvPr/>
        </p:nvGrpSpPr>
        <p:grpSpPr>
          <a:xfrm>
            <a:off x="4715120" y="1709233"/>
            <a:ext cx="1228783" cy="685274"/>
            <a:chOff x="8961801" y="1270415"/>
            <a:chExt cx="1637951" cy="913699"/>
          </a:xfrm>
        </p:grpSpPr>
        <p:sp>
          <p:nvSpPr>
            <p:cNvPr id="46" name="Rounded Rectangle 45"/>
            <p:cNvSpPr/>
            <p:nvPr/>
          </p:nvSpPr>
          <p:spPr>
            <a:xfrm>
              <a:off x="8961801" y="1270415"/>
              <a:ext cx="1637951" cy="91369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nvGrpSpPr>
            <p:cNvPr id="11" name="Group 10"/>
            <p:cNvGrpSpPr>
              <a:grpSpLocks noChangeAspect="1"/>
            </p:cNvGrpSpPr>
            <p:nvPr/>
          </p:nvGrpSpPr>
          <p:grpSpPr>
            <a:xfrm>
              <a:off x="9069374" y="1429333"/>
              <a:ext cx="1429955" cy="619502"/>
              <a:chOff x="6932544" y="1492073"/>
              <a:chExt cx="2184964" cy="946594"/>
            </a:xfrm>
          </p:grpSpPr>
          <p:sp>
            <p:nvSpPr>
              <p:cNvPr id="10" name="Oval 9"/>
              <p:cNvSpPr>
                <a:spLocks noChangeAspect="1"/>
              </p:cNvSpPr>
              <p:nvPr/>
            </p:nvSpPr>
            <p:spPr>
              <a:xfrm>
                <a:off x="7161951" y="1533740"/>
                <a:ext cx="427930" cy="426949"/>
              </a:xfrm>
              <a:prstGeom prst="ellipse">
                <a:avLst/>
              </a:prstGeom>
              <a:solidFill>
                <a:srgbClr val="FFFF00"/>
              </a:solidFill>
              <a:ln>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pic>
            <p:nvPicPr>
              <p:cNvPr id="8" name="Picture 7" descr="10261_tip_256.png"/>
              <p:cNvPicPr>
                <a:picLocks noChangeAspect="1"/>
              </p:cNvPicPr>
              <p:nvPr/>
            </p:nvPicPr>
            <p:blipFill>
              <a:blip r:embed="rId5" cstate="print">
                <a:alphaModFix amt="59000"/>
                <a:extLst>
                  <a:ext uri="{28A0092B-C50C-407E-A947-70E740481C1C}">
                    <a14:useLocalDpi xmlns:a14="http://schemas.microsoft.com/office/drawing/2010/main"/>
                  </a:ext>
                </a:extLst>
              </a:blip>
              <a:stretch>
                <a:fillRect/>
              </a:stretch>
            </p:blipFill>
            <p:spPr>
              <a:xfrm>
                <a:off x="6932544" y="1492073"/>
                <a:ext cx="910485" cy="910483"/>
              </a:xfrm>
              <a:prstGeom prst="rect">
                <a:avLst/>
              </a:prstGeom>
            </p:spPr>
          </p:pic>
          <p:sp>
            <p:nvSpPr>
              <p:cNvPr id="9" name="TextBox 8"/>
              <p:cNvSpPr txBox="1"/>
              <p:nvPr/>
            </p:nvSpPr>
            <p:spPr>
              <a:xfrm>
                <a:off x="7578237" y="1560812"/>
                <a:ext cx="1539271" cy="877855"/>
              </a:xfrm>
              <a:prstGeom prst="rect">
                <a:avLst/>
              </a:prstGeom>
              <a:noFill/>
            </p:spPr>
            <p:txBody>
              <a:bodyPr wrap="square" rtlCol="0">
                <a:spAutoFit/>
              </a:bodyPr>
              <a:lstStyle/>
              <a:p>
                <a:pPr algn="ctr"/>
                <a:r>
                  <a:rPr lang="en-US" sz="1100" dirty="0">
                    <a:solidFill>
                      <a:schemeClr val="bg1"/>
                    </a:solidFill>
                  </a:rPr>
                  <a:t>New Offering</a:t>
                </a:r>
              </a:p>
            </p:txBody>
          </p:sp>
        </p:grpSp>
      </p:grpSp>
      <p:grpSp>
        <p:nvGrpSpPr>
          <p:cNvPr id="40" name="Group 39"/>
          <p:cNvGrpSpPr/>
          <p:nvPr/>
        </p:nvGrpSpPr>
        <p:grpSpPr>
          <a:xfrm>
            <a:off x="4042281" y="845614"/>
            <a:ext cx="1059439" cy="830875"/>
            <a:chOff x="5388304" y="1326965"/>
            <a:chExt cx="1412217" cy="1107833"/>
          </a:xfrm>
        </p:grpSpPr>
        <p:sp>
          <p:nvSpPr>
            <p:cNvPr id="5" name="TextBox 4"/>
            <p:cNvSpPr txBox="1"/>
            <p:nvPr/>
          </p:nvSpPr>
          <p:spPr>
            <a:xfrm>
              <a:off x="5641541" y="1326965"/>
              <a:ext cx="905742" cy="492443"/>
            </a:xfrm>
            <a:prstGeom prst="rect">
              <a:avLst/>
            </a:prstGeom>
            <a:noFill/>
          </p:spPr>
          <p:txBody>
            <a:bodyPr wrap="square" rtlCol="0">
              <a:spAutoFit/>
            </a:bodyPr>
            <a:lstStyle/>
            <a:p>
              <a:pPr algn="ctr"/>
              <a:r>
                <a:rPr lang="en-US" b="1" dirty="0">
                  <a:solidFill>
                    <a:schemeClr val="bg1">
                      <a:lumMod val="50000"/>
                    </a:schemeClr>
                  </a:solidFill>
                </a:rPr>
                <a:t>X8.1</a:t>
              </a:r>
            </a:p>
          </p:txBody>
        </p:sp>
        <p:sp>
          <p:nvSpPr>
            <p:cNvPr id="18" name="Down Arrow 17"/>
            <p:cNvSpPr/>
            <p:nvPr/>
          </p:nvSpPr>
          <p:spPr>
            <a:xfrm rot="2699374" flipH="1">
              <a:off x="5388304" y="1686511"/>
              <a:ext cx="646191" cy="748287"/>
            </a:xfrm>
            <a:prstGeom prst="downArrow">
              <a:avLst/>
            </a:prstGeom>
            <a:gradFill flip="none" rotWithShape="1">
              <a:gsLst>
                <a:gs pos="100000">
                  <a:schemeClr val="bg1">
                    <a:lumMod val="50000"/>
                  </a:schemeClr>
                </a:gs>
                <a:gs pos="14000">
                  <a:srgbClr val="000000">
                    <a:alpha val="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713"/>
              <a:endParaRPr lang="en-US" sz="1200" b="1" dirty="0">
                <a:solidFill>
                  <a:srgbClr val="0096D6"/>
                </a:solidFill>
              </a:endParaRPr>
            </a:p>
          </p:txBody>
        </p:sp>
        <p:sp>
          <p:nvSpPr>
            <p:cNvPr id="19" name="Down Arrow 18"/>
            <p:cNvSpPr/>
            <p:nvPr/>
          </p:nvSpPr>
          <p:spPr>
            <a:xfrm rot="8100626" flipH="1" flipV="1">
              <a:off x="6154330" y="1686511"/>
              <a:ext cx="646191" cy="748287"/>
            </a:xfrm>
            <a:prstGeom prst="downArrow">
              <a:avLst/>
            </a:prstGeom>
            <a:gradFill flip="none" rotWithShape="1">
              <a:gsLst>
                <a:gs pos="100000">
                  <a:schemeClr val="bg1">
                    <a:lumMod val="50000"/>
                  </a:schemeClr>
                </a:gs>
                <a:gs pos="14000">
                  <a:srgbClr val="000000">
                    <a:alpha val="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713"/>
              <a:endParaRPr lang="en-US" sz="1200" b="1" dirty="0">
                <a:solidFill>
                  <a:srgbClr val="0096D6"/>
                </a:solidFill>
              </a:endParaRPr>
            </a:p>
          </p:txBody>
        </p:sp>
      </p:grpSp>
      <p:sp>
        <p:nvSpPr>
          <p:cNvPr id="24" name="TextBox 23"/>
          <p:cNvSpPr txBox="1"/>
          <p:nvPr/>
        </p:nvSpPr>
        <p:spPr>
          <a:xfrm>
            <a:off x="5045321" y="2466052"/>
            <a:ext cx="1772858" cy="438582"/>
          </a:xfrm>
          <a:prstGeom prst="rect">
            <a:avLst/>
          </a:prstGeom>
          <a:noFill/>
        </p:spPr>
        <p:txBody>
          <a:bodyPr wrap="square" lIns="68589" tIns="34295" rIns="68589" bIns="34295" rtlCol="0">
            <a:spAutoFit/>
          </a:bodyPr>
          <a:lstStyle/>
          <a:p>
            <a:pPr algn="ctr"/>
            <a:r>
              <a:rPr lang="en-US" sz="1200" b="1" dirty="0">
                <a:solidFill>
                  <a:schemeClr val="bg1">
                    <a:lumMod val="50000"/>
                  </a:schemeClr>
                </a:solidFill>
              </a:rPr>
              <a:t>“Expressway C”</a:t>
            </a:r>
          </a:p>
          <a:p>
            <a:pPr algn="ctr"/>
            <a:r>
              <a:rPr lang="en-US" sz="1200" b="1" dirty="0">
                <a:solidFill>
                  <a:schemeClr val="bg1">
                    <a:lumMod val="50000"/>
                  </a:schemeClr>
                </a:solidFill>
              </a:rPr>
              <a:t>Or Core</a:t>
            </a:r>
          </a:p>
        </p:txBody>
      </p:sp>
      <p:sp>
        <p:nvSpPr>
          <p:cNvPr id="25" name="TextBox 24"/>
          <p:cNvSpPr txBox="1"/>
          <p:nvPr/>
        </p:nvSpPr>
        <p:spPr>
          <a:xfrm>
            <a:off x="6631775" y="2466052"/>
            <a:ext cx="1772858" cy="438582"/>
          </a:xfrm>
          <a:prstGeom prst="rect">
            <a:avLst/>
          </a:prstGeom>
          <a:noFill/>
        </p:spPr>
        <p:txBody>
          <a:bodyPr wrap="square" lIns="68589" tIns="34295" rIns="68589" bIns="34295" rtlCol="0">
            <a:spAutoFit/>
          </a:bodyPr>
          <a:lstStyle/>
          <a:p>
            <a:pPr algn="ctr"/>
            <a:r>
              <a:rPr lang="en-US" sz="1200" b="1" dirty="0">
                <a:solidFill>
                  <a:schemeClr val="bg1">
                    <a:lumMod val="50000"/>
                  </a:schemeClr>
                </a:solidFill>
              </a:rPr>
              <a:t>“Expressway E”</a:t>
            </a:r>
          </a:p>
          <a:p>
            <a:pPr algn="ctr"/>
            <a:r>
              <a:rPr lang="en-US" sz="1200" b="1" dirty="0">
                <a:solidFill>
                  <a:schemeClr val="bg1">
                    <a:lumMod val="50000"/>
                  </a:schemeClr>
                </a:solidFill>
              </a:rPr>
              <a:t>Or Edge</a:t>
            </a:r>
          </a:p>
        </p:txBody>
      </p:sp>
      <p:sp>
        <p:nvSpPr>
          <p:cNvPr id="27" name="TextBox 26"/>
          <p:cNvSpPr txBox="1"/>
          <p:nvPr/>
        </p:nvSpPr>
        <p:spPr>
          <a:xfrm>
            <a:off x="744886" y="2466052"/>
            <a:ext cx="1772858" cy="438582"/>
          </a:xfrm>
          <a:prstGeom prst="rect">
            <a:avLst/>
          </a:prstGeom>
          <a:noFill/>
        </p:spPr>
        <p:txBody>
          <a:bodyPr wrap="square" lIns="68589" tIns="34295" rIns="68589" bIns="34295" rtlCol="0">
            <a:spAutoFit/>
          </a:bodyPr>
          <a:lstStyle/>
          <a:p>
            <a:pPr algn="ctr"/>
            <a:r>
              <a:rPr lang="en-US" sz="1200" b="1" dirty="0">
                <a:solidFill>
                  <a:schemeClr val="bg1">
                    <a:lumMod val="50000"/>
                  </a:schemeClr>
                </a:solidFill>
              </a:rPr>
              <a:t>“VCS Control”</a:t>
            </a:r>
          </a:p>
          <a:p>
            <a:pPr algn="ctr"/>
            <a:r>
              <a:rPr lang="en-US" sz="1200" b="1" dirty="0">
                <a:solidFill>
                  <a:schemeClr val="bg1">
                    <a:lumMod val="50000"/>
                  </a:schemeClr>
                </a:solidFill>
              </a:rPr>
              <a:t>No Change</a:t>
            </a:r>
          </a:p>
        </p:txBody>
      </p:sp>
      <p:sp>
        <p:nvSpPr>
          <p:cNvPr id="28" name="TextBox 27"/>
          <p:cNvSpPr txBox="1"/>
          <p:nvPr/>
        </p:nvSpPr>
        <p:spPr>
          <a:xfrm>
            <a:off x="2331340" y="2466052"/>
            <a:ext cx="1772858" cy="438582"/>
          </a:xfrm>
          <a:prstGeom prst="rect">
            <a:avLst/>
          </a:prstGeom>
          <a:noFill/>
        </p:spPr>
        <p:txBody>
          <a:bodyPr wrap="square" lIns="68589" tIns="34295" rIns="68589" bIns="34295" rtlCol="0">
            <a:spAutoFit/>
          </a:bodyPr>
          <a:lstStyle/>
          <a:p>
            <a:pPr algn="ctr"/>
            <a:r>
              <a:rPr lang="en-US" sz="1200" b="1" dirty="0">
                <a:solidFill>
                  <a:schemeClr val="bg1">
                    <a:lumMod val="50000"/>
                  </a:schemeClr>
                </a:solidFill>
              </a:rPr>
              <a:t>“VCS Expressway”</a:t>
            </a:r>
          </a:p>
          <a:p>
            <a:pPr algn="ctr"/>
            <a:r>
              <a:rPr lang="en-US" sz="1200" b="1" dirty="0">
                <a:solidFill>
                  <a:schemeClr val="bg1">
                    <a:lumMod val="50000"/>
                  </a:schemeClr>
                </a:solidFill>
              </a:rPr>
              <a:t>No Change</a:t>
            </a:r>
          </a:p>
        </p:txBody>
      </p:sp>
      <p:grpSp>
        <p:nvGrpSpPr>
          <p:cNvPr id="39" name="Group 38"/>
          <p:cNvGrpSpPr/>
          <p:nvPr/>
        </p:nvGrpSpPr>
        <p:grpSpPr>
          <a:xfrm>
            <a:off x="1891765" y="1705201"/>
            <a:ext cx="1059439" cy="830875"/>
            <a:chOff x="3084665" y="2437471"/>
            <a:chExt cx="1412217" cy="1107833"/>
          </a:xfrm>
        </p:grpSpPr>
        <p:sp>
          <p:nvSpPr>
            <p:cNvPr id="33" name="TextBox 32"/>
            <p:cNvSpPr txBox="1"/>
            <p:nvPr/>
          </p:nvSpPr>
          <p:spPr>
            <a:xfrm>
              <a:off x="3337902" y="2437471"/>
              <a:ext cx="905742" cy="492443"/>
            </a:xfrm>
            <a:prstGeom prst="rect">
              <a:avLst/>
            </a:prstGeom>
            <a:noFill/>
          </p:spPr>
          <p:txBody>
            <a:bodyPr wrap="square" rtlCol="0">
              <a:spAutoFit/>
            </a:bodyPr>
            <a:lstStyle/>
            <a:p>
              <a:pPr algn="ctr"/>
              <a:r>
                <a:rPr lang="en-US" b="1" dirty="0">
                  <a:solidFill>
                    <a:schemeClr val="bg1">
                      <a:lumMod val="50000"/>
                    </a:schemeClr>
                  </a:solidFill>
                </a:rPr>
                <a:t>VCS</a:t>
              </a:r>
            </a:p>
          </p:txBody>
        </p:sp>
        <p:sp>
          <p:nvSpPr>
            <p:cNvPr id="34" name="Down Arrow 33"/>
            <p:cNvSpPr/>
            <p:nvPr/>
          </p:nvSpPr>
          <p:spPr>
            <a:xfrm rot="2699374" flipH="1">
              <a:off x="3084665" y="2797017"/>
              <a:ext cx="646191" cy="748287"/>
            </a:xfrm>
            <a:prstGeom prst="downArrow">
              <a:avLst/>
            </a:prstGeom>
            <a:gradFill flip="none" rotWithShape="1">
              <a:gsLst>
                <a:gs pos="100000">
                  <a:schemeClr val="bg1">
                    <a:lumMod val="50000"/>
                  </a:schemeClr>
                </a:gs>
                <a:gs pos="14000">
                  <a:srgbClr val="000000">
                    <a:alpha val="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713"/>
              <a:endParaRPr lang="en-US" sz="1200" b="1" dirty="0">
                <a:solidFill>
                  <a:srgbClr val="0096D6"/>
                </a:solidFill>
              </a:endParaRPr>
            </a:p>
          </p:txBody>
        </p:sp>
        <p:sp>
          <p:nvSpPr>
            <p:cNvPr id="35" name="Down Arrow 34"/>
            <p:cNvSpPr/>
            <p:nvPr/>
          </p:nvSpPr>
          <p:spPr>
            <a:xfrm rot="8100626" flipH="1" flipV="1">
              <a:off x="3850691" y="2797017"/>
              <a:ext cx="646191" cy="748287"/>
            </a:xfrm>
            <a:prstGeom prst="downArrow">
              <a:avLst/>
            </a:prstGeom>
            <a:gradFill flip="none" rotWithShape="1">
              <a:gsLst>
                <a:gs pos="100000">
                  <a:schemeClr val="bg1">
                    <a:lumMod val="50000"/>
                  </a:schemeClr>
                </a:gs>
                <a:gs pos="14000">
                  <a:srgbClr val="000000">
                    <a:alpha val="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713"/>
              <a:endParaRPr lang="en-US" sz="1200" b="1" dirty="0">
                <a:solidFill>
                  <a:srgbClr val="0096D6"/>
                </a:solidFill>
              </a:endParaRPr>
            </a:p>
          </p:txBody>
        </p:sp>
      </p:grpSp>
      <p:grpSp>
        <p:nvGrpSpPr>
          <p:cNvPr id="53" name="Group 52"/>
          <p:cNvGrpSpPr/>
          <p:nvPr/>
        </p:nvGrpSpPr>
        <p:grpSpPr>
          <a:xfrm>
            <a:off x="5963333" y="1705202"/>
            <a:ext cx="1518365" cy="830875"/>
            <a:chOff x="7050053" y="2306902"/>
            <a:chExt cx="2023960" cy="1107833"/>
          </a:xfrm>
        </p:grpSpPr>
        <p:sp>
          <p:nvSpPr>
            <p:cNvPr id="36" name="TextBox 35"/>
            <p:cNvSpPr txBox="1"/>
            <p:nvPr/>
          </p:nvSpPr>
          <p:spPr>
            <a:xfrm>
              <a:off x="7050053" y="2306902"/>
              <a:ext cx="2023960" cy="492443"/>
            </a:xfrm>
            <a:prstGeom prst="rect">
              <a:avLst/>
            </a:prstGeom>
            <a:noFill/>
          </p:spPr>
          <p:txBody>
            <a:bodyPr wrap="none" rtlCol="0">
              <a:spAutoFit/>
            </a:bodyPr>
            <a:lstStyle/>
            <a:p>
              <a:pPr algn="ctr"/>
              <a:r>
                <a:rPr lang="en-US" b="1" dirty="0">
                  <a:solidFill>
                    <a:schemeClr val="bg1">
                      <a:lumMod val="50000"/>
                    </a:schemeClr>
                  </a:solidFill>
                </a:rPr>
                <a:t>Expressway</a:t>
              </a:r>
            </a:p>
          </p:txBody>
        </p:sp>
        <p:sp>
          <p:nvSpPr>
            <p:cNvPr id="37" name="Down Arrow 36"/>
            <p:cNvSpPr/>
            <p:nvPr/>
          </p:nvSpPr>
          <p:spPr>
            <a:xfrm rot="2699374" flipH="1">
              <a:off x="7355923" y="2666448"/>
              <a:ext cx="646191" cy="748287"/>
            </a:xfrm>
            <a:prstGeom prst="downArrow">
              <a:avLst/>
            </a:prstGeom>
            <a:gradFill flip="none" rotWithShape="1">
              <a:gsLst>
                <a:gs pos="100000">
                  <a:schemeClr val="bg1">
                    <a:lumMod val="50000"/>
                  </a:schemeClr>
                </a:gs>
                <a:gs pos="14000">
                  <a:srgbClr val="000000">
                    <a:alpha val="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713"/>
              <a:endParaRPr lang="en-US" sz="1200" b="1" dirty="0">
                <a:solidFill>
                  <a:srgbClr val="0096D6"/>
                </a:solidFill>
              </a:endParaRPr>
            </a:p>
          </p:txBody>
        </p:sp>
        <p:sp>
          <p:nvSpPr>
            <p:cNvPr id="38" name="Down Arrow 37"/>
            <p:cNvSpPr/>
            <p:nvPr/>
          </p:nvSpPr>
          <p:spPr>
            <a:xfrm rot="8100626" flipH="1" flipV="1">
              <a:off x="8121949" y="2666448"/>
              <a:ext cx="646191" cy="748287"/>
            </a:xfrm>
            <a:prstGeom prst="downArrow">
              <a:avLst/>
            </a:prstGeom>
            <a:gradFill flip="none" rotWithShape="1">
              <a:gsLst>
                <a:gs pos="100000">
                  <a:schemeClr val="bg1">
                    <a:lumMod val="50000"/>
                  </a:schemeClr>
                </a:gs>
                <a:gs pos="14000">
                  <a:srgbClr val="000000">
                    <a:alpha val="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713"/>
              <a:endParaRPr lang="en-US" sz="1200" b="1" dirty="0">
                <a:solidFill>
                  <a:srgbClr val="0096D6"/>
                </a:solidFill>
              </a:endParaRPr>
            </a:p>
          </p:txBody>
        </p:sp>
      </p:grpSp>
      <p:grpSp>
        <p:nvGrpSpPr>
          <p:cNvPr id="50" name="Group 49"/>
          <p:cNvGrpSpPr/>
          <p:nvPr/>
        </p:nvGrpSpPr>
        <p:grpSpPr>
          <a:xfrm>
            <a:off x="310409" y="1656265"/>
            <a:ext cx="4222151" cy="3201485"/>
            <a:chOff x="346257" y="2241653"/>
            <a:chExt cx="5628069" cy="4013936"/>
          </a:xfrm>
        </p:grpSpPr>
        <p:sp>
          <p:nvSpPr>
            <p:cNvPr id="49" name="Rounded Rectangle 48"/>
            <p:cNvSpPr/>
            <p:nvPr/>
          </p:nvSpPr>
          <p:spPr>
            <a:xfrm>
              <a:off x="346257" y="2241653"/>
              <a:ext cx="5628069" cy="4013936"/>
            </a:xfrm>
            <a:prstGeom prst="roundRect">
              <a:avLst>
                <a:gd name="adj" fmla="val 3478"/>
              </a:avLst>
            </a:prstGeom>
            <a:no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 name="Rectangle 564"/>
            <p:cNvSpPr>
              <a:spLocks noChangeArrowheads="1"/>
            </p:cNvSpPr>
            <p:nvPr>
              <p:custDataLst>
                <p:tags r:id="rId2"/>
              </p:custDataLst>
            </p:nvPr>
          </p:nvSpPr>
          <p:spPr bwMode="auto">
            <a:xfrm>
              <a:off x="392105" y="3988961"/>
              <a:ext cx="5536373" cy="2039529"/>
            </a:xfrm>
            <a:prstGeom prst="rect">
              <a:avLst/>
            </a:prstGeom>
            <a:noFill/>
            <a:ln w="9525" algn="ctr">
              <a:noFill/>
              <a:miter lim="800000"/>
              <a:headEnd/>
              <a:tailEnd/>
            </a:ln>
          </p:spPr>
          <p:txBody>
            <a:bodyPr wrap="square" lIns="97313" tIns="48655" rIns="97313" bIns="48655" anchor="t">
              <a:noAutofit/>
            </a:bodyPr>
            <a:lstStyle/>
            <a:p>
              <a:pPr marL="214341" indent="-214341">
                <a:lnSpc>
                  <a:spcPct val="120000"/>
                </a:lnSpc>
                <a:buFont typeface="Arial" pitchFamily="34" charset="0"/>
                <a:buChar char="•"/>
              </a:pPr>
              <a:r>
                <a:rPr lang="en-US" sz="1600" b="1" dirty="0" smtClean="0">
                  <a:solidFill>
                    <a:schemeClr val="bg1">
                      <a:lumMod val="50000"/>
                    </a:schemeClr>
                  </a:solidFill>
                </a:rPr>
                <a:t>Specialized video </a:t>
              </a:r>
              <a:r>
                <a:rPr lang="en-US" sz="1600" b="1" dirty="0">
                  <a:solidFill>
                    <a:schemeClr val="bg1">
                      <a:lumMod val="50000"/>
                    </a:schemeClr>
                  </a:solidFill>
                </a:rPr>
                <a:t>applications for video-only customer </a:t>
              </a:r>
              <a:r>
                <a:rPr lang="en-US" sz="1600" b="1" dirty="0" smtClean="0">
                  <a:solidFill>
                    <a:schemeClr val="bg1">
                      <a:lumMod val="50000"/>
                    </a:schemeClr>
                  </a:solidFill>
                </a:rPr>
                <a:t>base and advanced video requirements</a:t>
              </a:r>
            </a:p>
            <a:p>
              <a:pPr marL="214341" indent="-214341">
                <a:lnSpc>
                  <a:spcPct val="120000"/>
                </a:lnSpc>
                <a:buFont typeface="Arial" pitchFamily="34" charset="0"/>
                <a:buChar char="•"/>
              </a:pPr>
              <a:r>
                <a:rPr lang="en-US" sz="1600" b="1" dirty="0" smtClean="0">
                  <a:solidFill>
                    <a:schemeClr val="accent1"/>
                  </a:solidFill>
                </a:rPr>
                <a:t>Superset</a:t>
              </a:r>
              <a:r>
                <a:rPr lang="en-US" sz="1600" b="1" dirty="0" smtClean="0">
                  <a:solidFill>
                    <a:schemeClr val="bg1">
                      <a:lumMod val="50000"/>
                    </a:schemeClr>
                  </a:solidFill>
                </a:rPr>
                <a:t> of X8.1 features</a:t>
              </a:r>
            </a:p>
            <a:p>
              <a:pPr marL="214341" indent="-214341">
                <a:lnSpc>
                  <a:spcPct val="120000"/>
                </a:lnSpc>
                <a:buFont typeface="Arial" pitchFamily="34" charset="0"/>
                <a:buChar char="•"/>
              </a:pPr>
              <a:r>
                <a:rPr lang="en-US" sz="1600" b="1" dirty="0" smtClean="0">
                  <a:solidFill>
                    <a:schemeClr val="bg1">
                      <a:lumMod val="50000"/>
                    </a:schemeClr>
                  </a:solidFill>
                </a:rPr>
                <a:t>No changes to existing licensing model</a:t>
              </a:r>
              <a:endParaRPr lang="en-US" sz="1600" b="1" dirty="0">
                <a:solidFill>
                  <a:schemeClr val="bg1">
                    <a:lumMod val="50000"/>
                  </a:schemeClr>
                </a:solidFill>
              </a:endParaRPr>
            </a:p>
          </p:txBody>
        </p:sp>
      </p:grpSp>
      <p:graphicFrame>
        <p:nvGraphicFramePr>
          <p:cNvPr id="4" name="Object 3"/>
          <p:cNvGraphicFramePr>
            <a:graphicFrameLocks noChangeAspect="1"/>
          </p:cNvGraphicFramePr>
          <p:nvPr>
            <p:extLst>
              <p:ext uri="{D42A27DB-BD31-4B8C-83A1-F6EECF244321}">
                <p14:modId xmlns:p14="http://schemas.microsoft.com/office/powerpoint/2010/main" val="2445340236"/>
              </p:ext>
            </p:extLst>
          </p:nvPr>
        </p:nvGraphicFramePr>
        <p:xfrm>
          <a:off x="659139" y="2504368"/>
          <a:ext cx="402536" cy="361950"/>
        </p:xfrm>
        <a:graphic>
          <a:graphicData uri="http://schemas.openxmlformats.org/presentationml/2006/ole">
            <mc:AlternateContent xmlns:mc="http://schemas.openxmlformats.org/markup-compatibility/2006">
              <mc:Choice xmlns:v="urn:schemas-microsoft-com:vml" Requires="v">
                <p:oleObj spid="_x0000_s25194" name="Visio" r:id="rId6" imgW="576739" imgH="518732" progId="Visio.Drawing.11">
                  <p:embed/>
                </p:oleObj>
              </mc:Choice>
              <mc:Fallback>
                <p:oleObj name="Visio" r:id="rId6" imgW="576739" imgH="518732"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139" y="2504368"/>
                        <a:ext cx="40253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86407676"/>
              </p:ext>
            </p:extLst>
          </p:nvPr>
        </p:nvGraphicFramePr>
        <p:xfrm>
          <a:off x="3914807" y="2504368"/>
          <a:ext cx="402536" cy="361950"/>
        </p:xfrm>
        <a:graphic>
          <a:graphicData uri="http://schemas.openxmlformats.org/presentationml/2006/ole">
            <mc:AlternateContent xmlns:mc="http://schemas.openxmlformats.org/markup-compatibility/2006">
              <mc:Choice xmlns:v="urn:schemas-microsoft-com:vml" Requires="v">
                <p:oleObj spid="_x0000_s25195" name="Visio" r:id="rId8" imgW="576739" imgH="518732" progId="Visio.Drawing.11">
                  <p:embed/>
                </p:oleObj>
              </mc:Choice>
              <mc:Fallback>
                <p:oleObj name="Visio" r:id="rId8" imgW="576739" imgH="518732"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4807" y="2504368"/>
                        <a:ext cx="402536"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47348596"/>
              </p:ext>
            </p:extLst>
          </p:nvPr>
        </p:nvGraphicFramePr>
        <p:xfrm>
          <a:off x="4911742" y="2504368"/>
          <a:ext cx="402536" cy="361950"/>
        </p:xfrm>
        <a:graphic>
          <a:graphicData uri="http://schemas.openxmlformats.org/presentationml/2006/ole">
            <mc:AlternateContent xmlns:mc="http://schemas.openxmlformats.org/markup-compatibility/2006">
              <mc:Choice xmlns:v="urn:schemas-microsoft-com:vml" Requires="v">
                <p:oleObj spid="_x0000_s25196" name="Visio" r:id="rId10" imgW="576739" imgH="518732" progId="Visio.Drawing.11">
                  <p:embed/>
                </p:oleObj>
              </mc:Choice>
              <mc:Fallback>
                <p:oleObj name="Visio" r:id="rId10" imgW="576739" imgH="518732"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1742" y="2504368"/>
                        <a:ext cx="40253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276319154"/>
              </p:ext>
            </p:extLst>
          </p:nvPr>
        </p:nvGraphicFramePr>
        <p:xfrm>
          <a:off x="8203364" y="2504368"/>
          <a:ext cx="402536" cy="361950"/>
        </p:xfrm>
        <a:graphic>
          <a:graphicData uri="http://schemas.openxmlformats.org/presentationml/2006/ole">
            <mc:AlternateContent xmlns:mc="http://schemas.openxmlformats.org/markup-compatibility/2006">
              <mc:Choice xmlns:v="urn:schemas-microsoft-com:vml" Requires="v">
                <p:oleObj spid="_x0000_s25197" name="Visio" r:id="rId11" imgW="576739" imgH="518732" progId="Visio.Drawing.11">
                  <p:embed/>
                </p:oleObj>
              </mc:Choice>
              <mc:Fallback>
                <p:oleObj name="Visio" r:id="rId11" imgW="576739" imgH="518732"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3364" y="2504368"/>
                        <a:ext cx="402536"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2358276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023" y="1190756"/>
            <a:ext cx="7776977" cy="1354787"/>
          </a:xfrm>
        </p:spPr>
        <p:txBody>
          <a:bodyPr/>
          <a:lstStyle/>
          <a:p>
            <a:r>
              <a:rPr lang="en-US" dirty="0"/>
              <a:t>Cisco Expressway at </a:t>
            </a:r>
            <a:r>
              <a:rPr lang="en-US" dirty="0" smtClean="0"/>
              <a:t>the Collaboration </a:t>
            </a:r>
            <a:r>
              <a:rPr lang="en-US" dirty="0"/>
              <a:t>Edge </a:t>
            </a:r>
            <a:r>
              <a:rPr lang="en-US" dirty="0" smtClean="0"/>
              <a:t/>
            </a:r>
            <a:br>
              <a:rPr lang="en-US" dirty="0" smtClean="0"/>
            </a:br>
            <a:r>
              <a:rPr lang="en-US" dirty="0" smtClean="0"/>
              <a:t>Design Session</a:t>
            </a:r>
            <a:endParaRPr lang="en-US" dirty="0"/>
          </a:p>
        </p:txBody>
      </p:sp>
      <p:sp>
        <p:nvSpPr>
          <p:cNvPr id="3" name="Content Placeholder 2"/>
          <p:cNvSpPr>
            <a:spLocks noGrp="1"/>
          </p:cNvSpPr>
          <p:nvPr>
            <p:ph idx="1"/>
          </p:nvPr>
        </p:nvSpPr>
        <p:spPr/>
        <p:txBody>
          <a:bodyPr/>
          <a:lstStyle/>
          <a:p>
            <a:r>
              <a:rPr lang="en-US" b="1" dirty="0"/>
              <a:t>BRKUCC-2801</a:t>
            </a:r>
          </a:p>
        </p:txBody>
      </p:sp>
      <p:sp>
        <p:nvSpPr>
          <p:cNvPr id="25" name="Text Placeholder 24"/>
          <p:cNvSpPr>
            <a:spLocks noGrp="1"/>
          </p:cNvSpPr>
          <p:nvPr>
            <p:ph type="body" sz="quarter" idx="10"/>
          </p:nvPr>
        </p:nvSpPr>
        <p:spPr/>
        <p:txBody>
          <a:bodyPr/>
          <a:lstStyle/>
          <a:p>
            <a:r>
              <a:rPr lang="en-US" dirty="0" smtClean="0"/>
              <a:t>Kevin Roarty </a:t>
            </a:r>
          </a:p>
          <a:p>
            <a:r>
              <a:rPr lang="en-US" dirty="0"/>
              <a:t>Technical Marketing Engineer</a:t>
            </a:r>
          </a:p>
          <a:p>
            <a:r>
              <a:rPr lang="en-US" dirty="0" smtClean="0"/>
              <a:t>Cisco Collaboration </a:t>
            </a:r>
          </a:p>
        </p:txBody>
      </p:sp>
    </p:spTree>
    <p:extLst>
      <p:ext uri="{BB962C8B-B14F-4D97-AF65-F5344CB8AC3E}">
        <p14:creationId xmlns:p14="http://schemas.microsoft.com/office/powerpoint/2010/main" val="183291427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543800" y="4324350"/>
            <a:ext cx="1600200" cy="8191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2" name="Title 1"/>
          <p:cNvSpPr>
            <a:spLocks noGrp="1"/>
          </p:cNvSpPr>
          <p:nvPr>
            <p:ph type="title"/>
          </p:nvPr>
        </p:nvSpPr>
        <p:spPr>
          <a:xfrm>
            <a:off x="410046" y="0"/>
            <a:ext cx="8733954" cy="765432"/>
          </a:xfrm>
        </p:spPr>
        <p:txBody>
          <a:bodyPr/>
          <a:lstStyle/>
          <a:p>
            <a:r>
              <a:rPr lang="en-US" sz="2400" dirty="0"/>
              <a:t>VCS and Cisco Expressway Feature </a:t>
            </a:r>
            <a:r>
              <a:rPr lang="en-US" sz="2400" dirty="0" smtClean="0"/>
              <a:t>Comparison</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46926544"/>
              </p:ext>
            </p:extLst>
          </p:nvPr>
        </p:nvGraphicFramePr>
        <p:xfrm>
          <a:off x="457200" y="865852"/>
          <a:ext cx="8183880" cy="4083909"/>
        </p:xfrm>
        <a:graphic>
          <a:graphicData uri="http://schemas.openxmlformats.org/drawingml/2006/table">
            <a:tbl>
              <a:tblPr firstRow="1" firstCol="1" bandRow="1">
                <a:tableStyleId>{5C22544A-7EE6-4342-B048-85BDC9FD1C3A}</a:tableStyleId>
              </a:tblPr>
              <a:tblGrid>
                <a:gridCol w="5274766"/>
                <a:gridCol w="1552874"/>
                <a:gridCol w="1356240"/>
              </a:tblGrid>
              <a:tr h="706594">
                <a:tc>
                  <a:txBody>
                    <a:bodyPr/>
                    <a:lstStyle/>
                    <a:p>
                      <a:pPr algn="r">
                        <a:lnSpc>
                          <a:spcPct val="115000"/>
                        </a:lnSpc>
                        <a:spcAft>
                          <a:spcPts val="0"/>
                        </a:spcAft>
                      </a:pPr>
                      <a:r>
                        <a:rPr lang="en-US" sz="1400" dirty="0">
                          <a:solidFill>
                            <a:schemeClr val="bg1"/>
                          </a:solidFill>
                          <a:effectLst/>
                        </a:rPr>
                        <a:t>Feature Comparison</a:t>
                      </a:r>
                      <a:endParaRPr lang="en-US" sz="1400" dirty="0">
                        <a:solidFill>
                          <a:schemeClr val="bg1"/>
                        </a:solidFill>
                        <a:effectLst/>
                        <a:latin typeface="Calibri"/>
                        <a:ea typeface="Calibri"/>
                        <a:cs typeface="Times New Roman"/>
                      </a:endParaRPr>
                    </a:p>
                  </a:txBody>
                  <a:tcPr marL="39434" marR="39434" marT="0" marB="0" anchor="ctr">
                    <a:solidFill>
                      <a:schemeClr val="bg2"/>
                    </a:solidFill>
                  </a:tcPr>
                </a:tc>
                <a:tc>
                  <a:txBody>
                    <a:bodyPr/>
                    <a:lstStyle/>
                    <a:p>
                      <a:pPr algn="ctr">
                        <a:lnSpc>
                          <a:spcPct val="115000"/>
                        </a:lnSpc>
                        <a:spcAft>
                          <a:spcPts val="0"/>
                        </a:spcAft>
                      </a:pPr>
                      <a:r>
                        <a:rPr lang="en-US" sz="1400" dirty="0" smtClean="0">
                          <a:solidFill>
                            <a:schemeClr val="bg1"/>
                          </a:solidFill>
                          <a:effectLst/>
                        </a:rPr>
                        <a:t>Cisco </a:t>
                      </a:r>
                      <a:r>
                        <a:rPr lang="en-US" sz="1400" dirty="0">
                          <a:solidFill>
                            <a:schemeClr val="bg1"/>
                          </a:solidFill>
                          <a:effectLst/>
                        </a:rPr>
                        <a:t>Expressway Series</a:t>
                      </a:r>
                      <a:endParaRPr lang="en-US" sz="1400" dirty="0">
                        <a:solidFill>
                          <a:schemeClr val="bg1"/>
                        </a:solidFill>
                        <a:effectLst/>
                        <a:latin typeface="Calibri"/>
                        <a:ea typeface="Calibri"/>
                        <a:cs typeface="Times New Roman"/>
                      </a:endParaRPr>
                    </a:p>
                  </a:txBody>
                  <a:tcPr marL="39434" marR="39434" marT="0" marB="0" anchor="ctr">
                    <a:solidFill>
                      <a:schemeClr val="bg2"/>
                    </a:solidFill>
                  </a:tcPr>
                </a:tc>
                <a:tc>
                  <a:txBody>
                    <a:bodyPr/>
                    <a:lstStyle/>
                    <a:p>
                      <a:pPr algn="ctr">
                        <a:lnSpc>
                          <a:spcPct val="115000"/>
                        </a:lnSpc>
                        <a:spcAft>
                          <a:spcPts val="0"/>
                        </a:spcAft>
                      </a:pPr>
                      <a:r>
                        <a:rPr lang="en-US" sz="1400" dirty="0">
                          <a:solidFill>
                            <a:schemeClr val="bg1"/>
                          </a:solidFill>
                          <a:effectLst/>
                        </a:rPr>
                        <a:t>Cisco </a:t>
                      </a:r>
                      <a:r>
                        <a:rPr lang="en-US" sz="1400" dirty="0" smtClean="0">
                          <a:solidFill>
                            <a:schemeClr val="bg1"/>
                          </a:solidFill>
                          <a:effectLst/>
                        </a:rPr>
                        <a:t>VCS </a:t>
                      </a:r>
                      <a:r>
                        <a:rPr lang="en-US" sz="1400" dirty="0">
                          <a:solidFill>
                            <a:schemeClr val="bg1"/>
                          </a:solidFill>
                          <a:effectLst/>
                        </a:rPr>
                        <a:t>Family</a:t>
                      </a:r>
                      <a:endParaRPr lang="en-US" sz="1400" dirty="0">
                        <a:solidFill>
                          <a:schemeClr val="bg1"/>
                        </a:solidFill>
                        <a:effectLst/>
                        <a:latin typeface="Calibri"/>
                        <a:ea typeface="Calibri"/>
                        <a:cs typeface="Times New Roman"/>
                      </a:endParaRPr>
                    </a:p>
                  </a:txBody>
                  <a:tcPr marL="39434" marR="39434" marT="0" marB="0" anchor="ctr">
                    <a:solidFill>
                      <a:schemeClr val="bg2"/>
                    </a:solidFill>
                  </a:tcPr>
                </a:tc>
              </a:tr>
              <a:tr h="361045">
                <a:tc>
                  <a:txBody>
                    <a:bodyPr/>
                    <a:lstStyle/>
                    <a:p>
                      <a:pPr algn="r">
                        <a:lnSpc>
                          <a:spcPct val="115000"/>
                        </a:lnSpc>
                        <a:spcAft>
                          <a:spcPts val="0"/>
                        </a:spcAft>
                      </a:pPr>
                      <a:r>
                        <a:rPr lang="en-US" sz="1400" dirty="0">
                          <a:solidFill>
                            <a:schemeClr val="tx1">
                              <a:lumMod val="75000"/>
                              <a:lumOff val="25000"/>
                            </a:schemeClr>
                          </a:solidFill>
                          <a:effectLst/>
                        </a:rPr>
                        <a:t>Mobile and Remote </a:t>
                      </a:r>
                      <a:r>
                        <a:rPr lang="en-US" sz="1400" dirty="0" smtClean="0">
                          <a:solidFill>
                            <a:schemeClr val="tx1">
                              <a:lumMod val="75000"/>
                              <a:lumOff val="25000"/>
                            </a:schemeClr>
                          </a:solidFill>
                          <a:effectLst/>
                        </a:rPr>
                        <a:t>Access</a:t>
                      </a:r>
                      <a:endParaRPr lang="en-US" sz="1400" dirty="0">
                        <a:solidFill>
                          <a:schemeClr val="tx1">
                            <a:lumMod val="75000"/>
                            <a:lumOff val="25000"/>
                          </a:schemeClr>
                        </a:solidFill>
                        <a:effectLst/>
                        <a:latin typeface="Calibri"/>
                        <a:ea typeface="Calibri"/>
                        <a:cs typeface="Times New Roman"/>
                      </a:endParaRPr>
                    </a:p>
                  </a:txBody>
                  <a:tcPr marL="39434" marR="39434" marT="0" marB="0" anchor="ctr">
                    <a:solidFill>
                      <a:schemeClr val="bg1">
                        <a:lumMod val="95000"/>
                      </a:schemeClr>
                    </a:solidFill>
                  </a:tcPr>
                </a:tc>
                <a:tc>
                  <a:txBody>
                    <a:bodyPr/>
                    <a:lstStyle/>
                    <a:p>
                      <a:pPr algn="ctr">
                        <a:lnSpc>
                          <a:spcPct val="115000"/>
                        </a:lnSpc>
                        <a:spcAft>
                          <a:spcPts val="0"/>
                        </a:spcAft>
                      </a:pPr>
                      <a:r>
                        <a:rPr lang="en-US" sz="1400" b="1" dirty="0">
                          <a:solidFill>
                            <a:schemeClr val="bg1"/>
                          </a:solidFill>
                          <a:effectLst/>
                        </a:rPr>
                        <a:t>Y</a:t>
                      </a:r>
                      <a:endParaRPr lang="en-US" sz="1400" b="1" dirty="0">
                        <a:solidFill>
                          <a:schemeClr val="bg1"/>
                        </a:solidFill>
                        <a:effectLst/>
                        <a:latin typeface="Calibri"/>
                        <a:ea typeface="Calibri"/>
                        <a:cs typeface="Times New Roman"/>
                      </a:endParaRPr>
                    </a:p>
                  </a:txBody>
                  <a:tcPr marL="39434" marR="39434" marT="0" marB="0" anchor="ctr">
                    <a:solidFill>
                      <a:schemeClr val="accent2"/>
                    </a:solidFill>
                  </a:tcPr>
                </a:tc>
                <a:tc>
                  <a:txBody>
                    <a:bodyPr/>
                    <a:lstStyle/>
                    <a:p>
                      <a:pPr algn="ctr">
                        <a:lnSpc>
                          <a:spcPct val="115000"/>
                        </a:lnSpc>
                        <a:spcAft>
                          <a:spcPts val="0"/>
                        </a:spcAft>
                      </a:pPr>
                      <a:r>
                        <a:rPr lang="en-US" sz="1400" b="1" dirty="0">
                          <a:solidFill>
                            <a:schemeClr val="bg1"/>
                          </a:solidFill>
                          <a:effectLst/>
                        </a:rPr>
                        <a:t>Y</a:t>
                      </a:r>
                      <a:endParaRPr lang="en-US" sz="1400" b="1" dirty="0">
                        <a:solidFill>
                          <a:schemeClr val="bg1"/>
                        </a:solidFill>
                        <a:effectLst/>
                        <a:latin typeface="Calibri"/>
                        <a:ea typeface="Calibri"/>
                        <a:cs typeface="Times New Roman"/>
                      </a:endParaRPr>
                    </a:p>
                  </a:txBody>
                  <a:tcPr marL="39434" marR="39434" marT="0" marB="0" anchor="ctr">
                    <a:solidFill>
                      <a:schemeClr val="accent2"/>
                    </a:solidFill>
                  </a:tcPr>
                </a:tc>
              </a:tr>
              <a:tr h="341855">
                <a:tc>
                  <a:txBody>
                    <a:bodyPr/>
                    <a:lstStyle/>
                    <a:p>
                      <a:pPr algn="r">
                        <a:lnSpc>
                          <a:spcPct val="115000"/>
                        </a:lnSpc>
                        <a:spcAft>
                          <a:spcPts val="0"/>
                        </a:spcAft>
                      </a:pPr>
                      <a:r>
                        <a:rPr lang="en-US" sz="1400" dirty="0">
                          <a:solidFill>
                            <a:schemeClr val="tx1">
                              <a:lumMod val="75000"/>
                              <a:lumOff val="25000"/>
                            </a:schemeClr>
                          </a:solidFill>
                          <a:effectLst/>
                        </a:rPr>
                        <a:t>Business to Business Video</a:t>
                      </a:r>
                      <a:endParaRPr lang="en-US" sz="1400" dirty="0">
                        <a:solidFill>
                          <a:schemeClr val="tx1">
                            <a:lumMod val="75000"/>
                            <a:lumOff val="25000"/>
                          </a:schemeClr>
                        </a:solidFill>
                        <a:effectLst/>
                        <a:latin typeface="Calibri"/>
                        <a:ea typeface="Calibri"/>
                        <a:cs typeface="Times New Roman"/>
                      </a:endParaRPr>
                    </a:p>
                  </a:txBody>
                  <a:tcPr marL="39434" marR="39434" marT="0" marB="0" anchor="ctr">
                    <a:solidFill>
                      <a:schemeClr val="bg1">
                        <a:lumMod val="95000"/>
                      </a:schemeClr>
                    </a:solidFill>
                  </a:tcPr>
                </a:tc>
                <a:tc>
                  <a:txBody>
                    <a:bodyPr/>
                    <a:lstStyle/>
                    <a:p>
                      <a:pPr algn="ctr">
                        <a:lnSpc>
                          <a:spcPct val="115000"/>
                        </a:lnSpc>
                        <a:spcAft>
                          <a:spcPts val="0"/>
                        </a:spcAft>
                      </a:pPr>
                      <a:r>
                        <a:rPr lang="en-US" sz="1400" b="1" dirty="0">
                          <a:solidFill>
                            <a:schemeClr val="bg1"/>
                          </a:solidFill>
                          <a:effectLst/>
                        </a:rPr>
                        <a:t>Y</a:t>
                      </a:r>
                      <a:endParaRPr lang="en-US" sz="1400" b="1" dirty="0">
                        <a:solidFill>
                          <a:schemeClr val="bg1"/>
                        </a:solidFill>
                        <a:effectLst/>
                        <a:latin typeface="Calibri"/>
                        <a:ea typeface="Calibri"/>
                        <a:cs typeface="Times New Roman"/>
                      </a:endParaRPr>
                    </a:p>
                  </a:txBody>
                  <a:tcPr marL="39434" marR="39434" marT="0" marB="0" anchor="ctr">
                    <a:solidFill>
                      <a:schemeClr val="accent2"/>
                    </a:solidFill>
                  </a:tcPr>
                </a:tc>
                <a:tc>
                  <a:txBody>
                    <a:bodyPr/>
                    <a:lstStyle/>
                    <a:p>
                      <a:pPr algn="ctr">
                        <a:lnSpc>
                          <a:spcPct val="115000"/>
                        </a:lnSpc>
                        <a:spcAft>
                          <a:spcPts val="0"/>
                        </a:spcAft>
                      </a:pPr>
                      <a:r>
                        <a:rPr lang="en-US" sz="1400" b="1" dirty="0">
                          <a:solidFill>
                            <a:schemeClr val="bg1"/>
                          </a:solidFill>
                          <a:effectLst/>
                        </a:rPr>
                        <a:t>Y</a:t>
                      </a:r>
                      <a:endParaRPr lang="en-US" sz="1400" b="1" dirty="0">
                        <a:solidFill>
                          <a:schemeClr val="bg1"/>
                        </a:solidFill>
                        <a:effectLst/>
                        <a:latin typeface="Calibri"/>
                        <a:ea typeface="Calibri"/>
                        <a:cs typeface="Times New Roman"/>
                      </a:endParaRPr>
                    </a:p>
                  </a:txBody>
                  <a:tcPr marL="39434" marR="39434" marT="0" marB="0" anchor="ctr">
                    <a:solidFill>
                      <a:schemeClr val="accent2"/>
                    </a:solidFill>
                  </a:tcPr>
                </a:tc>
              </a:tr>
              <a:tr h="579788">
                <a:tc>
                  <a:txBody>
                    <a:bodyPr/>
                    <a:lstStyle/>
                    <a:p>
                      <a:pPr algn="r">
                        <a:lnSpc>
                          <a:spcPct val="115000"/>
                        </a:lnSpc>
                        <a:spcAft>
                          <a:spcPts val="0"/>
                        </a:spcAft>
                      </a:pPr>
                      <a:r>
                        <a:rPr lang="en-US" sz="1400" dirty="0">
                          <a:solidFill>
                            <a:schemeClr val="tx1">
                              <a:lumMod val="75000"/>
                              <a:lumOff val="25000"/>
                            </a:schemeClr>
                          </a:solidFill>
                          <a:effectLst/>
                        </a:rPr>
                        <a:t>Business to Consumer / Public to Enterprise Access with Jabber Guest</a:t>
                      </a:r>
                      <a:endParaRPr lang="en-US" sz="1400" dirty="0">
                        <a:solidFill>
                          <a:schemeClr val="tx1">
                            <a:lumMod val="75000"/>
                            <a:lumOff val="25000"/>
                          </a:schemeClr>
                        </a:solidFill>
                        <a:effectLst/>
                        <a:latin typeface="Calibri"/>
                        <a:ea typeface="Calibri"/>
                        <a:cs typeface="Times New Roman"/>
                      </a:endParaRPr>
                    </a:p>
                  </a:txBody>
                  <a:tcPr marL="39434" marR="39434" marT="0" marB="0" anchor="ctr">
                    <a:solidFill>
                      <a:schemeClr val="bg1">
                        <a:lumMod val="95000"/>
                      </a:schemeClr>
                    </a:solidFill>
                  </a:tcPr>
                </a:tc>
                <a:tc>
                  <a:txBody>
                    <a:bodyPr/>
                    <a:lstStyle/>
                    <a:p>
                      <a:pPr algn="ctr">
                        <a:lnSpc>
                          <a:spcPct val="115000"/>
                        </a:lnSpc>
                        <a:spcAft>
                          <a:spcPts val="0"/>
                        </a:spcAft>
                      </a:pPr>
                      <a:r>
                        <a:rPr lang="en-US" sz="1400" b="1" dirty="0">
                          <a:solidFill>
                            <a:schemeClr val="bg1"/>
                          </a:solidFill>
                          <a:effectLst/>
                        </a:rPr>
                        <a:t>Y</a:t>
                      </a:r>
                      <a:endParaRPr lang="en-US" sz="1400" b="1" dirty="0">
                        <a:solidFill>
                          <a:schemeClr val="bg1"/>
                        </a:solidFill>
                        <a:effectLst/>
                        <a:latin typeface="Calibri"/>
                        <a:ea typeface="Calibri"/>
                        <a:cs typeface="Times New Roman"/>
                      </a:endParaRPr>
                    </a:p>
                  </a:txBody>
                  <a:tcPr marL="39434" marR="39434" marT="0" marB="0" anchor="ctr">
                    <a:solidFill>
                      <a:schemeClr val="accent2"/>
                    </a:solidFill>
                  </a:tcPr>
                </a:tc>
                <a:tc>
                  <a:txBody>
                    <a:bodyPr/>
                    <a:lstStyle/>
                    <a:p>
                      <a:pPr algn="ctr">
                        <a:lnSpc>
                          <a:spcPct val="115000"/>
                        </a:lnSpc>
                        <a:spcAft>
                          <a:spcPts val="0"/>
                        </a:spcAft>
                      </a:pPr>
                      <a:r>
                        <a:rPr lang="en-US" sz="1400" b="1" dirty="0">
                          <a:solidFill>
                            <a:schemeClr val="bg1"/>
                          </a:solidFill>
                          <a:effectLst/>
                        </a:rPr>
                        <a:t>Y</a:t>
                      </a:r>
                      <a:endParaRPr lang="en-US" sz="1400" b="1" dirty="0">
                        <a:solidFill>
                          <a:schemeClr val="bg1"/>
                        </a:solidFill>
                        <a:effectLst/>
                        <a:latin typeface="Calibri"/>
                        <a:ea typeface="Calibri"/>
                        <a:cs typeface="Times New Roman"/>
                      </a:endParaRPr>
                    </a:p>
                  </a:txBody>
                  <a:tcPr marL="39434" marR="39434" marT="0" marB="0" anchor="ctr">
                    <a:solidFill>
                      <a:schemeClr val="accent2"/>
                    </a:solidFill>
                  </a:tcPr>
                </a:tc>
              </a:tr>
              <a:tr h="591492">
                <a:tc>
                  <a:txBody>
                    <a:bodyPr/>
                    <a:lstStyle/>
                    <a:p>
                      <a:pPr algn="r">
                        <a:lnSpc>
                          <a:spcPct val="115000"/>
                        </a:lnSpc>
                        <a:spcAft>
                          <a:spcPts val="0"/>
                        </a:spcAft>
                      </a:pPr>
                      <a:r>
                        <a:rPr lang="en-US" sz="1400" dirty="0">
                          <a:solidFill>
                            <a:schemeClr val="tx1">
                              <a:lumMod val="75000"/>
                              <a:lumOff val="25000"/>
                            </a:schemeClr>
                          </a:solidFill>
                          <a:effectLst/>
                        </a:rPr>
                        <a:t>Video Interworking (IPv4 to IPv6, H.323-SIP, MS H.264 SVC-AVC, Standards-based 3rd Party Video endpoints)</a:t>
                      </a:r>
                      <a:endParaRPr lang="en-US" sz="1400" dirty="0">
                        <a:solidFill>
                          <a:schemeClr val="tx1">
                            <a:lumMod val="75000"/>
                            <a:lumOff val="25000"/>
                          </a:schemeClr>
                        </a:solidFill>
                        <a:effectLst/>
                        <a:latin typeface="Calibri"/>
                        <a:ea typeface="Calibri"/>
                        <a:cs typeface="Times New Roman"/>
                      </a:endParaRPr>
                    </a:p>
                  </a:txBody>
                  <a:tcPr marL="39434" marR="39434" marT="0" marB="0" anchor="ctr">
                    <a:solidFill>
                      <a:schemeClr val="bg1">
                        <a:lumMod val="95000"/>
                      </a:schemeClr>
                    </a:solidFill>
                  </a:tcPr>
                </a:tc>
                <a:tc>
                  <a:txBody>
                    <a:bodyPr/>
                    <a:lstStyle/>
                    <a:p>
                      <a:pPr algn="ctr">
                        <a:lnSpc>
                          <a:spcPct val="115000"/>
                        </a:lnSpc>
                        <a:spcAft>
                          <a:spcPts val="0"/>
                        </a:spcAft>
                      </a:pPr>
                      <a:r>
                        <a:rPr lang="en-US" sz="1400" b="1" dirty="0">
                          <a:solidFill>
                            <a:schemeClr val="bg1"/>
                          </a:solidFill>
                          <a:effectLst/>
                        </a:rPr>
                        <a:t>Y</a:t>
                      </a:r>
                      <a:endParaRPr lang="en-US" sz="1400" b="1" dirty="0">
                        <a:solidFill>
                          <a:schemeClr val="bg1"/>
                        </a:solidFill>
                        <a:effectLst/>
                        <a:latin typeface="Calibri"/>
                        <a:ea typeface="Calibri"/>
                        <a:cs typeface="Times New Roman"/>
                      </a:endParaRPr>
                    </a:p>
                  </a:txBody>
                  <a:tcPr marL="39434" marR="39434" marT="0" marB="0" anchor="ctr">
                    <a:solidFill>
                      <a:schemeClr val="accent2"/>
                    </a:solidFill>
                  </a:tcPr>
                </a:tc>
                <a:tc>
                  <a:txBody>
                    <a:bodyPr/>
                    <a:lstStyle/>
                    <a:p>
                      <a:pPr algn="ctr">
                        <a:lnSpc>
                          <a:spcPct val="115000"/>
                        </a:lnSpc>
                        <a:spcAft>
                          <a:spcPts val="0"/>
                        </a:spcAft>
                      </a:pPr>
                      <a:r>
                        <a:rPr lang="en-US" sz="1400" b="1" dirty="0">
                          <a:solidFill>
                            <a:schemeClr val="bg1"/>
                          </a:solidFill>
                          <a:effectLst/>
                        </a:rPr>
                        <a:t>Y</a:t>
                      </a:r>
                      <a:endParaRPr lang="en-US" sz="1400" b="1" dirty="0">
                        <a:solidFill>
                          <a:schemeClr val="bg1"/>
                        </a:solidFill>
                        <a:effectLst/>
                        <a:latin typeface="Calibri"/>
                        <a:ea typeface="Calibri"/>
                        <a:cs typeface="Times New Roman"/>
                      </a:endParaRPr>
                    </a:p>
                  </a:txBody>
                  <a:tcPr marL="39434" marR="39434" marT="0" marB="0" anchor="ctr">
                    <a:solidFill>
                      <a:schemeClr val="accent2"/>
                    </a:solidFill>
                  </a:tcPr>
                </a:tc>
              </a:tr>
              <a:tr h="585171">
                <a:tc>
                  <a:txBody>
                    <a:bodyPr/>
                    <a:lstStyle/>
                    <a:p>
                      <a:pPr algn="r">
                        <a:lnSpc>
                          <a:spcPct val="115000"/>
                        </a:lnSpc>
                        <a:spcAft>
                          <a:spcPts val="0"/>
                        </a:spcAft>
                      </a:pPr>
                      <a:r>
                        <a:rPr lang="en-US" sz="1400" dirty="0">
                          <a:solidFill>
                            <a:schemeClr val="tx1">
                              <a:lumMod val="75000"/>
                              <a:lumOff val="25000"/>
                            </a:schemeClr>
                          </a:solidFill>
                          <a:effectLst/>
                        </a:rPr>
                        <a:t>Video / TelePresence Device Registration &amp; Provisioning</a:t>
                      </a:r>
                      <a:endParaRPr lang="en-US" sz="1400" dirty="0">
                        <a:solidFill>
                          <a:schemeClr val="tx1">
                            <a:lumMod val="75000"/>
                            <a:lumOff val="25000"/>
                          </a:schemeClr>
                        </a:solidFill>
                        <a:effectLst/>
                        <a:latin typeface="Calibri"/>
                        <a:ea typeface="Calibri"/>
                        <a:cs typeface="Times New Roman"/>
                      </a:endParaRPr>
                    </a:p>
                  </a:txBody>
                  <a:tcPr marL="39434" marR="39434" marT="0" marB="0" anchor="ctr">
                    <a:solidFill>
                      <a:schemeClr val="bg1">
                        <a:lumMod val="95000"/>
                      </a:schemeClr>
                    </a:solidFill>
                  </a:tcPr>
                </a:tc>
                <a:tc>
                  <a:txBody>
                    <a:bodyPr/>
                    <a:lstStyle/>
                    <a:p>
                      <a:pPr algn="ctr">
                        <a:lnSpc>
                          <a:spcPct val="115000"/>
                        </a:lnSpc>
                        <a:spcAft>
                          <a:spcPts val="0"/>
                        </a:spcAft>
                      </a:pPr>
                      <a:r>
                        <a:rPr lang="en-US" sz="1400" b="1" dirty="0">
                          <a:solidFill>
                            <a:schemeClr val="bg1"/>
                          </a:solidFill>
                          <a:effectLst/>
                        </a:rPr>
                        <a:t>N</a:t>
                      </a:r>
                      <a:endParaRPr lang="en-US" sz="1400" b="1" dirty="0">
                        <a:solidFill>
                          <a:schemeClr val="bg1"/>
                        </a:solidFill>
                        <a:effectLst/>
                        <a:latin typeface="Calibri"/>
                        <a:ea typeface="Calibri"/>
                        <a:cs typeface="Times New Roman"/>
                      </a:endParaRPr>
                    </a:p>
                  </a:txBody>
                  <a:tcPr marL="39434" marR="39434" marT="0" marB="0" anchor="ctr">
                    <a:solidFill>
                      <a:schemeClr val="accent3"/>
                    </a:solidFill>
                  </a:tcPr>
                </a:tc>
                <a:tc>
                  <a:txBody>
                    <a:bodyPr/>
                    <a:lstStyle/>
                    <a:p>
                      <a:pPr algn="ctr">
                        <a:lnSpc>
                          <a:spcPct val="115000"/>
                        </a:lnSpc>
                        <a:spcAft>
                          <a:spcPts val="0"/>
                        </a:spcAft>
                      </a:pPr>
                      <a:r>
                        <a:rPr lang="en-US" sz="1400" b="1" dirty="0">
                          <a:solidFill>
                            <a:schemeClr val="bg1"/>
                          </a:solidFill>
                          <a:effectLst/>
                        </a:rPr>
                        <a:t>Y</a:t>
                      </a:r>
                      <a:endParaRPr lang="en-US" sz="1400" b="1" dirty="0">
                        <a:solidFill>
                          <a:schemeClr val="bg1"/>
                        </a:solidFill>
                        <a:effectLst/>
                        <a:latin typeface="Calibri"/>
                        <a:ea typeface="Calibri"/>
                        <a:cs typeface="Times New Roman"/>
                      </a:endParaRPr>
                    </a:p>
                  </a:txBody>
                  <a:tcPr marL="39434" marR="39434" marT="0" marB="0" anchor="ctr">
                    <a:solidFill>
                      <a:schemeClr val="accent2"/>
                    </a:solidFill>
                  </a:tcPr>
                </a:tc>
              </a:tr>
              <a:tr h="293055">
                <a:tc>
                  <a:txBody>
                    <a:bodyPr/>
                    <a:lstStyle/>
                    <a:p>
                      <a:pPr algn="r">
                        <a:lnSpc>
                          <a:spcPct val="115000"/>
                        </a:lnSpc>
                        <a:spcAft>
                          <a:spcPts val="0"/>
                        </a:spcAft>
                      </a:pPr>
                      <a:r>
                        <a:rPr lang="en-US" sz="1400" dirty="0">
                          <a:solidFill>
                            <a:schemeClr val="tx1">
                              <a:lumMod val="75000"/>
                              <a:lumOff val="25000"/>
                            </a:schemeClr>
                          </a:solidFill>
                          <a:effectLst/>
                        </a:rPr>
                        <a:t>Video Session Management &amp; Call Control</a:t>
                      </a:r>
                      <a:endParaRPr lang="en-US" sz="1400" dirty="0">
                        <a:solidFill>
                          <a:schemeClr val="tx1">
                            <a:lumMod val="75000"/>
                            <a:lumOff val="25000"/>
                          </a:schemeClr>
                        </a:solidFill>
                        <a:effectLst/>
                        <a:latin typeface="Calibri"/>
                        <a:ea typeface="Calibri"/>
                        <a:cs typeface="Times New Roman"/>
                      </a:endParaRPr>
                    </a:p>
                  </a:txBody>
                  <a:tcPr marL="39434" marR="39434" marT="0" marB="0" anchor="ctr">
                    <a:solidFill>
                      <a:schemeClr val="bg1">
                        <a:lumMod val="95000"/>
                      </a:schemeClr>
                    </a:solidFill>
                  </a:tcPr>
                </a:tc>
                <a:tc>
                  <a:txBody>
                    <a:bodyPr/>
                    <a:lstStyle/>
                    <a:p>
                      <a:pPr algn="ctr">
                        <a:lnSpc>
                          <a:spcPct val="115000"/>
                        </a:lnSpc>
                        <a:spcAft>
                          <a:spcPts val="0"/>
                        </a:spcAft>
                      </a:pPr>
                      <a:r>
                        <a:rPr lang="en-US" sz="1400" b="1" dirty="0">
                          <a:solidFill>
                            <a:schemeClr val="bg1"/>
                          </a:solidFill>
                          <a:effectLst/>
                        </a:rPr>
                        <a:t>N</a:t>
                      </a:r>
                      <a:endParaRPr lang="en-US" sz="1400" b="1" dirty="0">
                        <a:solidFill>
                          <a:schemeClr val="bg1"/>
                        </a:solidFill>
                        <a:effectLst/>
                        <a:latin typeface="Calibri"/>
                        <a:ea typeface="Calibri"/>
                        <a:cs typeface="Times New Roman"/>
                      </a:endParaRPr>
                    </a:p>
                  </a:txBody>
                  <a:tcPr marL="39434" marR="39434" marT="0" marB="0" anchor="ctr">
                    <a:solidFill>
                      <a:schemeClr val="accent3"/>
                    </a:solidFill>
                  </a:tcPr>
                </a:tc>
                <a:tc>
                  <a:txBody>
                    <a:bodyPr/>
                    <a:lstStyle/>
                    <a:p>
                      <a:pPr algn="ctr">
                        <a:lnSpc>
                          <a:spcPct val="115000"/>
                        </a:lnSpc>
                        <a:spcAft>
                          <a:spcPts val="0"/>
                        </a:spcAft>
                      </a:pPr>
                      <a:r>
                        <a:rPr lang="en-US" sz="1400" b="1" dirty="0">
                          <a:solidFill>
                            <a:schemeClr val="bg1"/>
                          </a:solidFill>
                          <a:effectLst/>
                        </a:rPr>
                        <a:t>Y</a:t>
                      </a:r>
                      <a:endParaRPr lang="en-US" sz="1400" b="1" dirty="0">
                        <a:solidFill>
                          <a:schemeClr val="bg1"/>
                        </a:solidFill>
                        <a:effectLst/>
                        <a:latin typeface="Calibri"/>
                        <a:ea typeface="Calibri"/>
                        <a:cs typeface="Times New Roman"/>
                      </a:endParaRPr>
                    </a:p>
                  </a:txBody>
                  <a:tcPr marL="39434" marR="39434" marT="0" marB="0" anchor="ctr">
                    <a:solidFill>
                      <a:schemeClr val="accent2"/>
                    </a:solidFill>
                  </a:tcPr>
                </a:tc>
              </a:tr>
              <a:tr h="292585">
                <a:tc>
                  <a:txBody>
                    <a:bodyPr/>
                    <a:lstStyle/>
                    <a:p>
                      <a:pPr algn="r">
                        <a:lnSpc>
                          <a:spcPct val="115000"/>
                        </a:lnSpc>
                        <a:spcAft>
                          <a:spcPts val="0"/>
                        </a:spcAft>
                      </a:pPr>
                      <a:r>
                        <a:rPr lang="en-US" sz="1400" dirty="0">
                          <a:solidFill>
                            <a:schemeClr val="tx1">
                              <a:lumMod val="75000"/>
                              <a:lumOff val="25000"/>
                            </a:schemeClr>
                          </a:solidFill>
                          <a:effectLst/>
                        </a:rPr>
                        <a:t>WebEx Enabled TelePresence</a:t>
                      </a:r>
                      <a:endParaRPr lang="en-US" sz="1400" dirty="0">
                        <a:solidFill>
                          <a:schemeClr val="tx1">
                            <a:lumMod val="75000"/>
                            <a:lumOff val="25000"/>
                          </a:schemeClr>
                        </a:solidFill>
                        <a:effectLst/>
                        <a:latin typeface="Calibri"/>
                        <a:ea typeface="Calibri"/>
                        <a:cs typeface="Times New Roman"/>
                      </a:endParaRPr>
                    </a:p>
                  </a:txBody>
                  <a:tcPr marL="39434" marR="39434" marT="0" marB="0" anchor="ctr">
                    <a:solidFill>
                      <a:schemeClr val="bg1">
                        <a:lumMod val="95000"/>
                      </a:schemeClr>
                    </a:solidFill>
                  </a:tcPr>
                </a:tc>
                <a:tc>
                  <a:txBody>
                    <a:bodyPr/>
                    <a:lstStyle/>
                    <a:p>
                      <a:pPr algn="ctr">
                        <a:lnSpc>
                          <a:spcPct val="115000"/>
                        </a:lnSpc>
                        <a:spcAft>
                          <a:spcPts val="0"/>
                        </a:spcAft>
                      </a:pPr>
                      <a:r>
                        <a:rPr lang="en-US" sz="1400" b="1" dirty="0">
                          <a:solidFill>
                            <a:schemeClr val="bg1"/>
                          </a:solidFill>
                          <a:effectLst/>
                        </a:rPr>
                        <a:t>N</a:t>
                      </a:r>
                      <a:endParaRPr lang="en-US" sz="1400" b="1" dirty="0">
                        <a:solidFill>
                          <a:schemeClr val="bg1"/>
                        </a:solidFill>
                        <a:effectLst/>
                        <a:latin typeface="Calibri"/>
                        <a:ea typeface="Calibri"/>
                        <a:cs typeface="Times New Roman"/>
                      </a:endParaRPr>
                    </a:p>
                  </a:txBody>
                  <a:tcPr marL="39434" marR="39434" marT="0" marB="0" anchor="ctr">
                    <a:gradFill flip="none" rotWithShape="1">
                      <a:gsLst>
                        <a:gs pos="1000">
                          <a:schemeClr val="accent2"/>
                        </a:gs>
                        <a:gs pos="50000">
                          <a:schemeClr val="accent3">
                            <a:lumMod val="100000"/>
                          </a:schemeClr>
                        </a:gs>
                        <a:gs pos="100000">
                          <a:schemeClr val="accent2"/>
                        </a:gs>
                      </a:gsLst>
                      <a:lin ang="0" scaled="1"/>
                      <a:tileRect/>
                    </a:gradFill>
                  </a:tcPr>
                </a:tc>
                <a:tc>
                  <a:txBody>
                    <a:bodyPr/>
                    <a:lstStyle/>
                    <a:p>
                      <a:pPr algn="ctr">
                        <a:lnSpc>
                          <a:spcPct val="115000"/>
                        </a:lnSpc>
                        <a:spcAft>
                          <a:spcPts val="0"/>
                        </a:spcAft>
                      </a:pPr>
                      <a:r>
                        <a:rPr lang="en-US" sz="1400" b="1" dirty="0">
                          <a:solidFill>
                            <a:schemeClr val="bg1"/>
                          </a:solidFill>
                          <a:effectLst/>
                        </a:rPr>
                        <a:t>Y</a:t>
                      </a:r>
                      <a:endParaRPr lang="en-US" sz="1400" b="1" dirty="0">
                        <a:solidFill>
                          <a:schemeClr val="bg1"/>
                        </a:solidFill>
                        <a:effectLst/>
                        <a:latin typeface="Calibri"/>
                        <a:ea typeface="Calibri"/>
                        <a:cs typeface="Times New Roman"/>
                      </a:endParaRPr>
                    </a:p>
                  </a:txBody>
                  <a:tcPr marL="39434" marR="39434" marT="0" marB="0" anchor="ctr">
                    <a:solidFill>
                      <a:schemeClr val="accent2"/>
                    </a:solidFill>
                  </a:tcPr>
                </a:tc>
              </a:tr>
              <a:tr h="302826">
                <a:tc>
                  <a:txBody>
                    <a:bodyPr/>
                    <a:lstStyle/>
                    <a:p>
                      <a:pPr algn="r">
                        <a:lnSpc>
                          <a:spcPct val="115000"/>
                        </a:lnSpc>
                        <a:spcAft>
                          <a:spcPts val="0"/>
                        </a:spcAft>
                      </a:pPr>
                      <a:r>
                        <a:rPr lang="en-US" sz="1400" dirty="0" smtClean="0">
                          <a:solidFill>
                            <a:schemeClr val="tx1">
                              <a:lumMod val="75000"/>
                              <a:lumOff val="25000"/>
                            </a:schemeClr>
                          </a:solidFill>
                          <a:effectLst/>
                        </a:rPr>
                        <a:t>Enhanced Security (e.g. JITC)</a:t>
                      </a:r>
                      <a:endParaRPr lang="en-US" sz="1400" dirty="0">
                        <a:solidFill>
                          <a:schemeClr val="tx1">
                            <a:lumMod val="75000"/>
                            <a:lumOff val="25000"/>
                          </a:schemeClr>
                        </a:solidFill>
                        <a:effectLst/>
                        <a:latin typeface="Calibri"/>
                        <a:ea typeface="Calibri"/>
                        <a:cs typeface="Times New Roman"/>
                      </a:endParaRPr>
                    </a:p>
                  </a:txBody>
                  <a:tcPr marL="39434" marR="39434" marT="0" marB="0" anchor="ctr">
                    <a:solidFill>
                      <a:schemeClr val="bg1">
                        <a:lumMod val="95000"/>
                      </a:schemeClr>
                    </a:solidFill>
                  </a:tcPr>
                </a:tc>
                <a:tc>
                  <a:txBody>
                    <a:bodyPr/>
                    <a:lstStyle/>
                    <a:p>
                      <a:pPr algn="ctr">
                        <a:lnSpc>
                          <a:spcPct val="115000"/>
                        </a:lnSpc>
                        <a:spcAft>
                          <a:spcPts val="0"/>
                        </a:spcAft>
                      </a:pPr>
                      <a:r>
                        <a:rPr lang="en-US" sz="1400" b="1" dirty="0">
                          <a:solidFill>
                            <a:schemeClr val="bg1"/>
                          </a:solidFill>
                          <a:effectLst/>
                        </a:rPr>
                        <a:t>N</a:t>
                      </a:r>
                      <a:endParaRPr lang="en-US" sz="1400" b="1" dirty="0">
                        <a:solidFill>
                          <a:schemeClr val="bg1"/>
                        </a:solidFill>
                        <a:effectLst/>
                        <a:latin typeface="Calibri"/>
                        <a:ea typeface="Calibri"/>
                        <a:cs typeface="Times New Roman"/>
                      </a:endParaRPr>
                    </a:p>
                  </a:txBody>
                  <a:tcPr marL="39434" marR="39434" marT="0" marB="0" anchor="ctr">
                    <a:solidFill>
                      <a:schemeClr val="accent3"/>
                    </a:solidFill>
                  </a:tcPr>
                </a:tc>
                <a:tc>
                  <a:txBody>
                    <a:bodyPr/>
                    <a:lstStyle/>
                    <a:p>
                      <a:pPr algn="ctr">
                        <a:lnSpc>
                          <a:spcPct val="115000"/>
                        </a:lnSpc>
                        <a:spcAft>
                          <a:spcPts val="0"/>
                        </a:spcAft>
                      </a:pPr>
                      <a:r>
                        <a:rPr lang="en-US" sz="1400" b="1" dirty="0">
                          <a:solidFill>
                            <a:schemeClr val="bg1"/>
                          </a:solidFill>
                          <a:effectLst/>
                        </a:rPr>
                        <a:t>Y</a:t>
                      </a:r>
                      <a:endParaRPr lang="en-US" sz="1400" b="1" dirty="0">
                        <a:solidFill>
                          <a:schemeClr val="bg1"/>
                        </a:solidFill>
                        <a:effectLst/>
                        <a:latin typeface="Calibri"/>
                        <a:ea typeface="Calibri"/>
                        <a:cs typeface="Times New Roman"/>
                      </a:endParaRPr>
                    </a:p>
                  </a:txBody>
                  <a:tcPr marL="39434" marR="39434" marT="0" marB="0" anchor="ctr">
                    <a:solidFill>
                      <a:schemeClr val="accent2"/>
                    </a:solidFill>
                  </a:tcPr>
                </a:tc>
              </a:tr>
            </a:tbl>
          </a:graphicData>
        </a:graphic>
      </p:graphicFrame>
    </p:spTree>
    <p:extLst>
      <p:ext uri="{BB962C8B-B14F-4D97-AF65-F5344CB8AC3E}">
        <p14:creationId xmlns:p14="http://schemas.microsoft.com/office/powerpoint/2010/main" val="18116227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a:stCxn id="28" idx="1"/>
          </p:cNvCxnSpPr>
          <p:nvPr/>
        </p:nvCxnSpPr>
        <p:spPr>
          <a:xfrm flipH="1">
            <a:off x="4219231" y="1902829"/>
            <a:ext cx="985298" cy="1015831"/>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35" idx="1"/>
          </p:cNvCxnSpPr>
          <p:nvPr/>
        </p:nvCxnSpPr>
        <p:spPr>
          <a:xfrm flipH="1" flipV="1">
            <a:off x="4219231" y="2918659"/>
            <a:ext cx="985298" cy="914886"/>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Cisco</a:t>
            </a:r>
            <a:r>
              <a:rPr lang="en-US" sz="2400" dirty="0"/>
              <a:t> </a:t>
            </a:r>
            <a:r>
              <a:rPr lang="en-US" dirty="0"/>
              <a:t>Expressway</a:t>
            </a:r>
            <a:r>
              <a:rPr lang="en-US" sz="2400" dirty="0"/>
              <a:t> Licensing</a:t>
            </a:r>
            <a:endParaRPr lang="en-US" sz="1600" dirty="0"/>
          </a:p>
        </p:txBody>
      </p:sp>
      <p:cxnSp>
        <p:nvCxnSpPr>
          <p:cNvPr id="3" name="Straight Connector 2"/>
          <p:cNvCxnSpPr/>
          <p:nvPr/>
        </p:nvCxnSpPr>
        <p:spPr>
          <a:xfrm flipH="1">
            <a:off x="1688931" y="2918659"/>
            <a:ext cx="2683977" cy="20622"/>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6" name="Rounded Rectangle 16"/>
          <p:cNvSpPr>
            <a:spLocks noChangeAspect="1"/>
          </p:cNvSpPr>
          <p:nvPr/>
        </p:nvSpPr>
        <p:spPr>
          <a:xfrm>
            <a:off x="129436" y="2346896"/>
            <a:ext cx="1387923"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171466" rtlCol="0" anchor="b"/>
          <a:lstStyle/>
          <a:p>
            <a:pPr algn="ctr"/>
            <a:endParaRPr lang="en-US" sz="1400" dirty="0">
              <a:solidFill>
                <a:schemeClr val="tx1"/>
              </a:solidFill>
              <a:latin typeface="Arial"/>
            </a:endParaRPr>
          </a:p>
        </p:txBody>
      </p:sp>
      <p:graphicFrame>
        <p:nvGraphicFramePr>
          <p:cNvPr id="8" name="Object 150"/>
          <p:cNvGraphicFramePr>
            <a:graphicFrameLocks noChangeAspect="1"/>
          </p:cNvGraphicFramePr>
          <p:nvPr>
            <p:extLst>
              <p:ext uri="{D42A27DB-BD31-4B8C-83A1-F6EECF244321}">
                <p14:modId xmlns:p14="http://schemas.microsoft.com/office/powerpoint/2010/main" val="2976296164"/>
              </p:ext>
            </p:extLst>
          </p:nvPr>
        </p:nvGraphicFramePr>
        <p:xfrm>
          <a:off x="2697474" y="2747949"/>
          <a:ext cx="402093" cy="362045"/>
        </p:xfrm>
        <a:graphic>
          <a:graphicData uri="http://schemas.openxmlformats.org/presentationml/2006/ole">
            <mc:AlternateContent xmlns:mc="http://schemas.openxmlformats.org/markup-compatibility/2006">
              <mc:Choice xmlns:v="urn:schemas-microsoft-com:vml" Requires="v">
                <p:oleObj spid="_x0000_s17980" name="Visio" r:id="rId4" imgW="576739" imgH="518732" progId="">
                  <p:embed/>
                </p:oleObj>
              </mc:Choice>
              <mc:Fallback>
                <p:oleObj name="Visio" r:id="rId4" imgW="576739" imgH="51873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7474" y="2747949"/>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9" name="Picture 8" descr="firewall-sid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flipH="1">
            <a:off x="2253145" y="2840489"/>
            <a:ext cx="425642" cy="176963"/>
          </a:xfrm>
          <a:prstGeom prst="rect">
            <a:avLst/>
          </a:prstGeom>
        </p:spPr>
      </p:pic>
      <p:graphicFrame>
        <p:nvGraphicFramePr>
          <p:cNvPr id="11" name="Object 153"/>
          <p:cNvGraphicFramePr>
            <a:graphicFrameLocks noChangeAspect="1"/>
          </p:cNvGraphicFramePr>
          <p:nvPr>
            <p:extLst>
              <p:ext uri="{D42A27DB-BD31-4B8C-83A1-F6EECF244321}">
                <p14:modId xmlns:p14="http://schemas.microsoft.com/office/powerpoint/2010/main" val="2514512242"/>
              </p:ext>
            </p:extLst>
          </p:nvPr>
        </p:nvGraphicFramePr>
        <p:xfrm>
          <a:off x="1831958" y="2747792"/>
          <a:ext cx="402499" cy="362355"/>
        </p:xfrm>
        <a:graphic>
          <a:graphicData uri="http://schemas.openxmlformats.org/presentationml/2006/ole">
            <mc:AlternateContent xmlns:mc="http://schemas.openxmlformats.org/markup-compatibility/2006">
              <mc:Choice xmlns:v="urn:schemas-microsoft-com:vml" Requires="v">
                <p:oleObj spid="_x0000_s17981" name="Visio" r:id="rId7" imgW="576739" imgH="518732" progId="">
                  <p:embed/>
                </p:oleObj>
              </mc:Choice>
              <mc:Fallback>
                <p:oleObj name="Visio" r:id="rId7" imgW="576739" imgH="51873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1958" y="2747792"/>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73201" y="2652975"/>
            <a:ext cx="997430" cy="553990"/>
          </a:xfrm>
          <a:prstGeom prst="rect">
            <a:avLst/>
          </a:prstGeom>
          <a:noFill/>
        </p:spPr>
        <p:txBody>
          <a:bodyPr wrap="square" lIns="91432" tIns="45716" rIns="91432" bIns="45716" rtlCol="0">
            <a:spAutoFit/>
          </a:bodyPr>
          <a:lstStyle/>
          <a:p>
            <a:pPr algn="r"/>
            <a:r>
              <a:rPr lang="en-US" sz="1000" b="1" dirty="0"/>
              <a:t>Unified CM 9.1.2 or higher</a:t>
            </a:r>
          </a:p>
        </p:txBody>
      </p:sp>
      <p:sp>
        <p:nvSpPr>
          <p:cNvPr id="14" name="TextBox 13"/>
          <p:cNvSpPr txBox="1"/>
          <p:nvPr/>
        </p:nvSpPr>
        <p:spPr>
          <a:xfrm>
            <a:off x="1525366" y="2368878"/>
            <a:ext cx="1008771" cy="400105"/>
          </a:xfrm>
          <a:prstGeom prst="rect">
            <a:avLst/>
          </a:prstGeom>
          <a:noFill/>
        </p:spPr>
        <p:txBody>
          <a:bodyPr wrap="square" lIns="91432" tIns="45716" rIns="91432" bIns="45716" rtlCol="0">
            <a:spAutoFit/>
          </a:bodyPr>
          <a:lstStyle/>
          <a:p>
            <a:pPr algn="ctr"/>
            <a:r>
              <a:rPr lang="en-US" sz="1000" b="1" dirty="0"/>
              <a:t>Expressway</a:t>
            </a:r>
          </a:p>
          <a:p>
            <a:pPr algn="ctr"/>
            <a:r>
              <a:rPr lang="en-US" sz="1000" b="1" dirty="0"/>
              <a:t>C</a:t>
            </a:r>
          </a:p>
        </p:txBody>
      </p:sp>
      <p:pic>
        <p:nvPicPr>
          <p:cNvPr id="16" name="Picture 15" descr="firewall-sid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flipH="1">
            <a:off x="3118256" y="2840490"/>
            <a:ext cx="425642" cy="176963"/>
          </a:xfrm>
          <a:prstGeom prst="rect">
            <a:avLst/>
          </a:prstGeom>
        </p:spPr>
      </p:pic>
      <p:sp>
        <p:nvSpPr>
          <p:cNvPr id="17" name="Rounded Rectangle 16"/>
          <p:cNvSpPr>
            <a:spLocks noChangeAspect="1"/>
          </p:cNvSpPr>
          <p:nvPr/>
        </p:nvSpPr>
        <p:spPr>
          <a:xfrm>
            <a:off x="3513688" y="2346896"/>
            <a:ext cx="1387923"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171466" rtlCol="0" anchor="b"/>
          <a:lstStyle/>
          <a:p>
            <a:pPr algn="ctr"/>
            <a:endParaRPr lang="en-US" sz="1400" dirty="0">
              <a:solidFill>
                <a:schemeClr val="tx1"/>
              </a:solidFill>
              <a:latin typeface="Arial"/>
            </a:endParaRPr>
          </a:p>
        </p:txBody>
      </p:sp>
      <p:sp>
        <p:nvSpPr>
          <p:cNvPr id="18" name="TextBox 17"/>
          <p:cNvSpPr txBox="1"/>
          <p:nvPr/>
        </p:nvSpPr>
        <p:spPr>
          <a:xfrm>
            <a:off x="2413190" y="2368878"/>
            <a:ext cx="1008771" cy="400105"/>
          </a:xfrm>
          <a:prstGeom prst="rect">
            <a:avLst/>
          </a:prstGeom>
          <a:noFill/>
        </p:spPr>
        <p:txBody>
          <a:bodyPr wrap="square" lIns="91432" tIns="45716" rIns="91432" bIns="45716" rtlCol="0">
            <a:spAutoFit/>
          </a:bodyPr>
          <a:lstStyle/>
          <a:p>
            <a:pPr algn="ctr"/>
            <a:r>
              <a:rPr lang="en-US" sz="1000" b="1" dirty="0"/>
              <a:t>Expressway</a:t>
            </a:r>
          </a:p>
          <a:p>
            <a:pPr algn="ctr"/>
            <a:r>
              <a:rPr lang="en-US" sz="1000" b="1" dirty="0"/>
              <a:t>E</a:t>
            </a:r>
          </a:p>
        </p:txBody>
      </p:sp>
      <p:grpSp>
        <p:nvGrpSpPr>
          <p:cNvPr id="12" name="Group 11"/>
          <p:cNvGrpSpPr/>
          <p:nvPr/>
        </p:nvGrpSpPr>
        <p:grpSpPr>
          <a:xfrm>
            <a:off x="5204530" y="3043440"/>
            <a:ext cx="3726343" cy="1603297"/>
            <a:chOff x="6937564" y="3142894"/>
            <a:chExt cx="4967164" cy="2137728"/>
          </a:xfrm>
        </p:grpSpPr>
        <p:grpSp>
          <p:nvGrpSpPr>
            <p:cNvPr id="34" name="Group 33"/>
            <p:cNvGrpSpPr/>
            <p:nvPr/>
          </p:nvGrpSpPr>
          <p:grpSpPr>
            <a:xfrm>
              <a:off x="6937564" y="3142894"/>
              <a:ext cx="4967164" cy="2106954"/>
              <a:chOff x="5694223" y="4418147"/>
              <a:chExt cx="6060799" cy="1172504"/>
            </a:xfrm>
            <a:effectLst>
              <a:outerShdw blurRad="50800" dist="38100" dir="2700000" algn="tl" rotWithShape="0">
                <a:prstClr val="black">
                  <a:alpha val="40000"/>
                </a:prstClr>
              </a:outerShdw>
            </a:effectLst>
          </p:grpSpPr>
          <p:sp>
            <p:nvSpPr>
              <p:cNvPr id="35" name="Rounded Rectangle 34"/>
              <p:cNvSpPr/>
              <p:nvPr/>
            </p:nvSpPr>
            <p:spPr>
              <a:xfrm>
                <a:off x="5694223" y="4418147"/>
                <a:ext cx="6060799" cy="1172504"/>
              </a:xfrm>
              <a:prstGeom prst="roundRect">
                <a:avLst>
                  <a:gd name="adj" fmla="val 8205"/>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6" name="Rounded Rectangle 35"/>
              <p:cNvSpPr/>
              <p:nvPr/>
            </p:nvSpPr>
            <p:spPr>
              <a:xfrm>
                <a:off x="5694223" y="4418147"/>
                <a:ext cx="6060799" cy="277469"/>
              </a:xfrm>
              <a:prstGeom prst="roundRect">
                <a:avLst>
                  <a:gd name="adj" fmla="val 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Business to Business, Jabber Guest, 3</a:t>
                </a:r>
                <a:r>
                  <a:rPr lang="en-US" sz="1200" baseline="30000" dirty="0"/>
                  <a:t>rd</a:t>
                </a:r>
                <a:r>
                  <a:rPr lang="en-US" sz="1200" dirty="0"/>
                  <a:t> party </a:t>
                </a:r>
                <a:r>
                  <a:rPr lang="en-US" sz="1200" dirty="0" smtClean="0"/>
                  <a:t>interworking </a:t>
                </a:r>
                <a:r>
                  <a:rPr lang="en-US" sz="1200" dirty="0"/>
                  <a:t>– Concurrent Sessions</a:t>
                </a:r>
                <a:endParaRPr lang="en-US" sz="1200" u="sng" dirty="0"/>
              </a:p>
            </p:txBody>
          </p:sp>
        </p:grpSp>
        <p:sp>
          <p:nvSpPr>
            <p:cNvPr id="37" name="Rectangle 36"/>
            <p:cNvSpPr/>
            <p:nvPr/>
          </p:nvSpPr>
          <p:spPr>
            <a:xfrm>
              <a:off x="8031920" y="3680184"/>
              <a:ext cx="3808726" cy="1600438"/>
            </a:xfrm>
            <a:prstGeom prst="rect">
              <a:avLst/>
            </a:prstGeom>
          </p:spPr>
          <p:txBody>
            <a:bodyPr wrap="square">
              <a:spAutoFit/>
            </a:bodyPr>
            <a:lstStyle/>
            <a:p>
              <a:pPr marL="128599" indent="-128599">
                <a:buFont typeface="Arial" pitchFamily="34" charset="0"/>
                <a:buChar char="•"/>
              </a:pPr>
              <a:r>
                <a:rPr lang="en-US" sz="1200" dirty="0">
                  <a:solidFill>
                    <a:srgbClr val="000000"/>
                  </a:solidFill>
                  <a:latin typeface="Calibri" pitchFamily="34" charset="0"/>
                  <a:cs typeface="Calibri" pitchFamily="34" charset="0"/>
                </a:rPr>
                <a:t>Business  to Business Video and Audio Media Sessions </a:t>
              </a:r>
            </a:p>
            <a:p>
              <a:pPr marL="128599" indent="-128599">
                <a:buFont typeface="Arial" pitchFamily="34" charset="0"/>
                <a:buChar char="•"/>
              </a:pPr>
              <a:r>
                <a:rPr lang="en-US" sz="1200" dirty="0">
                  <a:solidFill>
                    <a:srgbClr val="000000"/>
                  </a:solidFill>
                  <a:latin typeface="Calibri" pitchFamily="34" charset="0"/>
                  <a:cs typeface="Calibri" pitchFamily="34" charset="0"/>
                </a:rPr>
                <a:t>Includes Virtual Edition Expressway Server Software</a:t>
              </a:r>
            </a:p>
            <a:p>
              <a:pPr marL="128599" indent="-128599">
                <a:buFont typeface="Arial" pitchFamily="34" charset="0"/>
                <a:buChar char="•"/>
              </a:pPr>
              <a:r>
                <a:rPr lang="en-US" sz="1200" b="1" dirty="0">
                  <a:solidFill>
                    <a:srgbClr val="000000"/>
                  </a:solidFill>
                  <a:latin typeface="Calibri" pitchFamily="34" charset="0"/>
                  <a:cs typeface="Calibri" pitchFamily="34" charset="0"/>
                </a:rPr>
                <a:t>Expressway Rich Media Session  licenses available a la carte</a:t>
              </a:r>
            </a:p>
          </p:txBody>
        </p:sp>
        <p:pic>
          <p:nvPicPr>
            <p:cNvPr id="39" name="Picture 38" descr="10082_corp_comm_256.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70509" y="3909811"/>
              <a:ext cx="898389" cy="898389"/>
            </a:xfrm>
            <a:prstGeom prst="rect">
              <a:avLst/>
            </a:prstGeom>
          </p:spPr>
        </p:pic>
      </p:grpSp>
      <p:sp>
        <p:nvSpPr>
          <p:cNvPr id="60" name="Rectangle 59"/>
          <p:cNvSpPr>
            <a:spLocks/>
          </p:cNvSpPr>
          <p:nvPr/>
        </p:nvSpPr>
        <p:spPr bwMode="auto">
          <a:xfrm>
            <a:off x="3687515" y="2650894"/>
            <a:ext cx="1063430" cy="423822"/>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3" tIns="34277" rIns="68553" bIns="34277" numCol="1" rtlCol="0" anchor="ctr" anchorCtr="0" compatLnSpc="1">
            <a:prstTxWarp prst="textNoShape">
              <a:avLst/>
            </a:prstTxWarp>
            <a:flatTx/>
          </a:bodyPr>
          <a:lstStyle/>
          <a:p>
            <a:pPr algn="ctr">
              <a:defRPr/>
            </a:pPr>
            <a:r>
              <a:rPr lang="en-US" sz="1000" kern="0" dirty="0">
                <a:cs typeface="Century Gothic"/>
              </a:rPr>
              <a:t>Internet</a:t>
            </a:r>
          </a:p>
        </p:txBody>
      </p:sp>
      <p:grpSp>
        <p:nvGrpSpPr>
          <p:cNvPr id="4" name="Group 3"/>
          <p:cNvGrpSpPr/>
          <p:nvPr/>
        </p:nvGrpSpPr>
        <p:grpSpPr>
          <a:xfrm>
            <a:off x="5204530" y="1146413"/>
            <a:ext cx="3726343" cy="1512832"/>
            <a:chOff x="6937566" y="1528550"/>
            <a:chExt cx="4967163" cy="2017109"/>
          </a:xfrm>
        </p:grpSpPr>
        <p:grpSp>
          <p:nvGrpSpPr>
            <p:cNvPr id="30" name="Group 29"/>
            <p:cNvGrpSpPr/>
            <p:nvPr/>
          </p:nvGrpSpPr>
          <p:grpSpPr>
            <a:xfrm>
              <a:off x="6937566" y="1528550"/>
              <a:ext cx="4967163" cy="2017109"/>
              <a:chOff x="5694223" y="4418147"/>
              <a:chExt cx="6060799" cy="1387341"/>
            </a:xfrm>
            <a:effectLst>
              <a:outerShdw blurRad="50800" dist="38100" dir="2700000" algn="tl" rotWithShape="0">
                <a:prstClr val="black">
                  <a:alpha val="40000"/>
                </a:prstClr>
              </a:outerShdw>
            </a:effectLst>
          </p:grpSpPr>
          <p:sp>
            <p:nvSpPr>
              <p:cNvPr id="28" name="Rounded Rectangle 27"/>
              <p:cNvSpPr/>
              <p:nvPr/>
            </p:nvSpPr>
            <p:spPr>
              <a:xfrm>
                <a:off x="5694223" y="4418147"/>
                <a:ext cx="6060799" cy="1387341"/>
              </a:xfrm>
              <a:prstGeom prst="roundRect">
                <a:avLst>
                  <a:gd name="adj" fmla="val 8205"/>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9" name="Rounded Rectangle 28"/>
              <p:cNvSpPr/>
              <p:nvPr/>
            </p:nvSpPr>
            <p:spPr>
              <a:xfrm>
                <a:off x="5694223" y="4418147"/>
                <a:ext cx="6060799" cy="277469"/>
              </a:xfrm>
              <a:prstGeom prst="roundRect">
                <a:avLst>
                  <a:gd name="adj" fmla="val 0"/>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Fixed and Mobile Users at </a:t>
                </a:r>
                <a:r>
                  <a:rPr lang="en-US" sz="1200" u="sng" dirty="0"/>
                  <a:t>no additional </a:t>
                </a:r>
                <a:r>
                  <a:rPr lang="en-US" sz="1200" u="sng" dirty="0" smtClean="0"/>
                  <a:t>cost</a:t>
                </a:r>
                <a:endParaRPr lang="en-US" sz="1200" baseline="30000" dirty="0"/>
              </a:p>
            </p:txBody>
          </p:sp>
        </p:grpSp>
        <p:sp>
          <p:nvSpPr>
            <p:cNvPr id="31" name="Rectangle 30"/>
            <p:cNvSpPr/>
            <p:nvPr/>
          </p:nvSpPr>
          <p:spPr>
            <a:xfrm>
              <a:off x="8074661" y="1925512"/>
              <a:ext cx="3808725" cy="1600438"/>
            </a:xfrm>
            <a:prstGeom prst="rect">
              <a:avLst/>
            </a:prstGeom>
          </p:spPr>
          <p:txBody>
            <a:bodyPr wrap="square">
              <a:spAutoFit/>
            </a:bodyPr>
            <a:lstStyle/>
            <a:p>
              <a:pPr marL="128599" indent="-128599">
                <a:buFont typeface="Arial" pitchFamily="34" charset="0"/>
                <a:buChar char="•"/>
              </a:pPr>
              <a:r>
                <a:rPr lang="en-US" sz="1200" dirty="0">
                  <a:solidFill>
                    <a:srgbClr val="000000"/>
                  </a:solidFill>
                  <a:latin typeface="Calibri" pitchFamily="34" charset="0"/>
                  <a:cs typeface="Calibri" pitchFamily="34" charset="0"/>
                </a:rPr>
                <a:t>Mobile and Fixed Endpoint registration</a:t>
              </a:r>
            </a:p>
            <a:p>
              <a:pPr marL="128599" indent="-128599">
                <a:buFont typeface="Arial" pitchFamily="34" charset="0"/>
                <a:buChar char="•"/>
              </a:pPr>
              <a:r>
                <a:rPr lang="en-US" sz="1200" dirty="0">
                  <a:solidFill>
                    <a:srgbClr val="000000"/>
                  </a:solidFill>
                  <a:latin typeface="Calibri" pitchFamily="34" charset="0"/>
                  <a:cs typeface="Calibri" pitchFamily="34" charset="0"/>
                </a:rPr>
                <a:t>IM &amp; Presence</a:t>
              </a:r>
            </a:p>
            <a:p>
              <a:pPr marL="128599" indent="-128599">
                <a:buFont typeface="Arial" pitchFamily="34" charset="0"/>
                <a:buChar char="•"/>
              </a:pPr>
              <a:r>
                <a:rPr lang="en-US" sz="1200" dirty="0">
                  <a:solidFill>
                    <a:srgbClr val="000000"/>
                  </a:solidFill>
                  <a:latin typeface="Calibri" pitchFamily="34" charset="0"/>
                  <a:cs typeface="Calibri" pitchFamily="34" charset="0"/>
                </a:rPr>
                <a:t>Video and Audio Media Sessions</a:t>
              </a:r>
            </a:p>
            <a:p>
              <a:pPr marL="128599" indent="-128599">
                <a:buFont typeface="Arial" pitchFamily="34" charset="0"/>
                <a:buChar char="•"/>
              </a:pPr>
              <a:r>
                <a:rPr lang="en-US" sz="1200" dirty="0">
                  <a:solidFill>
                    <a:srgbClr val="000000"/>
                  </a:solidFill>
                  <a:latin typeface="Calibri" pitchFamily="34" charset="0"/>
                  <a:cs typeface="Calibri" pitchFamily="34" charset="0"/>
                </a:rPr>
                <a:t>Includes Virtual Edition Expressway Server Software</a:t>
              </a:r>
            </a:p>
            <a:p>
              <a:pPr marL="128599" indent="-128599">
                <a:buFont typeface="Arial" pitchFamily="34" charset="0"/>
                <a:buChar char="•"/>
              </a:pPr>
              <a:r>
                <a:rPr lang="en-US" sz="1200" b="1" u="sng" dirty="0">
                  <a:solidFill>
                    <a:srgbClr val="000000"/>
                  </a:solidFill>
                  <a:latin typeface="Calibri" pitchFamily="34" charset="0"/>
                  <a:cs typeface="Calibri" pitchFamily="34" charset="0"/>
                </a:rPr>
                <a:t>No Cost </a:t>
              </a:r>
              <a:r>
                <a:rPr lang="en-US" sz="1200" b="1" dirty="0">
                  <a:solidFill>
                    <a:srgbClr val="000000"/>
                  </a:solidFill>
                  <a:latin typeface="Calibri" pitchFamily="34" charset="0"/>
                  <a:cs typeface="Calibri" pitchFamily="34" charset="0"/>
                </a:rPr>
                <a:t>with </a:t>
              </a:r>
              <a:r>
                <a:rPr lang="en-US" sz="1200" b="1" dirty="0" smtClean="0">
                  <a:solidFill>
                    <a:srgbClr val="000000"/>
                  </a:solidFill>
                  <a:latin typeface="Calibri" pitchFamily="34" charset="0"/>
                  <a:cs typeface="Calibri" pitchFamily="34" charset="0"/>
                </a:rPr>
                <a:t>Unified CM </a:t>
              </a:r>
              <a:r>
                <a:rPr lang="en-US" sz="1200" b="1" dirty="0">
                  <a:solidFill>
                    <a:srgbClr val="000000"/>
                  </a:solidFill>
                  <a:latin typeface="Calibri" pitchFamily="34" charset="0"/>
                  <a:cs typeface="Calibri" pitchFamily="34" charset="0"/>
                </a:rPr>
                <a:t>9.1.2 or later</a:t>
              </a:r>
            </a:p>
          </p:txBody>
        </p:sp>
        <p:pic>
          <p:nvPicPr>
            <p:cNvPr id="38" name="Picture 37" descr="10256_Telepresence_256.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070511" y="1992708"/>
              <a:ext cx="775334" cy="775334"/>
            </a:xfrm>
            <a:prstGeom prst="rect">
              <a:avLst/>
            </a:prstGeom>
          </p:spPr>
        </p:pic>
        <p:pic>
          <p:nvPicPr>
            <p:cNvPr id="40" name="Picture 39" descr="Tablet_256.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388861" y="2627591"/>
              <a:ext cx="685800" cy="685800"/>
            </a:xfrm>
            <a:prstGeom prst="rect">
              <a:avLst/>
            </a:prstGeom>
          </p:spPr>
        </p:pic>
        <p:pic>
          <p:nvPicPr>
            <p:cNvPr id="41" name="Picture 3" descr="C:\Documents and Settings\brmorris\My Documents\Cisco\Icons and templates\JabberSwirl_from_Michael.png"/>
            <p:cNvPicPr>
              <a:picLocks noChangeAspect="1" noChangeArrowheads="1"/>
            </p:cNvPicPr>
            <p:nvPr/>
          </p:nvPicPr>
          <p:blipFill>
            <a:blip r:embed="rId12" cstate="print">
              <a:biLevel thresh="25000"/>
              <a:extLst>
                <a:ext uri="{28A0092B-C50C-407E-A947-70E740481C1C}">
                  <a14:useLocalDpi xmlns:a14="http://schemas.microsoft.com/office/drawing/2010/main"/>
                </a:ext>
              </a:extLst>
            </a:blip>
            <a:srcRect/>
            <a:stretch>
              <a:fillRect/>
            </a:stretch>
          </p:blipFill>
          <p:spPr bwMode="auto">
            <a:xfrm>
              <a:off x="7617069" y="2864228"/>
              <a:ext cx="228776" cy="212525"/>
            </a:xfrm>
            <a:prstGeom prst="rect">
              <a:avLst/>
            </a:prstGeom>
            <a:noFill/>
          </p:spPr>
        </p:pic>
      </p:grpSp>
      <p:graphicFrame>
        <p:nvGraphicFramePr>
          <p:cNvPr id="5" name="Object 4"/>
          <p:cNvGraphicFramePr>
            <a:graphicFrameLocks noChangeAspect="1"/>
          </p:cNvGraphicFramePr>
          <p:nvPr>
            <p:extLst>
              <p:ext uri="{D42A27DB-BD31-4B8C-83A1-F6EECF244321}">
                <p14:modId xmlns:p14="http://schemas.microsoft.com/office/powerpoint/2010/main" val="2238655830"/>
              </p:ext>
            </p:extLst>
          </p:nvPr>
        </p:nvGraphicFramePr>
        <p:xfrm>
          <a:off x="1270631" y="2747793"/>
          <a:ext cx="404918" cy="364331"/>
        </p:xfrm>
        <a:graphic>
          <a:graphicData uri="http://schemas.openxmlformats.org/presentationml/2006/ole">
            <mc:AlternateContent xmlns:mc="http://schemas.openxmlformats.org/markup-compatibility/2006">
              <mc:Choice xmlns:v="urn:schemas-microsoft-com:vml" Requires="v">
                <p:oleObj spid="_x0000_s17982" name="Visio" r:id="rId13" imgW="575405" imgH="517731" progId="">
                  <p:embed/>
                </p:oleObj>
              </mc:Choice>
              <mc:Fallback>
                <p:oleObj name="Visio" r:id="rId13" imgW="575405" imgH="517731"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0631" y="2747793"/>
                        <a:ext cx="404918"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87208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Expressway: “Unified CM Calls”</a:t>
            </a:r>
            <a:endParaRPr lang="en-US" dirty="0"/>
          </a:p>
        </p:txBody>
      </p:sp>
      <p:sp>
        <p:nvSpPr>
          <p:cNvPr id="4" name="Content Placeholder 3"/>
          <p:cNvSpPr>
            <a:spLocks noGrp="1"/>
          </p:cNvSpPr>
          <p:nvPr>
            <p:ph idx="1"/>
          </p:nvPr>
        </p:nvSpPr>
        <p:spPr>
          <a:xfrm>
            <a:off x="333846" y="1085067"/>
            <a:ext cx="4009554" cy="3715533"/>
          </a:xfrm>
        </p:spPr>
        <p:txBody>
          <a:bodyPr/>
          <a:lstStyle/>
          <a:p>
            <a:r>
              <a:rPr lang="en-US" dirty="0" smtClean="0"/>
              <a:t>Calls from endpoints using the Mobile </a:t>
            </a:r>
            <a:r>
              <a:rPr lang="en-US" dirty="0"/>
              <a:t>and Remote Access </a:t>
            </a:r>
            <a:r>
              <a:rPr lang="en-US" dirty="0" smtClean="0"/>
              <a:t>feature are </a:t>
            </a:r>
            <a:r>
              <a:rPr lang="en-US" dirty="0"/>
              <a:t>classified as </a:t>
            </a:r>
            <a:r>
              <a:rPr lang="en-US" b="1" dirty="0">
                <a:solidFill>
                  <a:schemeClr val="accent2"/>
                </a:solidFill>
              </a:rPr>
              <a:t>Unified CM calls</a:t>
            </a:r>
          </a:p>
          <a:p>
            <a:endParaRPr lang="en-US" dirty="0" smtClean="0"/>
          </a:p>
          <a:p>
            <a:r>
              <a:rPr lang="en-US" dirty="0" smtClean="0"/>
              <a:t>Unified </a:t>
            </a:r>
            <a:r>
              <a:rPr lang="en-US" dirty="0"/>
              <a:t>CM calls do not consume Rich Media </a:t>
            </a:r>
            <a:r>
              <a:rPr lang="en-US" dirty="0" smtClean="0"/>
              <a:t>Sessions (Expressway) or Traversal Licenses (VCS)</a:t>
            </a:r>
          </a:p>
          <a:p>
            <a:endParaRPr lang="en-US" dirty="0" smtClean="0"/>
          </a:p>
          <a:p>
            <a:r>
              <a:rPr lang="en-US" dirty="0" smtClean="0"/>
              <a:t>But </a:t>
            </a:r>
            <a:r>
              <a:rPr lang="en-US" dirty="0"/>
              <a:t>Unified CM Calls do count against the overall </a:t>
            </a:r>
            <a:r>
              <a:rPr lang="en-US" dirty="0" smtClean="0"/>
              <a:t>system capacity</a:t>
            </a:r>
          </a:p>
          <a:p>
            <a:endParaRPr lang="en-US" dirty="0"/>
          </a:p>
          <a:p>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22</a:t>
            </a:fld>
            <a:endParaRPr lang="en-US" kern="0" dirty="0">
              <a:solidFill>
                <a:srgbClr val="595959"/>
              </a:solidFill>
            </a:endParaRPr>
          </a:p>
        </p:txBody>
      </p:sp>
      <p:grpSp>
        <p:nvGrpSpPr>
          <p:cNvPr id="13" name="Group 12"/>
          <p:cNvGrpSpPr/>
          <p:nvPr/>
        </p:nvGrpSpPr>
        <p:grpSpPr>
          <a:xfrm>
            <a:off x="4495800" y="1123950"/>
            <a:ext cx="4495800" cy="3358984"/>
            <a:chOff x="4495800" y="1123950"/>
            <a:chExt cx="4495800" cy="3358984"/>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8095" r="38554"/>
            <a:stretch/>
          </p:blipFill>
          <p:spPr>
            <a:xfrm>
              <a:off x="4495800" y="1123950"/>
              <a:ext cx="4495800" cy="335898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1675" y="3654425"/>
              <a:ext cx="288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4191000" y="1276350"/>
            <a:ext cx="4800600" cy="914400"/>
            <a:chOff x="4191000" y="1276350"/>
            <a:chExt cx="4800600" cy="914400"/>
          </a:xfrm>
        </p:grpSpPr>
        <p:sp>
          <p:nvSpPr>
            <p:cNvPr id="9" name="Rectangle 8"/>
            <p:cNvSpPr/>
            <p:nvPr/>
          </p:nvSpPr>
          <p:spPr bwMode="auto">
            <a:xfrm>
              <a:off x="4480560" y="1276350"/>
              <a:ext cx="4511040" cy="914400"/>
            </a:xfrm>
            <a:prstGeom prst="rect">
              <a:avLst/>
            </a:prstGeom>
            <a:noFill/>
            <a:ln w="38100" cap="flat">
              <a:solidFill>
                <a:schemeClr val="accent2"/>
              </a:solid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cxnSp>
          <p:nvCxnSpPr>
            <p:cNvPr id="11" name="Straight Connector 10"/>
            <p:cNvCxnSpPr>
              <a:endCxn id="9" idx="1"/>
            </p:cNvCxnSpPr>
            <p:nvPr/>
          </p:nvCxnSpPr>
          <p:spPr bwMode="auto">
            <a:xfrm>
              <a:off x="4191000" y="1733550"/>
              <a:ext cx="289560" cy="0"/>
            </a:xfrm>
            <a:prstGeom prst="line">
              <a:avLst/>
            </a:prstGeom>
            <a:solidFill>
              <a:srgbClr val="0183B7"/>
            </a:solidFill>
            <a:ln w="38100" cap="flat" cmpd="sng" algn="ctr">
              <a:solidFill>
                <a:schemeClr val="accent2"/>
              </a:solidFill>
              <a:prstDash val="solid"/>
              <a:round/>
              <a:headEnd type="none" w="med" len="med"/>
              <a:tailEnd type="none" w="med" len="med"/>
            </a:ln>
            <a:effectLst/>
          </p:spPr>
        </p:cxnSp>
      </p:grpSp>
      <p:grpSp>
        <p:nvGrpSpPr>
          <p:cNvPr id="20" name="Group 19"/>
          <p:cNvGrpSpPr/>
          <p:nvPr/>
        </p:nvGrpSpPr>
        <p:grpSpPr>
          <a:xfrm>
            <a:off x="4191000" y="3562350"/>
            <a:ext cx="4800600" cy="381000"/>
            <a:chOff x="4191000" y="3562350"/>
            <a:chExt cx="4800600" cy="381000"/>
          </a:xfrm>
        </p:grpSpPr>
        <p:sp>
          <p:nvSpPr>
            <p:cNvPr id="16" name="Rectangle 15"/>
            <p:cNvSpPr/>
            <p:nvPr/>
          </p:nvSpPr>
          <p:spPr bwMode="auto">
            <a:xfrm>
              <a:off x="4480560" y="3562350"/>
              <a:ext cx="4511040" cy="381000"/>
            </a:xfrm>
            <a:prstGeom prst="rect">
              <a:avLst/>
            </a:prstGeom>
            <a:noFill/>
            <a:ln w="38100" cap="flat">
              <a:solidFill>
                <a:schemeClr val="accent3"/>
              </a:solid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cxnSp>
          <p:nvCxnSpPr>
            <p:cNvPr id="17" name="Straight Connector 16"/>
            <p:cNvCxnSpPr>
              <a:endCxn id="16" idx="1"/>
            </p:cNvCxnSpPr>
            <p:nvPr/>
          </p:nvCxnSpPr>
          <p:spPr bwMode="auto">
            <a:xfrm>
              <a:off x="4191000" y="3752850"/>
              <a:ext cx="289560" cy="0"/>
            </a:xfrm>
            <a:prstGeom prst="line">
              <a:avLst/>
            </a:prstGeom>
            <a:solidFill>
              <a:srgbClr val="0183B7"/>
            </a:solidFill>
            <a:ln w="38100" cap="flat" cmpd="sng" algn="ctr">
              <a:solidFill>
                <a:schemeClr val="accent3"/>
              </a:solidFill>
              <a:prstDash val="solid"/>
              <a:round/>
              <a:headEnd type="none" w="med" len="med"/>
              <a:tailEnd type="none" w="med" len="med"/>
            </a:ln>
            <a:effectLst/>
          </p:spPr>
        </p:cxnSp>
      </p:grpSp>
      <p:sp>
        <p:nvSpPr>
          <p:cNvPr id="23" name="Rectangle 22"/>
          <p:cNvSpPr/>
          <p:nvPr/>
        </p:nvSpPr>
        <p:spPr bwMode="auto">
          <a:xfrm>
            <a:off x="4480560" y="2236470"/>
            <a:ext cx="4511040" cy="1249680"/>
          </a:xfrm>
          <a:prstGeom prst="rect">
            <a:avLst/>
          </a:prstGeom>
          <a:noFill/>
          <a:ln w="38100" cap="flat">
            <a:solidFill>
              <a:schemeClr val="accent1"/>
            </a:solid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cxnSp>
        <p:nvCxnSpPr>
          <p:cNvPr id="24" name="Straight Connector 23"/>
          <p:cNvCxnSpPr/>
          <p:nvPr/>
        </p:nvCxnSpPr>
        <p:spPr bwMode="auto">
          <a:xfrm>
            <a:off x="4191000" y="2693670"/>
            <a:ext cx="304800" cy="0"/>
          </a:xfrm>
          <a:prstGeom prst="line">
            <a:avLst/>
          </a:prstGeom>
          <a:solidFill>
            <a:srgbClr val="0183B7"/>
          </a:solidFill>
          <a:ln w="381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4280374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Call Licensing</a:t>
            </a:r>
            <a:endParaRPr lang="en-US" dirty="0"/>
          </a:p>
        </p:txBody>
      </p:sp>
      <p:sp>
        <p:nvSpPr>
          <p:cNvPr id="4" name="Content Placeholder 3"/>
          <p:cNvSpPr>
            <a:spLocks noGrp="1"/>
          </p:cNvSpPr>
          <p:nvPr>
            <p:ph idx="1"/>
          </p:nvPr>
        </p:nvSpPr>
        <p:spPr>
          <a:xfrm>
            <a:off x="333846" y="1085067"/>
            <a:ext cx="5319876" cy="3715533"/>
          </a:xfrm>
        </p:spPr>
        <p:txBody>
          <a:bodyPr/>
          <a:lstStyle/>
          <a:p>
            <a:r>
              <a:rPr lang="en-US" altLang="ja-JP" dirty="0" smtClean="0"/>
              <a:t>X8.1 introduces audio-only classification for SIP </a:t>
            </a:r>
            <a:r>
              <a:rPr lang="en-US" altLang="ja-JP" dirty="0"/>
              <a:t>traversal </a:t>
            </a:r>
            <a:r>
              <a:rPr lang="en-US" altLang="ja-JP" dirty="0" smtClean="0"/>
              <a:t>or Unified CM calls</a:t>
            </a:r>
            <a:endParaRPr lang="en-US" dirty="0" smtClean="0"/>
          </a:p>
          <a:p>
            <a:r>
              <a:rPr lang="en-US" dirty="0" smtClean="0"/>
              <a:t>Calls </a:t>
            </a:r>
            <a:r>
              <a:rPr lang="en-US" dirty="0"/>
              <a:t>with only one m= line in the SDP will be classified as Audio calls </a:t>
            </a:r>
          </a:p>
          <a:p>
            <a:endParaRPr lang="en-US" dirty="0" smtClean="0"/>
          </a:p>
          <a:p>
            <a:r>
              <a:rPr lang="en-US" dirty="0" smtClean="0"/>
              <a:t>1 Expressway Rich Media Session license allows </a:t>
            </a:r>
            <a:r>
              <a:rPr lang="en-US" dirty="0"/>
              <a:t>either 1 video call or 2 audio-only </a:t>
            </a:r>
            <a:r>
              <a:rPr lang="en-US" dirty="0" smtClean="0"/>
              <a:t>SIP calls</a:t>
            </a:r>
            <a:endParaRPr lang="en-US" dirty="0"/>
          </a:p>
          <a:p>
            <a:r>
              <a:rPr lang="en-US" dirty="0" smtClean="0"/>
              <a:t>1 VCS Traversal license </a:t>
            </a:r>
            <a:r>
              <a:rPr lang="en-US" dirty="0"/>
              <a:t>allows either 1 video call or 2 audio-only SIP calls </a:t>
            </a:r>
            <a:endParaRPr lang="en-US" dirty="0" smtClean="0"/>
          </a:p>
          <a:p>
            <a:r>
              <a:rPr lang="en-US" dirty="0" smtClean="0"/>
              <a:t>Example:</a:t>
            </a:r>
          </a:p>
          <a:p>
            <a:pPr marL="192881" lvl="1" indent="0">
              <a:buNone/>
            </a:pPr>
            <a:r>
              <a:rPr lang="en-US" dirty="0" smtClean="0"/>
              <a:t>100 VCS Traversal licenses allows for </a:t>
            </a:r>
          </a:p>
          <a:p>
            <a:pPr marL="192881" lvl="1" indent="0">
              <a:buNone/>
            </a:pPr>
            <a:r>
              <a:rPr lang="en-US" dirty="0" smtClean="0"/>
              <a:t>90 </a:t>
            </a:r>
            <a:r>
              <a:rPr lang="en-US" dirty="0"/>
              <a:t>video and 20 </a:t>
            </a:r>
            <a:r>
              <a:rPr lang="en-US" dirty="0" smtClean="0"/>
              <a:t>audio-only </a:t>
            </a:r>
            <a:r>
              <a:rPr lang="en-US" dirty="0"/>
              <a:t>simultaneous </a:t>
            </a:r>
            <a:r>
              <a:rPr lang="en-US" dirty="0" smtClean="0"/>
              <a:t>calls</a:t>
            </a:r>
            <a:endParaRPr lang="en-US" dirty="0"/>
          </a:p>
          <a:p>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23</a:t>
            </a:fld>
            <a:endParaRPr lang="en-US" kern="0" dirty="0">
              <a:solidFill>
                <a:srgbClr val="595959"/>
              </a:solidFill>
            </a:endParaRPr>
          </a:p>
        </p:txBody>
      </p:sp>
      <p:grpSp>
        <p:nvGrpSpPr>
          <p:cNvPr id="7" name="Group 6"/>
          <p:cNvGrpSpPr/>
          <p:nvPr/>
        </p:nvGrpSpPr>
        <p:grpSpPr>
          <a:xfrm>
            <a:off x="5501322" y="1421815"/>
            <a:ext cx="3490278" cy="2292935"/>
            <a:chOff x="2971800" y="1170497"/>
            <a:chExt cx="3490278" cy="2292935"/>
          </a:xfrm>
        </p:grpSpPr>
        <p:sp>
          <p:nvSpPr>
            <p:cNvPr id="8" name="Rectangle 7"/>
            <p:cNvSpPr/>
            <p:nvPr/>
          </p:nvSpPr>
          <p:spPr>
            <a:xfrm>
              <a:off x="2971800" y="1170497"/>
              <a:ext cx="3490278" cy="2292935"/>
            </a:xfrm>
            <a:prstGeom prst="rect">
              <a:avLst/>
            </a:prstGeom>
            <a:solidFill>
              <a:schemeClr val="accent5"/>
            </a:solidFill>
            <a:ln>
              <a:solidFill>
                <a:schemeClr val="bg1">
                  <a:lumMod val="50000"/>
                </a:schemeClr>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800" dirty="0" smtClean="0">
                  <a:solidFill>
                    <a:srgbClr val="000000"/>
                  </a:solidFill>
                </a:rPr>
                <a:t>Session-Expires</a:t>
              </a:r>
              <a:r>
                <a:rPr lang="en-US" altLang="ja-JP" sz="800" dirty="0">
                  <a:solidFill>
                    <a:srgbClr val="000000"/>
                  </a:solidFill>
                </a:rPr>
                <a:t>: 1800 </a:t>
              </a:r>
              <a:endParaRPr lang="en-US" altLang="ja-JP" sz="800" dirty="0" smtClean="0">
                <a:solidFill>
                  <a:srgbClr val="000000"/>
                </a:solidFill>
              </a:endParaRPr>
            </a:p>
            <a:p>
              <a:r>
                <a:rPr lang="en-US" altLang="ja-JP" sz="800" dirty="0" smtClean="0">
                  <a:solidFill>
                    <a:srgbClr val="000000"/>
                  </a:solidFill>
                </a:rPr>
                <a:t>Allow-Events</a:t>
              </a:r>
              <a:r>
                <a:rPr lang="en-US" altLang="ja-JP" sz="800" dirty="0">
                  <a:solidFill>
                    <a:srgbClr val="000000"/>
                  </a:solidFill>
                </a:rPr>
                <a:t>: dialog </a:t>
              </a:r>
              <a:r>
                <a:rPr lang="en-US" altLang="ja-JP" sz="800" dirty="0" err="1">
                  <a:solidFill>
                    <a:srgbClr val="000000"/>
                  </a:solidFill>
                </a:rPr>
                <a:t>Recv</a:t>
              </a:r>
              <a:r>
                <a:rPr lang="en-US" altLang="ja-JP" sz="800" dirty="0">
                  <a:solidFill>
                    <a:srgbClr val="000000"/>
                  </a:solidFill>
                </a:rPr>
                <a:t>-Info: x-cisco-conference </a:t>
              </a:r>
              <a:endParaRPr lang="en-US" altLang="ja-JP" sz="800" dirty="0" smtClean="0">
                <a:solidFill>
                  <a:srgbClr val="000000"/>
                </a:solidFill>
              </a:endParaRPr>
            </a:p>
            <a:p>
              <a:r>
                <a:rPr lang="en-US" altLang="ja-JP" sz="800" dirty="0" smtClean="0">
                  <a:solidFill>
                    <a:srgbClr val="000000"/>
                  </a:solidFill>
                </a:rPr>
                <a:t>Content-Type</a:t>
              </a:r>
              <a:r>
                <a:rPr lang="en-US" altLang="ja-JP" sz="800" dirty="0">
                  <a:solidFill>
                    <a:srgbClr val="000000"/>
                  </a:solidFill>
                </a:rPr>
                <a:t>: application/</a:t>
              </a:r>
              <a:r>
                <a:rPr lang="en-US" altLang="ja-JP" sz="800" dirty="0" err="1">
                  <a:solidFill>
                    <a:srgbClr val="000000"/>
                  </a:solidFill>
                </a:rPr>
                <a:t>sdp</a:t>
              </a:r>
              <a:r>
                <a:rPr lang="en-US" altLang="ja-JP" sz="800" dirty="0">
                  <a:solidFill>
                    <a:srgbClr val="000000"/>
                  </a:solidFill>
                </a:rPr>
                <a:t> </a:t>
              </a:r>
              <a:endParaRPr lang="en-US" altLang="ja-JP" sz="800" dirty="0" smtClean="0">
                <a:solidFill>
                  <a:srgbClr val="000000"/>
                </a:solidFill>
              </a:endParaRPr>
            </a:p>
            <a:p>
              <a:r>
                <a:rPr lang="en-US" altLang="ja-JP" sz="800" dirty="0" smtClean="0">
                  <a:solidFill>
                    <a:srgbClr val="000000"/>
                  </a:solidFill>
                </a:rPr>
                <a:t>Content-Length</a:t>
              </a:r>
              <a:r>
                <a:rPr lang="en-US" altLang="ja-JP" sz="800" dirty="0">
                  <a:solidFill>
                    <a:srgbClr val="000000"/>
                  </a:solidFill>
                </a:rPr>
                <a:t>: 237 </a:t>
              </a:r>
            </a:p>
            <a:p>
              <a:r>
                <a:rPr lang="en-US" altLang="ja-JP" sz="800" dirty="0" smtClean="0">
                  <a:solidFill>
                    <a:srgbClr val="000000"/>
                  </a:solidFill>
                </a:rPr>
                <a:t> v=0</a:t>
              </a:r>
            </a:p>
            <a:p>
              <a:r>
                <a:rPr lang="en-US" altLang="ja-JP" sz="800" dirty="0" smtClean="0">
                  <a:solidFill>
                    <a:srgbClr val="000000"/>
                  </a:solidFill>
                </a:rPr>
                <a:t>o=tandberg </a:t>
              </a:r>
              <a:r>
                <a:rPr lang="en-US" altLang="ja-JP" sz="800" dirty="0">
                  <a:solidFill>
                    <a:srgbClr val="000000"/>
                  </a:solidFill>
                </a:rPr>
                <a:t>7 3 IN IP4 </a:t>
              </a:r>
              <a:r>
                <a:rPr lang="en-US" altLang="ja-JP" sz="800" dirty="0" smtClean="0">
                  <a:solidFill>
                    <a:srgbClr val="000000"/>
                  </a:solidFill>
                </a:rPr>
                <a:t>182.16.1.115 </a:t>
              </a:r>
            </a:p>
            <a:p>
              <a:r>
                <a:rPr lang="en-US" altLang="ja-JP" sz="800" dirty="0" smtClean="0">
                  <a:solidFill>
                    <a:srgbClr val="000000"/>
                  </a:solidFill>
                </a:rPr>
                <a:t>s</a:t>
              </a:r>
              <a:r>
                <a:rPr lang="en-US" altLang="ja-JP" sz="800" dirty="0">
                  <a:solidFill>
                    <a:srgbClr val="000000"/>
                  </a:solidFill>
                </a:rPr>
                <a:t>=- </a:t>
              </a:r>
              <a:endParaRPr lang="en-US" altLang="ja-JP" sz="800" dirty="0" smtClean="0">
                <a:solidFill>
                  <a:srgbClr val="000000"/>
                </a:solidFill>
              </a:endParaRPr>
            </a:p>
            <a:p>
              <a:r>
                <a:rPr lang="en-US" altLang="ja-JP" sz="800" dirty="0" smtClean="0">
                  <a:solidFill>
                    <a:srgbClr val="000000"/>
                  </a:solidFill>
                </a:rPr>
                <a:t>c=IN </a:t>
              </a:r>
              <a:r>
                <a:rPr lang="en-US" altLang="ja-JP" sz="800" dirty="0">
                  <a:solidFill>
                    <a:srgbClr val="000000"/>
                  </a:solidFill>
                </a:rPr>
                <a:t>IP4 </a:t>
              </a:r>
              <a:r>
                <a:rPr lang="en-US" altLang="ja-JP" sz="800" dirty="0" smtClean="0">
                  <a:solidFill>
                    <a:srgbClr val="000000"/>
                  </a:solidFill>
                </a:rPr>
                <a:t>182.16.1.115 </a:t>
              </a:r>
            </a:p>
            <a:p>
              <a:r>
                <a:rPr lang="en-US" altLang="ja-JP" sz="800" dirty="0" smtClean="0">
                  <a:solidFill>
                    <a:srgbClr val="000000"/>
                  </a:solidFill>
                </a:rPr>
                <a:t>b=AS:64 </a:t>
              </a:r>
            </a:p>
            <a:p>
              <a:r>
                <a:rPr lang="en-US" altLang="ja-JP" sz="800" dirty="0" smtClean="0">
                  <a:solidFill>
                    <a:srgbClr val="000000"/>
                  </a:solidFill>
                </a:rPr>
                <a:t>t=0 </a:t>
              </a:r>
              <a:r>
                <a:rPr lang="en-US" altLang="ja-JP" sz="800" dirty="0">
                  <a:solidFill>
                    <a:srgbClr val="000000"/>
                  </a:solidFill>
                </a:rPr>
                <a:t>0 </a:t>
              </a:r>
              <a:endParaRPr lang="en-US" altLang="ja-JP" sz="800" dirty="0" smtClean="0">
                <a:solidFill>
                  <a:srgbClr val="000000"/>
                </a:solidFill>
              </a:endParaRPr>
            </a:p>
            <a:p>
              <a:r>
                <a:rPr lang="en-US" altLang="ja-JP" sz="900" b="1" dirty="0" smtClean="0"/>
                <a:t>m=audio </a:t>
              </a:r>
              <a:r>
                <a:rPr lang="en-US" altLang="ja-JP" sz="900" b="1" dirty="0"/>
                <a:t>2336 RTP/AVP 8 0 101 </a:t>
              </a:r>
              <a:endParaRPr lang="en-US" altLang="ja-JP" sz="900" b="1" dirty="0" smtClean="0"/>
            </a:p>
            <a:p>
              <a:r>
                <a:rPr lang="en-US" altLang="ja-JP" sz="900" b="1" dirty="0" smtClean="0"/>
                <a:t> b=TIAS:64000  </a:t>
              </a:r>
            </a:p>
            <a:p>
              <a:r>
                <a:rPr lang="en-US" altLang="ja-JP" sz="900" b="1" dirty="0" smtClean="0"/>
                <a:t> a=rtpmap:8 </a:t>
              </a:r>
              <a:r>
                <a:rPr lang="en-US" altLang="ja-JP" sz="900" b="1" dirty="0"/>
                <a:t>PCMA/8000 </a:t>
              </a:r>
              <a:endParaRPr lang="en-US" altLang="ja-JP" sz="900" b="1" dirty="0" smtClean="0"/>
            </a:p>
            <a:p>
              <a:r>
                <a:rPr lang="en-US" altLang="ja-JP" sz="900" b="1" dirty="0" smtClean="0"/>
                <a:t> a=rtpmap:0 </a:t>
              </a:r>
              <a:r>
                <a:rPr lang="en-US" altLang="ja-JP" sz="900" b="1" dirty="0"/>
                <a:t>PCMU/8000 </a:t>
              </a:r>
              <a:endParaRPr lang="en-US" altLang="ja-JP" sz="900" b="1" dirty="0" smtClean="0"/>
            </a:p>
            <a:p>
              <a:r>
                <a:rPr lang="en-US" altLang="ja-JP" sz="900" b="1" dirty="0" smtClean="0"/>
                <a:t> a=rtpmap:101 </a:t>
              </a:r>
              <a:r>
                <a:rPr lang="en-US" altLang="ja-JP" sz="900" b="1" dirty="0"/>
                <a:t>telephone-event/8000 </a:t>
              </a:r>
              <a:endParaRPr lang="en-US" altLang="ja-JP" sz="900" b="1" dirty="0" smtClean="0"/>
            </a:p>
            <a:p>
              <a:r>
                <a:rPr lang="en-US" altLang="ja-JP" sz="900" b="1" dirty="0" smtClean="0"/>
                <a:t> a=fmtp:101 </a:t>
              </a:r>
              <a:r>
                <a:rPr lang="en-US" altLang="ja-JP" sz="900" b="1" dirty="0"/>
                <a:t>0-15 </a:t>
              </a:r>
              <a:endParaRPr lang="en-US" altLang="ja-JP" sz="900" b="1" dirty="0" smtClean="0"/>
            </a:p>
            <a:p>
              <a:r>
                <a:rPr lang="en-US" altLang="ja-JP" sz="900" b="1" dirty="0" smtClean="0"/>
                <a:t> a=</a:t>
              </a:r>
              <a:r>
                <a:rPr lang="en-US" altLang="ja-JP" sz="900" b="1" dirty="0" err="1" smtClean="0"/>
                <a:t>sendrecv</a:t>
              </a:r>
              <a:r>
                <a:rPr lang="en-US" altLang="ja-JP" sz="900" b="1" dirty="0" smtClean="0"/>
                <a:t> </a:t>
              </a:r>
              <a:endParaRPr lang="en-US" altLang="ja-JP" sz="900" b="1" dirty="0"/>
            </a:p>
          </p:txBody>
        </p:sp>
        <p:sp>
          <p:nvSpPr>
            <p:cNvPr id="9" name="Rounded Rectangle 8"/>
            <p:cNvSpPr/>
            <p:nvPr/>
          </p:nvSpPr>
          <p:spPr>
            <a:xfrm>
              <a:off x="3016055" y="2419350"/>
              <a:ext cx="2089345" cy="993788"/>
            </a:xfrm>
            <a:prstGeom prst="roundRect">
              <a:avLst>
                <a:gd name="adj" fmla="val 5501"/>
              </a:avLst>
            </a:prstGeom>
            <a:noFill/>
            <a:ln w="19050">
              <a:solidFill>
                <a:schemeClr val="accent6"/>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smtClean="0"/>
            </a:p>
          </p:txBody>
        </p:sp>
      </p:grpSp>
    </p:spTree>
    <p:extLst>
      <p:ext uri="{BB962C8B-B14F-4D97-AF65-F5344CB8AC3E}">
        <p14:creationId xmlns:p14="http://schemas.microsoft.com/office/powerpoint/2010/main" val="286563203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a:spLocks noChangeArrowheads="1"/>
          </p:cNvSpPr>
          <p:nvPr/>
        </p:nvSpPr>
        <p:spPr bwMode="auto">
          <a:xfrm>
            <a:off x="4308475" y="952500"/>
            <a:ext cx="4665663" cy="3713163"/>
          </a:xfrm>
          <a:prstGeom prst="roundRect">
            <a:avLst>
              <a:gd name="adj" fmla="val 16667"/>
            </a:avLst>
          </a:prstGeom>
          <a:solidFill>
            <a:schemeClr val="tx2"/>
          </a:solidFill>
          <a:ln w="25400">
            <a:noFill/>
            <a:round/>
            <a:headEnd/>
            <a:tailEnd/>
          </a:ln>
          <a:effectLst>
            <a:outerShdw dist="50800" dir="5400000" algn="ctr" rotWithShape="0">
              <a:srgbClr val="808080">
                <a:alpha val="26999"/>
              </a:srgbClr>
            </a:outerShdw>
          </a:effectLst>
        </p:spPr>
        <p:txBody>
          <a:bodyPr lIns="68589" tIns="34295" rIns="68589" bIns="34295" anchor="ctr"/>
          <a:lstStyle/>
          <a:p>
            <a:pPr algn="ctr" fontAlgn="auto">
              <a:spcBef>
                <a:spcPts val="0"/>
              </a:spcBef>
              <a:spcAft>
                <a:spcPts val="0"/>
              </a:spcAft>
              <a:defRPr/>
            </a:pPr>
            <a:endParaRPr lang="en-US" dirty="0">
              <a:solidFill>
                <a:schemeClr val="lt1"/>
              </a:solidFill>
              <a:latin typeface="+mn-lt"/>
              <a:ea typeface="+mn-ea"/>
            </a:endParaRPr>
          </a:p>
        </p:txBody>
      </p:sp>
      <p:sp>
        <p:nvSpPr>
          <p:cNvPr id="2" name="Rounded Rectangle 1"/>
          <p:cNvSpPr>
            <a:spLocks noChangeArrowheads="1"/>
          </p:cNvSpPr>
          <p:nvPr/>
        </p:nvSpPr>
        <p:spPr bwMode="auto">
          <a:xfrm>
            <a:off x="165100" y="952500"/>
            <a:ext cx="4083050" cy="3713163"/>
          </a:xfrm>
          <a:prstGeom prst="roundRect">
            <a:avLst>
              <a:gd name="adj" fmla="val 16667"/>
            </a:avLst>
          </a:prstGeom>
          <a:solidFill>
            <a:srgbClr val="0096D6"/>
          </a:solidFill>
          <a:ln w="25400">
            <a:noFill/>
            <a:round/>
            <a:headEnd/>
            <a:tailEnd/>
          </a:ln>
          <a:effectLst>
            <a:outerShdw dist="50800" dir="5400000" algn="ctr" rotWithShape="0">
              <a:srgbClr val="808080">
                <a:alpha val="26999"/>
              </a:srgbClr>
            </a:outerShdw>
          </a:effectLst>
        </p:spPr>
        <p:txBody>
          <a:bodyPr lIns="68589" tIns="34295" rIns="68589" bIns="34295" anchor="ctr"/>
          <a:lstStyle/>
          <a:p>
            <a:pPr algn="ctr" fontAlgn="auto">
              <a:spcBef>
                <a:spcPts val="0"/>
              </a:spcBef>
              <a:spcAft>
                <a:spcPts val="0"/>
              </a:spcAft>
              <a:defRPr/>
            </a:pPr>
            <a:endParaRPr lang="en-US" dirty="0">
              <a:solidFill>
                <a:schemeClr val="lt1"/>
              </a:solidFill>
              <a:latin typeface="+mn-lt"/>
              <a:ea typeface="+mn-ea"/>
            </a:endParaRPr>
          </a:p>
        </p:txBody>
      </p:sp>
      <p:sp>
        <p:nvSpPr>
          <p:cNvPr id="218115" name="Title 3"/>
          <p:cNvSpPr>
            <a:spLocks noGrp="1"/>
          </p:cNvSpPr>
          <p:nvPr>
            <p:ph type="title"/>
          </p:nvPr>
        </p:nvSpPr>
        <p:spPr>
          <a:xfrm>
            <a:off x="230188" y="323850"/>
            <a:ext cx="8588375" cy="495300"/>
          </a:xfrm>
        </p:spPr>
        <p:txBody>
          <a:bodyPr/>
          <a:lstStyle/>
          <a:p>
            <a:r>
              <a:rPr lang="en-US" b="0" dirty="0" smtClean="0">
                <a:solidFill>
                  <a:srgbClr val="FFFFFF"/>
                </a:solidFill>
              </a:rPr>
              <a:t>New Compute Platforms for X8</a:t>
            </a:r>
          </a:p>
        </p:txBody>
      </p:sp>
      <p:grpSp>
        <p:nvGrpSpPr>
          <p:cNvPr id="218116" name="Group 5"/>
          <p:cNvGrpSpPr>
            <a:grpSpLocks/>
          </p:cNvGrpSpPr>
          <p:nvPr/>
        </p:nvGrpSpPr>
        <p:grpSpPr bwMode="auto">
          <a:xfrm>
            <a:off x="4489450" y="1833563"/>
            <a:ext cx="2101850" cy="1557337"/>
            <a:chOff x="6051164" y="2720646"/>
            <a:chExt cx="2801643" cy="2077589"/>
          </a:xfrm>
        </p:grpSpPr>
        <p:sp>
          <p:nvSpPr>
            <p:cNvPr id="28" name="Rounded Rectangle 27"/>
            <p:cNvSpPr>
              <a:spLocks noChangeArrowheads="1"/>
            </p:cNvSpPr>
            <p:nvPr/>
          </p:nvSpPr>
          <p:spPr bwMode="auto">
            <a:xfrm>
              <a:off x="6051164" y="3370819"/>
              <a:ext cx="2801643" cy="599346"/>
            </a:xfrm>
            <a:prstGeom prst="roundRect">
              <a:avLst>
                <a:gd name="adj" fmla="val 16667"/>
              </a:avLst>
            </a:prstGeom>
            <a:solidFill>
              <a:schemeClr val="bg1"/>
            </a:solidFill>
            <a:ln w="25400">
              <a:noFill/>
              <a:round/>
              <a:headEnd/>
              <a:tailEnd/>
            </a:ln>
            <a:effectLst>
              <a:outerShdw dist="50800" dir="5400000" algn="ctr" rotWithShape="0">
                <a:srgbClr val="808080">
                  <a:alpha val="26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218169" name="Picture 17" descr="KM21030.png"/>
            <p:cNvPicPr>
              <a:picLocks noChangeAspect="1"/>
            </p:cNvPicPr>
            <p:nvPr/>
          </p:nvPicPr>
          <p:blipFill>
            <a:blip r:embed="rId3" cstate="print"/>
            <a:srcRect/>
            <a:stretch>
              <a:fillRect/>
            </a:stretch>
          </p:blipFill>
          <p:spPr bwMode="auto">
            <a:xfrm>
              <a:off x="6119651" y="2720646"/>
              <a:ext cx="2596986" cy="2077589"/>
            </a:xfrm>
            <a:prstGeom prst="rect">
              <a:avLst/>
            </a:prstGeom>
            <a:noFill/>
            <a:ln w="9525">
              <a:noFill/>
              <a:miter lim="800000"/>
              <a:headEnd/>
              <a:tailEnd/>
            </a:ln>
          </p:spPr>
        </p:pic>
        <p:sp>
          <p:nvSpPr>
            <p:cNvPr id="218170" name="TextBox 25"/>
            <p:cNvSpPr txBox="1">
              <a:spLocks noChangeArrowheads="1"/>
            </p:cNvSpPr>
            <p:nvPr/>
          </p:nvSpPr>
          <p:spPr bwMode="auto">
            <a:xfrm>
              <a:off x="6100600" y="3330137"/>
              <a:ext cx="1044394" cy="410369"/>
            </a:xfrm>
            <a:prstGeom prst="rect">
              <a:avLst/>
            </a:prstGeom>
            <a:noFill/>
            <a:ln w="9525">
              <a:noFill/>
              <a:miter lim="800000"/>
              <a:headEnd/>
              <a:tailEnd/>
            </a:ln>
          </p:spPr>
          <p:txBody>
            <a:bodyPr wrap="none">
              <a:spAutoFit/>
            </a:bodyPr>
            <a:lstStyle/>
            <a:p>
              <a:r>
                <a:rPr lang="en-US" sz="1400">
                  <a:solidFill>
                    <a:srgbClr val="000000"/>
                  </a:solidFill>
                </a:rPr>
                <a:t>CE 500</a:t>
              </a:r>
            </a:p>
          </p:txBody>
        </p:sp>
      </p:grpSp>
      <p:grpSp>
        <p:nvGrpSpPr>
          <p:cNvPr id="218117" name="Group 6"/>
          <p:cNvGrpSpPr>
            <a:grpSpLocks/>
          </p:cNvGrpSpPr>
          <p:nvPr/>
        </p:nvGrpSpPr>
        <p:grpSpPr bwMode="auto">
          <a:xfrm>
            <a:off x="6710363" y="1833563"/>
            <a:ext cx="2101850" cy="1557337"/>
            <a:chOff x="8877626" y="2720646"/>
            <a:chExt cx="2801643" cy="2077589"/>
          </a:xfrm>
        </p:grpSpPr>
        <p:sp>
          <p:nvSpPr>
            <p:cNvPr id="36" name="Rounded Rectangle 35"/>
            <p:cNvSpPr>
              <a:spLocks noChangeArrowheads="1"/>
            </p:cNvSpPr>
            <p:nvPr/>
          </p:nvSpPr>
          <p:spPr bwMode="auto">
            <a:xfrm>
              <a:off x="8877626" y="3370819"/>
              <a:ext cx="2801643" cy="599346"/>
            </a:xfrm>
            <a:prstGeom prst="roundRect">
              <a:avLst>
                <a:gd name="adj" fmla="val 16667"/>
              </a:avLst>
            </a:prstGeom>
            <a:solidFill>
              <a:schemeClr val="bg1"/>
            </a:solidFill>
            <a:ln w="25400">
              <a:noFill/>
              <a:round/>
              <a:headEnd/>
              <a:tailEnd/>
            </a:ln>
            <a:effectLst>
              <a:outerShdw dist="50800" dir="5400000" algn="ctr" rotWithShape="0">
                <a:srgbClr val="808080">
                  <a:alpha val="26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218166" name="Picture 21" descr="KM21030.png"/>
            <p:cNvPicPr>
              <a:picLocks noChangeAspect="1"/>
            </p:cNvPicPr>
            <p:nvPr/>
          </p:nvPicPr>
          <p:blipFill>
            <a:blip r:embed="rId3" cstate="print"/>
            <a:srcRect/>
            <a:stretch>
              <a:fillRect/>
            </a:stretch>
          </p:blipFill>
          <p:spPr bwMode="auto">
            <a:xfrm>
              <a:off x="8920239" y="2720646"/>
              <a:ext cx="2596986" cy="2077589"/>
            </a:xfrm>
            <a:prstGeom prst="rect">
              <a:avLst/>
            </a:prstGeom>
            <a:noFill/>
            <a:ln w="9525">
              <a:noFill/>
              <a:miter lim="800000"/>
              <a:headEnd/>
              <a:tailEnd/>
            </a:ln>
          </p:spPr>
        </p:pic>
        <p:sp>
          <p:nvSpPr>
            <p:cNvPr id="218167" name="TextBox 26"/>
            <p:cNvSpPr txBox="1">
              <a:spLocks noChangeArrowheads="1"/>
            </p:cNvSpPr>
            <p:nvPr/>
          </p:nvSpPr>
          <p:spPr bwMode="auto">
            <a:xfrm>
              <a:off x="8920239" y="3335607"/>
              <a:ext cx="1177493" cy="410369"/>
            </a:xfrm>
            <a:prstGeom prst="rect">
              <a:avLst/>
            </a:prstGeom>
            <a:noFill/>
            <a:ln w="9525">
              <a:noFill/>
              <a:miter lim="800000"/>
              <a:headEnd/>
              <a:tailEnd/>
            </a:ln>
          </p:spPr>
          <p:txBody>
            <a:bodyPr wrap="none">
              <a:spAutoFit/>
            </a:bodyPr>
            <a:lstStyle/>
            <a:p>
              <a:r>
                <a:rPr lang="en-US" sz="1400">
                  <a:solidFill>
                    <a:srgbClr val="000000"/>
                  </a:solidFill>
                </a:rPr>
                <a:t>CE 1000</a:t>
              </a:r>
            </a:p>
          </p:txBody>
        </p:sp>
      </p:grpSp>
      <p:sp>
        <p:nvSpPr>
          <p:cNvPr id="218118" name="Rectangle 28"/>
          <p:cNvSpPr>
            <a:spLocks noChangeArrowheads="1"/>
          </p:cNvSpPr>
          <p:nvPr/>
        </p:nvSpPr>
        <p:spPr bwMode="auto">
          <a:xfrm>
            <a:off x="4540830" y="2768600"/>
            <a:ext cx="4433308" cy="1669698"/>
          </a:xfrm>
          <a:prstGeom prst="rect">
            <a:avLst/>
          </a:prstGeom>
          <a:noFill/>
          <a:ln w="9525">
            <a:noFill/>
            <a:miter lim="800000"/>
            <a:headEnd/>
            <a:tailEnd/>
          </a:ln>
        </p:spPr>
        <p:txBody>
          <a:bodyPr wrap="square" lIns="68589" tIns="34295" rIns="68589" bIns="34295">
            <a:spAutoFit/>
          </a:bodyPr>
          <a:lstStyle/>
          <a:p>
            <a:pPr marL="285750" indent="-285750">
              <a:buFont typeface="Arial" panose="020B0604020202020204" pitchFamily="34" charset="0"/>
              <a:buChar char="•"/>
            </a:pPr>
            <a:r>
              <a:rPr lang="en-US" sz="1300" dirty="0">
                <a:solidFill>
                  <a:schemeClr val="bg1"/>
                </a:solidFill>
              </a:rPr>
              <a:t>New appliances </a:t>
            </a:r>
            <a:r>
              <a:rPr lang="en-US" sz="1300" dirty="0" smtClean="0">
                <a:solidFill>
                  <a:schemeClr val="bg1"/>
                </a:solidFill>
              </a:rPr>
              <a:t>based </a:t>
            </a:r>
            <a:r>
              <a:rPr lang="en-US" sz="1300" dirty="0">
                <a:solidFill>
                  <a:schemeClr val="bg1"/>
                </a:solidFill>
              </a:rPr>
              <a:t>on UCS C220 M3 </a:t>
            </a:r>
          </a:p>
          <a:p>
            <a:pPr marL="285750" indent="-285750">
              <a:buFont typeface="Arial" panose="020B0604020202020204" pitchFamily="34" charset="0"/>
              <a:buChar char="•"/>
            </a:pPr>
            <a:r>
              <a:rPr lang="en-US" sz="1300" dirty="0">
                <a:solidFill>
                  <a:schemeClr val="bg1"/>
                </a:solidFill>
              </a:rPr>
              <a:t>Bare metal – no hypervisor</a:t>
            </a:r>
          </a:p>
          <a:p>
            <a:pPr marL="285750" indent="-285750">
              <a:buFont typeface="Arial" panose="020B0604020202020204" pitchFamily="34" charset="0"/>
              <a:buChar char="•"/>
            </a:pPr>
            <a:r>
              <a:rPr lang="en-US" sz="1300" dirty="0">
                <a:solidFill>
                  <a:schemeClr val="bg1"/>
                </a:solidFill>
              </a:rPr>
              <a:t>Fixed configurations for high and low end deployment</a:t>
            </a:r>
          </a:p>
          <a:p>
            <a:pPr marL="285750" indent="-285750">
              <a:buFont typeface="Arial" panose="020B0604020202020204" pitchFamily="34" charset="0"/>
              <a:buChar char="•"/>
            </a:pPr>
            <a:r>
              <a:rPr lang="en-US" sz="1300" dirty="0">
                <a:solidFill>
                  <a:schemeClr val="bg1"/>
                </a:solidFill>
              </a:rPr>
              <a:t>Solution for customers with security policies that do not allow VMware in the DMZ</a:t>
            </a:r>
          </a:p>
          <a:p>
            <a:pPr marL="285750" indent="-285750">
              <a:buFont typeface="Arial" panose="020B0604020202020204" pitchFamily="34" charset="0"/>
              <a:buChar char="•"/>
            </a:pPr>
            <a:r>
              <a:rPr lang="en-US" sz="1300" dirty="0">
                <a:solidFill>
                  <a:schemeClr val="bg1"/>
                </a:solidFill>
              </a:rPr>
              <a:t>CE500 Single components, 1Gbps interfaces</a:t>
            </a:r>
          </a:p>
          <a:p>
            <a:pPr marL="285750" indent="-285750">
              <a:buFont typeface="Arial" panose="020B0604020202020204" pitchFamily="34" charset="0"/>
              <a:buChar char="•"/>
            </a:pPr>
            <a:r>
              <a:rPr lang="en-US" sz="1300" dirty="0">
                <a:solidFill>
                  <a:schemeClr val="bg1"/>
                </a:solidFill>
              </a:rPr>
              <a:t>CE1000 Redundant components, 1 or </a:t>
            </a:r>
            <a:r>
              <a:rPr lang="en-US" sz="1300" dirty="0" smtClean="0">
                <a:solidFill>
                  <a:schemeClr val="bg1"/>
                </a:solidFill>
              </a:rPr>
              <a:t>10Gbps</a:t>
            </a:r>
          </a:p>
          <a:p>
            <a:pPr marL="285750" indent="-285750">
              <a:buFont typeface="Arial" panose="020B0604020202020204" pitchFamily="34" charset="0"/>
              <a:buChar char="•"/>
            </a:pPr>
            <a:r>
              <a:rPr lang="en-US" sz="1300" dirty="0" smtClean="0">
                <a:solidFill>
                  <a:schemeClr val="bg1"/>
                </a:solidFill>
              </a:rPr>
              <a:t>Target FCS Q1 CY2014</a:t>
            </a:r>
            <a:endParaRPr lang="en-US" sz="1300" dirty="0">
              <a:solidFill>
                <a:schemeClr val="bg1"/>
              </a:solidFill>
            </a:endParaRPr>
          </a:p>
        </p:txBody>
      </p:sp>
      <p:sp>
        <p:nvSpPr>
          <p:cNvPr id="218119" name="TextBox 31"/>
          <p:cNvSpPr txBox="1">
            <a:spLocks noChangeArrowheads="1"/>
          </p:cNvSpPr>
          <p:nvPr/>
        </p:nvSpPr>
        <p:spPr bwMode="auto">
          <a:xfrm>
            <a:off x="741363" y="1077913"/>
            <a:ext cx="2930525" cy="623887"/>
          </a:xfrm>
          <a:prstGeom prst="rect">
            <a:avLst/>
          </a:prstGeom>
          <a:noFill/>
          <a:ln w="9525">
            <a:noFill/>
            <a:miter lim="800000"/>
            <a:headEnd/>
            <a:tailEnd/>
          </a:ln>
        </p:spPr>
        <p:txBody>
          <a:bodyPr lIns="68589" tIns="34295" rIns="68589" bIns="34295">
            <a:spAutoFit/>
          </a:bodyPr>
          <a:lstStyle/>
          <a:p>
            <a:pPr algn="ctr"/>
            <a:r>
              <a:rPr lang="en-US">
                <a:solidFill>
                  <a:schemeClr val="bg1"/>
                </a:solidFill>
              </a:rPr>
              <a:t>Specs Based </a:t>
            </a:r>
          </a:p>
          <a:p>
            <a:pPr algn="ctr"/>
            <a:r>
              <a:rPr lang="en-US">
                <a:solidFill>
                  <a:schemeClr val="bg1"/>
                </a:solidFill>
              </a:rPr>
              <a:t>Virtual Machine Support</a:t>
            </a:r>
          </a:p>
        </p:txBody>
      </p:sp>
      <p:graphicFrame>
        <p:nvGraphicFramePr>
          <p:cNvPr id="33" name="Table 32"/>
          <p:cNvGraphicFramePr>
            <a:graphicFrameLocks noGrp="1"/>
          </p:cNvGraphicFramePr>
          <p:nvPr>
            <p:extLst>
              <p:ext uri="{D42A27DB-BD31-4B8C-83A1-F6EECF244321}">
                <p14:modId xmlns:p14="http://schemas.microsoft.com/office/powerpoint/2010/main" val="2598049711"/>
              </p:ext>
            </p:extLst>
          </p:nvPr>
        </p:nvGraphicFramePr>
        <p:xfrm>
          <a:off x="274638" y="1887538"/>
          <a:ext cx="3865563" cy="1643063"/>
        </p:xfrm>
        <a:graphic>
          <a:graphicData uri="http://schemas.openxmlformats.org/drawingml/2006/table">
            <a:tbl>
              <a:tblPr firstRow="1">
                <a:effectLst>
                  <a:reflection blurRad="6350" stA="50000" endA="300" endPos="55500" dist="50800" dir="5400000" sy="-100000" algn="bl" rotWithShape="0"/>
                </a:effectLst>
                <a:tableStyleId>{5C22544A-7EE6-4342-B048-85BDC9FD1C3A}</a:tableStyleId>
              </a:tblPr>
              <a:tblGrid>
                <a:gridCol w="900635"/>
                <a:gridCol w="741232"/>
                <a:gridCol w="826695"/>
                <a:gridCol w="655769"/>
                <a:gridCol w="741232"/>
              </a:tblGrid>
              <a:tr h="430715">
                <a:tc>
                  <a:txBody>
                    <a:bodyPr/>
                    <a:lstStyle/>
                    <a:p>
                      <a:r>
                        <a:rPr lang="en-US" sz="1100" dirty="0" smtClean="0"/>
                        <a:t>OVA</a:t>
                      </a:r>
                      <a:r>
                        <a:rPr lang="en-US" sz="1100" baseline="0" dirty="0" smtClean="0"/>
                        <a:t> Size</a:t>
                      </a:r>
                      <a:endParaRPr lang="en-US" sz="1100" b="1" dirty="0"/>
                    </a:p>
                  </a:txBody>
                  <a:tcPr marL="68603" marR="68603" marT="34312" marB="34312"/>
                </a:tc>
                <a:tc>
                  <a:txBody>
                    <a:bodyPr/>
                    <a:lstStyle/>
                    <a:p>
                      <a:r>
                        <a:rPr lang="en-US" sz="1100" dirty="0" err="1" smtClean="0"/>
                        <a:t>vCPU</a:t>
                      </a:r>
                      <a:endParaRPr lang="en-US" sz="1100" b="1" dirty="0"/>
                    </a:p>
                  </a:txBody>
                  <a:tcPr marL="68603" marR="68603" marT="34312" marB="34312"/>
                </a:tc>
                <a:tc>
                  <a:txBody>
                    <a:bodyPr/>
                    <a:lstStyle/>
                    <a:p>
                      <a:r>
                        <a:rPr lang="en-US" sz="1100" dirty="0" smtClean="0"/>
                        <a:t>Reserved</a:t>
                      </a:r>
                      <a:r>
                        <a:rPr lang="en-US" sz="1100" baseline="0" dirty="0" smtClean="0"/>
                        <a:t> RAM</a:t>
                      </a:r>
                      <a:endParaRPr lang="en-US" sz="1100" b="1" dirty="0"/>
                    </a:p>
                  </a:txBody>
                  <a:tcPr marL="68603" marR="68603" marT="34312" marB="34312"/>
                </a:tc>
                <a:tc>
                  <a:txBody>
                    <a:bodyPr/>
                    <a:lstStyle/>
                    <a:p>
                      <a:r>
                        <a:rPr lang="en-US" sz="1100" dirty="0" smtClean="0"/>
                        <a:t>Disk</a:t>
                      </a:r>
                      <a:r>
                        <a:rPr lang="en-US" sz="1100" baseline="0" dirty="0" smtClean="0"/>
                        <a:t> Space</a:t>
                      </a:r>
                      <a:endParaRPr lang="en-US" sz="1100" b="1" dirty="0"/>
                    </a:p>
                  </a:txBody>
                  <a:tcPr marL="68603" marR="68603" marT="34312" marB="34312"/>
                </a:tc>
                <a:tc>
                  <a:txBody>
                    <a:bodyPr/>
                    <a:lstStyle/>
                    <a:p>
                      <a:r>
                        <a:rPr lang="en-US" sz="1100" dirty="0" err="1" smtClean="0"/>
                        <a:t>vNIC</a:t>
                      </a:r>
                      <a:r>
                        <a:rPr lang="en-US" sz="1100" dirty="0" smtClean="0"/>
                        <a:t>(s)</a:t>
                      </a:r>
                      <a:endParaRPr lang="en-US" sz="1100" b="1" dirty="0"/>
                    </a:p>
                  </a:txBody>
                  <a:tcPr marL="68603" marR="68603" marT="34312" marB="34312"/>
                </a:tc>
              </a:tr>
              <a:tr h="404116">
                <a:tc>
                  <a:txBody>
                    <a:bodyPr/>
                    <a:lstStyle/>
                    <a:p>
                      <a:r>
                        <a:rPr lang="en-US" sz="1100" dirty="0" smtClean="0"/>
                        <a:t>Small</a:t>
                      </a:r>
                      <a:endParaRPr lang="en-US" sz="1100" b="1" dirty="0" smtClean="0">
                        <a:solidFill>
                          <a:schemeClr val="accent1"/>
                        </a:solidFill>
                      </a:endParaRPr>
                    </a:p>
                  </a:txBody>
                  <a:tcPr marL="68603" marR="68603" marT="34312" marB="34312"/>
                </a:tc>
                <a:tc>
                  <a:txBody>
                    <a:bodyPr/>
                    <a:lstStyle/>
                    <a:p>
                      <a:r>
                        <a:rPr lang="en-US" sz="1100" dirty="0" smtClean="0"/>
                        <a:t>2</a:t>
                      </a:r>
                      <a:r>
                        <a:rPr lang="en-US" sz="1100" baseline="0" dirty="0" smtClean="0"/>
                        <a:t> x 1.8 GHz</a:t>
                      </a:r>
                      <a:endParaRPr lang="en-US" sz="1100" b="1" dirty="0">
                        <a:solidFill>
                          <a:schemeClr val="accent1"/>
                        </a:solidFill>
                      </a:endParaRPr>
                    </a:p>
                  </a:txBody>
                  <a:tcPr marL="68603" marR="68603" marT="34312" marB="34312"/>
                </a:tc>
                <a:tc>
                  <a:txBody>
                    <a:bodyPr/>
                    <a:lstStyle/>
                    <a:p>
                      <a:r>
                        <a:rPr lang="en-US" sz="1100" dirty="0" smtClean="0"/>
                        <a:t>4GB</a:t>
                      </a:r>
                      <a:endParaRPr lang="en-US" sz="1100" b="1" dirty="0">
                        <a:solidFill>
                          <a:schemeClr val="accent1"/>
                        </a:solidFill>
                      </a:endParaRPr>
                    </a:p>
                  </a:txBody>
                  <a:tcPr marL="68603" marR="68603" marT="34312" marB="34312"/>
                </a:tc>
                <a:tc>
                  <a:txBody>
                    <a:bodyPr/>
                    <a:lstStyle/>
                    <a:p>
                      <a:r>
                        <a:rPr lang="en-US" sz="1100" dirty="0" smtClean="0"/>
                        <a:t>132GB</a:t>
                      </a:r>
                      <a:endParaRPr lang="en-US" sz="1100" b="1" dirty="0">
                        <a:solidFill>
                          <a:schemeClr val="accent1"/>
                        </a:solidFill>
                      </a:endParaRPr>
                    </a:p>
                  </a:txBody>
                  <a:tcPr marL="68603" marR="68603" marT="34312" marB="34312"/>
                </a:tc>
                <a:tc>
                  <a:txBody>
                    <a:bodyPr/>
                    <a:lstStyle/>
                    <a:p>
                      <a:r>
                        <a:rPr lang="en-US" sz="1100" dirty="0" smtClean="0"/>
                        <a:t>1Gb</a:t>
                      </a:r>
                      <a:endParaRPr lang="en-US" sz="1100" b="1" dirty="0">
                        <a:solidFill>
                          <a:schemeClr val="accent1"/>
                        </a:solidFill>
                      </a:endParaRPr>
                    </a:p>
                  </a:txBody>
                  <a:tcPr marL="68603" marR="68603" marT="34312" marB="34312"/>
                </a:tc>
              </a:tr>
              <a:tr h="404116">
                <a:tc>
                  <a:txBody>
                    <a:bodyPr/>
                    <a:lstStyle/>
                    <a:p>
                      <a:r>
                        <a:rPr lang="en-US" sz="1100" dirty="0" smtClean="0"/>
                        <a:t>Medium</a:t>
                      </a:r>
                      <a:endParaRPr lang="en-US" sz="1100" b="1" dirty="0">
                        <a:solidFill>
                          <a:schemeClr val="accent1"/>
                        </a:solidFill>
                      </a:endParaRPr>
                    </a:p>
                  </a:txBody>
                  <a:tcPr marL="68603" marR="68603" marT="34312" marB="34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2 x 2.4 GHz</a:t>
                      </a:r>
                      <a:endParaRPr lang="en-US" sz="1100" b="1" dirty="0">
                        <a:solidFill>
                          <a:schemeClr val="accent1"/>
                        </a:solidFill>
                      </a:endParaRPr>
                    </a:p>
                  </a:txBody>
                  <a:tcPr marL="68603" marR="68603" marT="34312" marB="34312"/>
                </a:tc>
                <a:tc>
                  <a:txBody>
                    <a:bodyPr/>
                    <a:lstStyle/>
                    <a:p>
                      <a:r>
                        <a:rPr lang="en-US" sz="1100" dirty="0" smtClean="0"/>
                        <a:t>6</a:t>
                      </a:r>
                      <a:r>
                        <a:rPr lang="en-US" sz="1100" baseline="0" dirty="0" smtClean="0"/>
                        <a:t>GB</a:t>
                      </a:r>
                      <a:endParaRPr lang="en-US" sz="1100" b="1" dirty="0">
                        <a:solidFill>
                          <a:schemeClr val="accent1"/>
                        </a:solidFill>
                      </a:endParaRPr>
                    </a:p>
                  </a:txBody>
                  <a:tcPr marL="68603" marR="68603" marT="34312" marB="34312"/>
                </a:tc>
                <a:tc>
                  <a:txBody>
                    <a:bodyPr/>
                    <a:lstStyle/>
                    <a:p>
                      <a:r>
                        <a:rPr lang="en-US" sz="1100" dirty="0" smtClean="0"/>
                        <a:t>132GB</a:t>
                      </a:r>
                      <a:endParaRPr lang="en-US" sz="1100" b="1" dirty="0">
                        <a:solidFill>
                          <a:schemeClr val="accent1"/>
                        </a:solidFill>
                      </a:endParaRPr>
                    </a:p>
                  </a:txBody>
                  <a:tcPr marL="68603" marR="68603" marT="34312" marB="34312"/>
                </a:tc>
                <a:tc>
                  <a:txBody>
                    <a:bodyPr/>
                    <a:lstStyle/>
                    <a:p>
                      <a:r>
                        <a:rPr lang="en-US" sz="1100" dirty="0" smtClean="0"/>
                        <a:t>1Gb</a:t>
                      </a:r>
                      <a:endParaRPr lang="en-US" sz="1100" b="1" dirty="0">
                        <a:solidFill>
                          <a:schemeClr val="accent1"/>
                        </a:solidFill>
                      </a:endParaRPr>
                    </a:p>
                  </a:txBody>
                  <a:tcPr marL="68603" marR="68603" marT="34312" marB="34312"/>
                </a:tc>
              </a:tr>
              <a:tr h="404116">
                <a:tc>
                  <a:txBody>
                    <a:bodyPr/>
                    <a:lstStyle/>
                    <a:p>
                      <a:r>
                        <a:rPr lang="en-US" sz="1100" dirty="0" smtClean="0"/>
                        <a:t>Large</a:t>
                      </a:r>
                      <a:endParaRPr lang="en-US" sz="1100" b="1" dirty="0">
                        <a:solidFill>
                          <a:schemeClr val="accent1"/>
                        </a:solidFill>
                      </a:endParaRPr>
                    </a:p>
                  </a:txBody>
                  <a:tcPr marL="68603" marR="68603" marT="34312" marB="34312"/>
                </a:tc>
                <a:tc>
                  <a:txBody>
                    <a:bodyPr/>
                    <a:lstStyle/>
                    <a:p>
                      <a:r>
                        <a:rPr lang="en-US" sz="1100" dirty="0" smtClean="0"/>
                        <a:t>8</a:t>
                      </a:r>
                      <a:r>
                        <a:rPr lang="en-US" sz="1100" baseline="0" dirty="0" smtClean="0"/>
                        <a:t> x 3.3 GHz</a:t>
                      </a:r>
                      <a:endParaRPr lang="en-US" sz="1100" b="1" dirty="0">
                        <a:solidFill>
                          <a:schemeClr val="accent1"/>
                        </a:solidFill>
                      </a:endParaRPr>
                    </a:p>
                  </a:txBody>
                  <a:tcPr marL="68603" marR="68603" marT="34312" marB="34312"/>
                </a:tc>
                <a:tc>
                  <a:txBody>
                    <a:bodyPr/>
                    <a:lstStyle/>
                    <a:p>
                      <a:r>
                        <a:rPr lang="en-US" sz="1100" dirty="0" smtClean="0"/>
                        <a:t>8GB</a:t>
                      </a:r>
                      <a:endParaRPr lang="en-US" sz="1100" b="1" dirty="0">
                        <a:solidFill>
                          <a:schemeClr val="accent1"/>
                        </a:solidFill>
                      </a:endParaRPr>
                    </a:p>
                  </a:txBody>
                  <a:tcPr marL="68603" marR="68603" marT="34312" marB="34312"/>
                </a:tc>
                <a:tc>
                  <a:txBody>
                    <a:bodyPr/>
                    <a:lstStyle/>
                    <a:p>
                      <a:r>
                        <a:rPr lang="en-US" sz="1100" dirty="0" smtClean="0"/>
                        <a:t>132GB</a:t>
                      </a:r>
                      <a:endParaRPr lang="en-US" sz="1100" b="1" dirty="0">
                        <a:solidFill>
                          <a:schemeClr val="accent1"/>
                        </a:solidFill>
                      </a:endParaRPr>
                    </a:p>
                  </a:txBody>
                  <a:tcPr marL="68603" marR="68603" marT="34312" marB="34312"/>
                </a:tc>
                <a:tc>
                  <a:txBody>
                    <a:bodyPr/>
                    <a:lstStyle/>
                    <a:p>
                      <a:r>
                        <a:rPr lang="en-US" sz="1100" baseline="0" dirty="0" smtClean="0"/>
                        <a:t>10</a:t>
                      </a:r>
                      <a:r>
                        <a:rPr lang="en-US" sz="1100" dirty="0" smtClean="0"/>
                        <a:t>Gb</a:t>
                      </a:r>
                      <a:endParaRPr lang="en-US" sz="1100" b="1" dirty="0">
                        <a:solidFill>
                          <a:schemeClr val="accent1"/>
                        </a:solidFill>
                      </a:endParaRPr>
                    </a:p>
                  </a:txBody>
                  <a:tcPr marL="68603" marR="68603" marT="34312" marB="34312"/>
                </a:tc>
              </a:tr>
            </a:tbl>
          </a:graphicData>
        </a:graphic>
      </p:graphicFrame>
      <p:sp>
        <p:nvSpPr>
          <p:cNvPr id="218152" name="TextBox 19"/>
          <p:cNvSpPr txBox="1">
            <a:spLocks noChangeArrowheads="1"/>
          </p:cNvSpPr>
          <p:nvPr/>
        </p:nvSpPr>
        <p:spPr bwMode="auto">
          <a:xfrm>
            <a:off x="5227638" y="1077913"/>
            <a:ext cx="2928937" cy="346075"/>
          </a:xfrm>
          <a:prstGeom prst="rect">
            <a:avLst/>
          </a:prstGeom>
          <a:noFill/>
          <a:ln w="9525">
            <a:noFill/>
            <a:miter lim="800000"/>
            <a:headEnd/>
            <a:tailEnd/>
          </a:ln>
        </p:spPr>
        <p:txBody>
          <a:bodyPr lIns="68589" tIns="34295" rIns="68589" bIns="34295">
            <a:spAutoFit/>
          </a:bodyPr>
          <a:lstStyle/>
          <a:p>
            <a:pPr algn="ctr"/>
            <a:r>
              <a:rPr lang="en-US">
                <a:solidFill>
                  <a:schemeClr val="bg1"/>
                </a:solidFill>
              </a:rPr>
              <a:t>Appliance Support</a:t>
            </a:r>
          </a:p>
        </p:txBody>
      </p:sp>
      <p:grpSp>
        <p:nvGrpSpPr>
          <p:cNvPr id="218153" name="Group 7"/>
          <p:cNvGrpSpPr>
            <a:grpSpLocks/>
          </p:cNvGrpSpPr>
          <p:nvPr/>
        </p:nvGrpSpPr>
        <p:grpSpPr bwMode="auto">
          <a:xfrm>
            <a:off x="5494338" y="1524000"/>
            <a:ext cx="2151062" cy="677863"/>
            <a:chOff x="7324725" y="2174761"/>
            <a:chExt cx="2866366" cy="904803"/>
          </a:xfrm>
        </p:grpSpPr>
        <p:sp>
          <p:nvSpPr>
            <p:cNvPr id="3" name="Rounded Rectangle 2"/>
            <p:cNvSpPr>
              <a:spLocks noChangeArrowheads="1"/>
            </p:cNvSpPr>
            <p:nvPr/>
          </p:nvSpPr>
          <p:spPr bwMode="auto">
            <a:xfrm>
              <a:off x="7324725" y="2223498"/>
              <a:ext cx="2866366" cy="856066"/>
            </a:xfrm>
            <a:prstGeom prst="roundRect">
              <a:avLst>
                <a:gd name="adj" fmla="val 16667"/>
              </a:avLst>
            </a:prstGeom>
            <a:solidFill>
              <a:schemeClr val="bg1"/>
            </a:solidFill>
            <a:ln w="25400">
              <a:noFill/>
              <a:round/>
              <a:headEnd/>
              <a:tailEnd/>
            </a:ln>
            <a:effectLst>
              <a:outerShdw dist="50800" dir="5400000" algn="ctr" rotWithShape="0">
                <a:srgbClr val="808080">
                  <a:alpha val="26999"/>
                </a:srgbClr>
              </a:outerShdw>
            </a:effectLst>
          </p:spPr>
          <p:txBody>
            <a:bodyPr anchor="ctr"/>
            <a:lstStyle/>
            <a:p>
              <a:pPr algn="ctr" fontAlgn="auto">
                <a:spcBef>
                  <a:spcPts val="0"/>
                </a:spcBef>
                <a:spcAft>
                  <a:spcPts val="0"/>
                </a:spcAft>
                <a:defRPr/>
              </a:pPr>
              <a:endParaRPr lang="en-US" sz="1400" dirty="0">
                <a:solidFill>
                  <a:schemeClr val="lt1"/>
                </a:solidFill>
                <a:latin typeface="+mn-lt"/>
                <a:ea typeface="+mn-ea"/>
              </a:endParaRPr>
            </a:p>
          </p:txBody>
        </p:sp>
        <p:pic>
          <p:nvPicPr>
            <p:cNvPr id="218163" name="Picture 22"/>
            <p:cNvPicPr>
              <a:picLocks noChangeAspect="1" noChangeArrowheads="1"/>
            </p:cNvPicPr>
            <p:nvPr/>
          </p:nvPicPr>
          <p:blipFill>
            <a:blip r:embed="rId4" cstate="print"/>
            <a:srcRect/>
            <a:stretch>
              <a:fillRect/>
            </a:stretch>
          </p:blipFill>
          <p:spPr bwMode="auto">
            <a:xfrm>
              <a:off x="7756140" y="2483148"/>
              <a:ext cx="2085038" cy="509270"/>
            </a:xfrm>
            <a:prstGeom prst="rect">
              <a:avLst/>
            </a:prstGeom>
            <a:noFill/>
            <a:ln w="9525">
              <a:noFill/>
              <a:miter lim="800000"/>
              <a:headEnd/>
              <a:tailEnd/>
            </a:ln>
            <a:effectLst/>
          </p:spPr>
        </p:pic>
        <p:sp>
          <p:nvSpPr>
            <p:cNvPr id="218164" name="TextBox 20"/>
            <p:cNvSpPr txBox="1">
              <a:spLocks noChangeArrowheads="1"/>
            </p:cNvSpPr>
            <p:nvPr/>
          </p:nvSpPr>
          <p:spPr bwMode="auto">
            <a:xfrm>
              <a:off x="7419316" y="2174761"/>
              <a:ext cx="2771775" cy="410369"/>
            </a:xfrm>
            <a:prstGeom prst="rect">
              <a:avLst/>
            </a:prstGeom>
            <a:noFill/>
            <a:ln w="9525">
              <a:noFill/>
              <a:miter lim="800000"/>
              <a:headEnd/>
              <a:tailEnd/>
            </a:ln>
          </p:spPr>
          <p:txBody>
            <a:bodyPr>
              <a:spAutoFit/>
            </a:bodyPr>
            <a:lstStyle/>
            <a:p>
              <a:r>
                <a:rPr lang="en-US" sz="1400">
                  <a:solidFill>
                    <a:srgbClr val="000000"/>
                  </a:solidFill>
                </a:rPr>
                <a:t>Existing VCS Appliance</a:t>
              </a:r>
            </a:p>
          </p:txBody>
        </p:sp>
      </p:grpSp>
      <p:grpSp>
        <p:nvGrpSpPr>
          <p:cNvPr id="218154" name="Group 36"/>
          <p:cNvGrpSpPr>
            <a:grpSpLocks/>
          </p:cNvGrpSpPr>
          <p:nvPr/>
        </p:nvGrpSpPr>
        <p:grpSpPr bwMode="auto">
          <a:xfrm>
            <a:off x="7827963" y="1870075"/>
            <a:ext cx="1054100" cy="588963"/>
            <a:chOff x="8961801" y="1270415"/>
            <a:chExt cx="1637953" cy="914163"/>
          </a:xfrm>
        </p:grpSpPr>
        <p:sp>
          <p:nvSpPr>
            <p:cNvPr id="38" name="Rounded Rectangle 37"/>
            <p:cNvSpPr>
              <a:spLocks noChangeArrowheads="1"/>
            </p:cNvSpPr>
            <p:nvPr/>
          </p:nvSpPr>
          <p:spPr bwMode="auto">
            <a:xfrm>
              <a:off x="8961801" y="1270415"/>
              <a:ext cx="1637953" cy="914163"/>
            </a:xfrm>
            <a:prstGeom prst="roundRect">
              <a:avLst>
                <a:gd name="adj" fmla="val 16667"/>
              </a:avLst>
            </a:prstGeom>
            <a:gradFill rotWithShape="1">
              <a:gsLst>
                <a:gs pos="0">
                  <a:srgbClr val="8CB1FF"/>
                </a:gs>
                <a:gs pos="100000">
                  <a:srgbClr val="0067D9"/>
                </a:gs>
              </a:gsLst>
              <a:lin ang="5400000"/>
            </a:gradFill>
            <a:ln w="9525">
              <a:solidFill>
                <a:srgbClr val="0063BD"/>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grpSp>
          <p:nvGrpSpPr>
            <p:cNvPr id="218156" name="Group 38"/>
            <p:cNvGrpSpPr>
              <a:grpSpLocks noChangeAspect="1"/>
            </p:cNvGrpSpPr>
            <p:nvPr/>
          </p:nvGrpSpPr>
          <p:grpSpPr bwMode="auto">
            <a:xfrm>
              <a:off x="9069375" y="1429333"/>
              <a:ext cx="1530379" cy="713792"/>
              <a:chOff x="6932544" y="1492073"/>
              <a:chExt cx="2338411" cy="1090668"/>
            </a:xfrm>
          </p:grpSpPr>
          <p:sp>
            <p:nvSpPr>
              <p:cNvPr id="40" name="Oval 39"/>
              <p:cNvSpPr>
                <a:spLocks noChangeAspect="1"/>
              </p:cNvSpPr>
              <p:nvPr/>
            </p:nvSpPr>
            <p:spPr>
              <a:xfrm>
                <a:off x="7161951" y="1533740"/>
                <a:ext cx="427930" cy="426949"/>
              </a:xfrm>
              <a:prstGeom prst="ellipse">
                <a:avLst/>
              </a:prstGeom>
              <a:solidFill>
                <a:srgbClr val="FFFF00"/>
              </a:solidFill>
              <a:ln>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p>
            </p:txBody>
          </p:sp>
          <p:pic>
            <p:nvPicPr>
              <p:cNvPr id="218160" name="Picture 40" descr="10261_tip_256.png"/>
              <p:cNvPicPr>
                <a:picLocks noChangeAspect="1"/>
              </p:cNvPicPr>
              <p:nvPr/>
            </p:nvPicPr>
            <p:blipFill>
              <a:blip r:embed="rId5" cstate="print"/>
              <a:srcRect/>
              <a:stretch>
                <a:fillRect/>
              </a:stretch>
            </p:blipFill>
            <p:spPr bwMode="auto">
              <a:xfrm>
                <a:off x="6932544" y="1492073"/>
                <a:ext cx="910485" cy="910483"/>
              </a:xfrm>
              <a:prstGeom prst="rect">
                <a:avLst/>
              </a:prstGeom>
              <a:noFill/>
              <a:ln w="9525">
                <a:noFill/>
                <a:miter lim="800000"/>
                <a:headEnd/>
                <a:tailEnd/>
              </a:ln>
            </p:spPr>
          </p:pic>
          <p:sp>
            <p:nvSpPr>
              <p:cNvPr id="218161" name="TextBox 41"/>
              <p:cNvSpPr txBox="1">
                <a:spLocks noChangeArrowheads="1"/>
              </p:cNvSpPr>
              <p:nvPr/>
            </p:nvSpPr>
            <p:spPr bwMode="auto">
              <a:xfrm>
                <a:off x="7578237" y="1560814"/>
                <a:ext cx="1692718" cy="1021927"/>
              </a:xfrm>
              <a:prstGeom prst="rect">
                <a:avLst/>
              </a:prstGeom>
              <a:noFill/>
              <a:ln w="9525">
                <a:noFill/>
                <a:miter lim="800000"/>
                <a:headEnd/>
                <a:tailEnd/>
              </a:ln>
            </p:spPr>
            <p:txBody>
              <a:bodyPr>
                <a:spAutoFit/>
              </a:bodyPr>
              <a:lstStyle/>
              <a:p>
                <a:pPr algn="ctr"/>
                <a:r>
                  <a:rPr lang="en-US" sz="1100" dirty="0">
                    <a:solidFill>
                      <a:schemeClr val="bg1"/>
                    </a:solidFill>
                  </a:rPr>
                  <a:t>New </a:t>
                </a:r>
                <a:r>
                  <a:rPr lang="en-US" sz="1100" dirty="0" smtClean="0">
                    <a:solidFill>
                      <a:schemeClr val="bg1"/>
                    </a:solidFill>
                  </a:rPr>
                  <a:t>Offering</a:t>
                </a:r>
                <a:endParaRPr lang="en-US" sz="1100" dirty="0">
                  <a:solidFill>
                    <a:schemeClr val="bg1"/>
                  </a:solidFill>
                </a:endParaRPr>
              </a:p>
            </p:txBody>
          </p:sp>
        </p:grpSp>
      </p:grpSp>
    </p:spTree>
    <p:extLst>
      <p:ext uri="{BB962C8B-B14F-4D97-AF65-F5344CB8AC3E}">
        <p14:creationId xmlns:p14="http://schemas.microsoft.com/office/powerpoint/2010/main" val="256362105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Expressway X8.1 Scalability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70264199"/>
              </p:ext>
            </p:extLst>
          </p:nvPr>
        </p:nvGraphicFramePr>
        <p:xfrm>
          <a:off x="288057" y="962319"/>
          <a:ext cx="8530508" cy="3143439"/>
        </p:xfrm>
        <a:graphic>
          <a:graphicData uri="http://schemas.openxmlformats.org/drawingml/2006/table">
            <a:tbl>
              <a:tblPr firstRow="1" bandRow="1">
                <a:tableStyleId>{5C22544A-7EE6-4342-B048-85BDC9FD1C3A}</a:tableStyleId>
              </a:tblPr>
              <a:tblGrid>
                <a:gridCol w="1218644"/>
                <a:gridCol w="1218644"/>
                <a:gridCol w="1218644"/>
                <a:gridCol w="1218644"/>
                <a:gridCol w="1218644"/>
                <a:gridCol w="1218644"/>
                <a:gridCol w="1218644"/>
              </a:tblGrid>
              <a:tr h="518505">
                <a:tc>
                  <a:txBody>
                    <a:bodyPr/>
                    <a:lstStyle/>
                    <a:p>
                      <a:pPr algn="ctr"/>
                      <a:endParaRPr lang="en-US" sz="1400" dirty="0">
                        <a:solidFill>
                          <a:schemeClr val="bg1"/>
                        </a:solidFill>
                      </a:endParaRPr>
                    </a:p>
                  </a:txBody>
                  <a:tcPr marL="68598" marR="68598" marT="34290" marB="34290" anchor="b">
                    <a:lnB w="12700" cap="flat" cmpd="sng" algn="ctr">
                      <a:solidFill>
                        <a:schemeClr val="bg1"/>
                      </a:solidFill>
                      <a:prstDash val="solid"/>
                      <a:round/>
                      <a:headEnd type="none" w="med" len="med"/>
                      <a:tailEnd type="none" w="med" len="med"/>
                    </a:lnB>
                    <a:solidFill>
                      <a:schemeClr val="bg1"/>
                    </a:solidFill>
                  </a:tcPr>
                </a:tc>
                <a:tc gridSpan="3">
                  <a:txBody>
                    <a:bodyPr/>
                    <a:lstStyle/>
                    <a:p>
                      <a:pPr algn="ctr"/>
                      <a:r>
                        <a:rPr lang="en-US" sz="1400" dirty="0" smtClean="0"/>
                        <a:t>Server</a:t>
                      </a:r>
                    </a:p>
                  </a:txBody>
                  <a:tcPr marL="68598" marR="68598" marT="34290" marB="34290" anchor="ctr">
                    <a:lnB w="12700" cap="flat" cmpd="sng" algn="ctr">
                      <a:solidFill>
                        <a:schemeClr val="bg1"/>
                      </a:solidFill>
                      <a:prstDash val="solid"/>
                      <a:round/>
                      <a:headEnd type="none" w="med" len="med"/>
                      <a:tailEnd type="none" w="med" len="med"/>
                    </a:lnB>
                    <a:solidFill>
                      <a:schemeClr val="accent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solidFill>
                      <a:schemeClr val="tx2"/>
                    </a:solidFill>
                  </a:tcPr>
                </a:tc>
                <a:tc gridSpan="3">
                  <a:txBody>
                    <a:bodyPr/>
                    <a:lstStyle/>
                    <a:p>
                      <a:pPr algn="ctr"/>
                      <a:r>
                        <a:rPr lang="en-US" sz="1400" dirty="0" smtClean="0"/>
                        <a:t>Cluster</a:t>
                      </a:r>
                      <a:endParaRPr lang="en-US" sz="1400" dirty="0"/>
                    </a:p>
                  </a:txBody>
                  <a:tcPr marL="68598" marR="68598" marT="34290" marB="34290" anchor="ctr">
                    <a:lnB w="12700" cap="flat" cmpd="sng" algn="ctr">
                      <a:solidFill>
                        <a:schemeClr val="bg1"/>
                      </a:solidFill>
                      <a:prstDash val="solid"/>
                      <a:round/>
                      <a:headEnd type="none" w="med" len="med"/>
                      <a:tailEnd type="none" w="med" len="med"/>
                    </a:lnB>
                    <a:solidFill>
                      <a:schemeClr val="accent2">
                        <a:lumMod val="50000"/>
                      </a:schemeClr>
                    </a:solidFill>
                  </a:tcPr>
                </a:tc>
                <a:tc hMerge="1">
                  <a:txBody>
                    <a:bodyPr/>
                    <a:lstStyle/>
                    <a:p>
                      <a:pPr algn="ctr"/>
                      <a:endParaRPr lang="en-US" dirty="0"/>
                    </a:p>
                  </a:txBody>
                  <a:tcPr anchor="ctr"/>
                </a:tc>
                <a:tc hMerge="1">
                  <a:txBody>
                    <a:bodyPr/>
                    <a:lstStyle/>
                    <a:p>
                      <a:pPr algn="ctr"/>
                      <a:endParaRPr lang="en-US" dirty="0"/>
                    </a:p>
                  </a:txBody>
                  <a:tcPr anchor="ctr"/>
                </a:tc>
              </a:tr>
              <a:tr h="522106">
                <a:tc>
                  <a:txBody>
                    <a:bodyPr/>
                    <a:lstStyle/>
                    <a:p>
                      <a:pPr algn="ctr"/>
                      <a:r>
                        <a:rPr lang="en-US" sz="1400" b="0" dirty="0" smtClean="0">
                          <a:solidFill>
                            <a:schemeClr val="bg1"/>
                          </a:solidFill>
                        </a:rPr>
                        <a:t>Platform</a:t>
                      </a:r>
                      <a:endParaRPr lang="en-US" sz="1400" b="0" dirty="0">
                        <a:solidFill>
                          <a:schemeClr val="bg1"/>
                        </a:solidFill>
                      </a:endParaRPr>
                    </a:p>
                  </a:txBody>
                  <a:tcPr marL="68598" marR="68598" marT="34290" marB="3429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0" dirty="0" smtClean="0">
                          <a:solidFill>
                            <a:schemeClr val="bg1"/>
                          </a:solidFill>
                        </a:rPr>
                        <a:t>Proxied Registrations</a:t>
                      </a:r>
                      <a:endParaRPr lang="en-US" sz="1400" b="0" dirty="0">
                        <a:solidFill>
                          <a:schemeClr val="bg1"/>
                        </a:solidFill>
                      </a:endParaRPr>
                    </a:p>
                  </a:txBody>
                  <a:tcPr marL="68598" marR="68598"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0" dirty="0" smtClean="0">
                          <a:solidFill>
                            <a:schemeClr val="bg1"/>
                          </a:solidFill>
                        </a:rPr>
                        <a:t>Video Calls</a:t>
                      </a:r>
                      <a:endParaRPr lang="en-US" sz="1400" b="0" dirty="0">
                        <a:solidFill>
                          <a:schemeClr val="bg1"/>
                        </a:solidFill>
                      </a:endParaRPr>
                    </a:p>
                  </a:txBody>
                  <a:tcPr marL="68598" marR="68598"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0" dirty="0" smtClean="0">
                          <a:solidFill>
                            <a:schemeClr val="bg1"/>
                          </a:solidFill>
                        </a:rPr>
                        <a:t>Audio</a:t>
                      </a:r>
                      <a:r>
                        <a:rPr lang="en-US" sz="1400" b="0" baseline="0" dirty="0" smtClean="0">
                          <a:solidFill>
                            <a:schemeClr val="bg1"/>
                          </a:solidFill>
                        </a:rPr>
                        <a:t> Only Calls</a:t>
                      </a:r>
                      <a:endParaRPr lang="en-US" sz="1400" b="0" dirty="0">
                        <a:solidFill>
                          <a:schemeClr val="bg1"/>
                        </a:solidFill>
                      </a:endParaRPr>
                    </a:p>
                  </a:txBody>
                  <a:tcPr marL="68598" marR="68598"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0" dirty="0" smtClean="0">
                          <a:solidFill>
                            <a:schemeClr val="bg1"/>
                          </a:solidFill>
                        </a:rPr>
                        <a:t>Proxied Registrations</a:t>
                      </a:r>
                      <a:endParaRPr lang="en-US" sz="1400" b="0" dirty="0">
                        <a:solidFill>
                          <a:schemeClr val="bg1"/>
                        </a:solidFill>
                      </a:endParaRPr>
                    </a:p>
                  </a:txBody>
                  <a:tcPr marL="68598" marR="68598"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0" dirty="0" smtClean="0">
                          <a:solidFill>
                            <a:schemeClr val="bg1"/>
                          </a:solidFill>
                        </a:rPr>
                        <a:t>Video Calls</a:t>
                      </a:r>
                      <a:endParaRPr lang="en-US" sz="1400" b="0" dirty="0">
                        <a:solidFill>
                          <a:schemeClr val="bg1"/>
                        </a:solidFill>
                      </a:endParaRPr>
                    </a:p>
                  </a:txBody>
                  <a:tcPr marL="68598" marR="68598"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0" dirty="0" smtClean="0">
                          <a:solidFill>
                            <a:schemeClr val="bg1"/>
                          </a:solidFill>
                        </a:rPr>
                        <a:t>Audio</a:t>
                      </a:r>
                      <a:r>
                        <a:rPr lang="en-US" sz="1400" b="0" baseline="0" dirty="0" smtClean="0">
                          <a:solidFill>
                            <a:schemeClr val="bg1"/>
                          </a:solidFill>
                        </a:rPr>
                        <a:t> Only Calls</a:t>
                      </a:r>
                      <a:endParaRPr lang="en-US" sz="1400" b="0" dirty="0">
                        <a:solidFill>
                          <a:schemeClr val="bg1"/>
                        </a:solidFill>
                      </a:endParaRPr>
                    </a:p>
                  </a:txBody>
                  <a:tcPr marL="68598" marR="68598" marT="34290" marB="3429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525707">
                <a:tc>
                  <a:txBody>
                    <a:bodyPr/>
                    <a:lstStyle/>
                    <a:p>
                      <a:r>
                        <a:rPr lang="en-US" sz="1400" dirty="0" smtClean="0">
                          <a:solidFill>
                            <a:schemeClr val="bg1"/>
                          </a:solidFill>
                        </a:rPr>
                        <a:t>Large</a:t>
                      </a:r>
                      <a:r>
                        <a:rPr lang="en-US" sz="1400" baseline="0" dirty="0" smtClean="0">
                          <a:solidFill>
                            <a:schemeClr val="bg1"/>
                          </a:solidFill>
                        </a:rPr>
                        <a:t> OVA</a:t>
                      </a:r>
                      <a:endParaRPr lang="en-US" sz="1400" dirty="0">
                        <a:solidFill>
                          <a:schemeClr val="bg1"/>
                        </a:solidFill>
                      </a:endParaRPr>
                    </a:p>
                  </a:txBody>
                  <a:tcPr marL="68598" marR="68598" marT="34290" marB="34290"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1400" dirty="0" smtClean="0">
                          <a:solidFill>
                            <a:schemeClr val="bg1"/>
                          </a:solidFill>
                        </a:rPr>
                        <a:t>5,000</a:t>
                      </a:r>
                      <a:endParaRPr lang="en-US" sz="1400" dirty="0">
                        <a:solidFill>
                          <a:schemeClr val="bg1"/>
                        </a:solidFill>
                      </a:endParaRPr>
                    </a:p>
                  </a:txBody>
                  <a:tcPr marL="68598" marR="68598" marT="34290" marB="34290" anchor="ct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en-US" sz="1400" dirty="0" smtClean="0">
                          <a:solidFill>
                            <a:schemeClr val="bg1"/>
                          </a:solidFill>
                        </a:rPr>
                        <a:t>500</a:t>
                      </a:r>
                      <a:endParaRPr lang="en-US" sz="1400" dirty="0">
                        <a:solidFill>
                          <a:schemeClr val="bg1"/>
                        </a:solidFill>
                      </a:endParaRPr>
                    </a:p>
                  </a:txBody>
                  <a:tcPr marL="68598" marR="68598" marT="34290" marB="34290" anchor="ct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en-US" sz="1400" dirty="0" smtClean="0">
                          <a:solidFill>
                            <a:schemeClr val="bg1"/>
                          </a:solidFill>
                        </a:rPr>
                        <a:t>1,000</a:t>
                      </a:r>
                      <a:endParaRPr lang="en-US" sz="1400" dirty="0">
                        <a:solidFill>
                          <a:schemeClr val="bg1"/>
                        </a:solidFill>
                      </a:endParaRPr>
                    </a:p>
                  </a:txBody>
                  <a:tcPr marL="68598" marR="68598" marT="34290" marB="3429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en-US" sz="1400" dirty="0" smtClean="0">
                          <a:solidFill>
                            <a:schemeClr val="bg1"/>
                          </a:solidFill>
                        </a:rPr>
                        <a:t>20,000</a:t>
                      </a:r>
                      <a:endParaRPr lang="en-US" sz="1400" dirty="0">
                        <a:solidFill>
                          <a:schemeClr val="bg1"/>
                        </a:solidFill>
                      </a:endParaRPr>
                    </a:p>
                  </a:txBody>
                  <a:tcPr marL="68598" marR="68598" marT="34290" marB="3429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lumMod val="50000"/>
                      </a:schemeClr>
                    </a:solidFill>
                  </a:tcPr>
                </a:tc>
                <a:tc>
                  <a:txBody>
                    <a:bodyPr/>
                    <a:lstStyle/>
                    <a:p>
                      <a:pPr algn="ctr"/>
                      <a:r>
                        <a:rPr lang="en-US" sz="1400" dirty="0" smtClean="0">
                          <a:solidFill>
                            <a:schemeClr val="bg1"/>
                          </a:solidFill>
                        </a:rPr>
                        <a:t>2,000</a:t>
                      </a:r>
                      <a:endParaRPr lang="en-US" sz="1400" dirty="0">
                        <a:solidFill>
                          <a:schemeClr val="bg1"/>
                        </a:solidFill>
                      </a:endParaRPr>
                    </a:p>
                  </a:txBody>
                  <a:tcPr marL="68598" marR="68598" marT="34290" marB="34290" anchor="ctr">
                    <a:lnT w="12700" cap="flat" cmpd="sng" algn="ctr">
                      <a:solidFill>
                        <a:schemeClr val="bg1"/>
                      </a:solidFill>
                      <a:prstDash val="solid"/>
                      <a:round/>
                      <a:headEnd type="none" w="med" len="med"/>
                      <a:tailEnd type="none" w="med" len="med"/>
                    </a:lnT>
                    <a:solidFill>
                      <a:schemeClr val="accent2">
                        <a:lumMod val="50000"/>
                      </a:schemeClr>
                    </a:solidFill>
                  </a:tcPr>
                </a:tc>
                <a:tc>
                  <a:txBody>
                    <a:bodyPr/>
                    <a:lstStyle/>
                    <a:p>
                      <a:pPr algn="ctr"/>
                      <a:r>
                        <a:rPr lang="en-US" sz="1400" dirty="0" smtClean="0">
                          <a:solidFill>
                            <a:schemeClr val="bg1"/>
                          </a:solidFill>
                        </a:rPr>
                        <a:t>4,000</a:t>
                      </a:r>
                      <a:endParaRPr lang="en-US" sz="1400" dirty="0">
                        <a:solidFill>
                          <a:schemeClr val="bg1"/>
                        </a:solidFill>
                      </a:endParaRPr>
                    </a:p>
                  </a:txBody>
                  <a:tcPr marL="68598" marR="68598" marT="34290" marB="34290" anchor="ctr">
                    <a:lnT w="12700" cap="flat" cmpd="sng" algn="ctr">
                      <a:solidFill>
                        <a:schemeClr val="bg1"/>
                      </a:solidFill>
                      <a:prstDash val="solid"/>
                      <a:round/>
                      <a:headEnd type="none" w="med" len="med"/>
                      <a:tailEnd type="none" w="med" len="med"/>
                    </a:lnT>
                    <a:solidFill>
                      <a:schemeClr val="accent2">
                        <a:lumMod val="50000"/>
                      </a:schemeClr>
                    </a:solidFill>
                  </a:tcPr>
                </a:tc>
              </a:tr>
              <a:tr h="525707">
                <a:tc>
                  <a:txBody>
                    <a:bodyPr/>
                    <a:lstStyle/>
                    <a:p>
                      <a:r>
                        <a:rPr lang="en-US" sz="1400" baseline="0" dirty="0" smtClean="0">
                          <a:solidFill>
                            <a:schemeClr val="bg1"/>
                          </a:solidFill>
                        </a:rPr>
                        <a:t>Medium OVA</a:t>
                      </a:r>
                    </a:p>
                  </a:txBody>
                  <a:tcPr marL="68598" marR="68598" marT="34290" marB="34290" anchor="ctr">
                    <a:solidFill>
                      <a:schemeClr val="accent1"/>
                    </a:solidFill>
                  </a:tcPr>
                </a:tc>
                <a:tc>
                  <a:txBody>
                    <a:bodyPr/>
                    <a:lstStyle/>
                    <a:p>
                      <a:pPr algn="ctr"/>
                      <a:r>
                        <a:rPr lang="en-US" sz="1400" dirty="0" smtClean="0">
                          <a:solidFill>
                            <a:schemeClr val="bg1"/>
                          </a:solidFill>
                        </a:rPr>
                        <a:t>2,500</a:t>
                      </a:r>
                      <a:endParaRPr lang="en-US" sz="1400" dirty="0">
                        <a:solidFill>
                          <a:schemeClr val="bg1"/>
                        </a:solidFill>
                      </a:endParaRPr>
                    </a:p>
                  </a:txBody>
                  <a:tcPr marL="68598" marR="68598" marT="34290" marB="34290" anchor="ctr">
                    <a:solidFill>
                      <a:schemeClr val="accent2"/>
                    </a:solidFill>
                  </a:tcPr>
                </a:tc>
                <a:tc>
                  <a:txBody>
                    <a:bodyPr/>
                    <a:lstStyle/>
                    <a:p>
                      <a:pPr algn="ctr"/>
                      <a:r>
                        <a:rPr lang="en-US" sz="1400" dirty="0" smtClean="0">
                          <a:solidFill>
                            <a:schemeClr val="bg1"/>
                          </a:solidFill>
                        </a:rPr>
                        <a:t>100</a:t>
                      </a:r>
                      <a:endParaRPr lang="en-US" sz="1400" dirty="0">
                        <a:solidFill>
                          <a:schemeClr val="bg1"/>
                        </a:solidFill>
                      </a:endParaRPr>
                    </a:p>
                  </a:txBody>
                  <a:tcPr marL="68598" marR="68598" marT="34290" marB="34290" anchor="ctr">
                    <a:solidFill>
                      <a:schemeClr val="accent2"/>
                    </a:solidFill>
                  </a:tcPr>
                </a:tc>
                <a:tc>
                  <a:txBody>
                    <a:bodyPr/>
                    <a:lstStyle/>
                    <a:p>
                      <a:pPr algn="ctr"/>
                      <a:r>
                        <a:rPr lang="en-US" sz="1400" dirty="0" smtClean="0">
                          <a:solidFill>
                            <a:schemeClr val="bg1"/>
                          </a:solidFill>
                        </a:rPr>
                        <a:t>200</a:t>
                      </a:r>
                      <a:endParaRPr lang="en-US" sz="1400" dirty="0">
                        <a:solidFill>
                          <a:schemeClr val="bg1"/>
                        </a:solidFill>
                      </a:endParaRPr>
                    </a:p>
                  </a:txBody>
                  <a:tcPr marL="68598" marR="68598" marT="34290" marB="34290" anchor="ctr">
                    <a:solidFill>
                      <a:schemeClr val="accent2"/>
                    </a:solidFill>
                  </a:tcPr>
                </a:tc>
                <a:tc>
                  <a:txBody>
                    <a:bodyPr/>
                    <a:lstStyle/>
                    <a:p>
                      <a:pPr algn="ctr"/>
                      <a:r>
                        <a:rPr lang="en-US" sz="1400" dirty="0" smtClean="0">
                          <a:solidFill>
                            <a:schemeClr val="bg1"/>
                          </a:solidFill>
                        </a:rPr>
                        <a:t>10,000</a:t>
                      </a:r>
                      <a:endParaRPr lang="en-US" sz="1400" dirty="0">
                        <a:solidFill>
                          <a:schemeClr val="bg1"/>
                        </a:solidFill>
                      </a:endParaRPr>
                    </a:p>
                  </a:txBody>
                  <a:tcPr marL="68598" marR="68598" marT="34290" marB="34290" anchor="ctr">
                    <a:solidFill>
                      <a:schemeClr val="accent2">
                        <a:lumMod val="50000"/>
                      </a:schemeClr>
                    </a:solidFill>
                  </a:tcPr>
                </a:tc>
                <a:tc>
                  <a:txBody>
                    <a:bodyPr/>
                    <a:lstStyle/>
                    <a:p>
                      <a:pPr algn="ctr"/>
                      <a:r>
                        <a:rPr lang="en-US" sz="1400" dirty="0" smtClean="0">
                          <a:solidFill>
                            <a:schemeClr val="bg1"/>
                          </a:solidFill>
                        </a:rPr>
                        <a:t>400</a:t>
                      </a:r>
                      <a:endParaRPr lang="en-US" sz="1400" dirty="0">
                        <a:solidFill>
                          <a:schemeClr val="bg1"/>
                        </a:solidFill>
                      </a:endParaRPr>
                    </a:p>
                  </a:txBody>
                  <a:tcPr marL="68598" marR="68598" marT="34290" marB="34290" anchor="ctr">
                    <a:solidFill>
                      <a:schemeClr val="accent2">
                        <a:lumMod val="50000"/>
                      </a:schemeClr>
                    </a:solidFill>
                  </a:tcPr>
                </a:tc>
                <a:tc>
                  <a:txBody>
                    <a:bodyPr/>
                    <a:lstStyle/>
                    <a:p>
                      <a:pPr algn="ctr"/>
                      <a:r>
                        <a:rPr lang="en-US" sz="1400" dirty="0" smtClean="0">
                          <a:solidFill>
                            <a:schemeClr val="bg1"/>
                          </a:solidFill>
                        </a:rPr>
                        <a:t>800</a:t>
                      </a:r>
                      <a:endParaRPr lang="en-US" sz="1400" dirty="0">
                        <a:solidFill>
                          <a:schemeClr val="bg1"/>
                        </a:solidFill>
                      </a:endParaRPr>
                    </a:p>
                  </a:txBody>
                  <a:tcPr marL="68598" marR="68598" marT="34290" marB="34290" anchor="ctr">
                    <a:solidFill>
                      <a:schemeClr val="accent2">
                        <a:lumMod val="50000"/>
                      </a:schemeClr>
                    </a:solidFill>
                  </a:tcPr>
                </a:tc>
              </a:tr>
              <a:tr h="525707">
                <a:tc>
                  <a:txBody>
                    <a:bodyPr/>
                    <a:lstStyle/>
                    <a:p>
                      <a:r>
                        <a:rPr lang="en-US" sz="1400" dirty="0" smtClean="0">
                          <a:solidFill>
                            <a:schemeClr val="bg1"/>
                          </a:solidFill>
                        </a:rPr>
                        <a:t>Small OVA (BE6K)</a:t>
                      </a:r>
                      <a:endParaRPr lang="en-US" sz="1400" dirty="0">
                        <a:solidFill>
                          <a:schemeClr val="bg1"/>
                        </a:solidFill>
                      </a:endParaRPr>
                    </a:p>
                  </a:txBody>
                  <a:tcPr marL="68598" marR="68598" marT="34290" marB="34290" anchor="ctr">
                    <a:solidFill>
                      <a:schemeClr val="accent1"/>
                    </a:solidFill>
                  </a:tcPr>
                </a:tc>
                <a:tc>
                  <a:txBody>
                    <a:bodyPr/>
                    <a:lstStyle/>
                    <a:p>
                      <a:pPr algn="ctr"/>
                      <a:r>
                        <a:rPr lang="en-US" sz="1400" dirty="0" smtClean="0">
                          <a:solidFill>
                            <a:schemeClr val="bg1"/>
                          </a:solidFill>
                        </a:rPr>
                        <a:t>2,500</a:t>
                      </a:r>
                      <a:endParaRPr lang="en-US" sz="1400" dirty="0">
                        <a:solidFill>
                          <a:schemeClr val="bg1"/>
                        </a:solidFill>
                      </a:endParaRPr>
                    </a:p>
                  </a:txBody>
                  <a:tcPr marL="68598" marR="68598" marT="34290" marB="34290" anchor="ctr">
                    <a:solidFill>
                      <a:schemeClr val="accent2"/>
                    </a:solidFill>
                  </a:tcPr>
                </a:tc>
                <a:tc>
                  <a:txBody>
                    <a:bodyPr/>
                    <a:lstStyle/>
                    <a:p>
                      <a:pPr algn="ctr"/>
                      <a:r>
                        <a:rPr lang="en-US" sz="1400" dirty="0" smtClean="0">
                          <a:solidFill>
                            <a:schemeClr val="bg1"/>
                          </a:solidFill>
                        </a:rPr>
                        <a:t>100</a:t>
                      </a:r>
                      <a:endParaRPr lang="en-US" sz="1400" dirty="0">
                        <a:solidFill>
                          <a:schemeClr val="bg1"/>
                        </a:solidFill>
                      </a:endParaRPr>
                    </a:p>
                  </a:txBody>
                  <a:tcPr marL="68598" marR="68598" marT="34290" marB="34290" anchor="ctr">
                    <a:solidFill>
                      <a:schemeClr val="accent2"/>
                    </a:solidFill>
                  </a:tcPr>
                </a:tc>
                <a:tc>
                  <a:txBody>
                    <a:bodyPr/>
                    <a:lstStyle/>
                    <a:p>
                      <a:pPr algn="ctr"/>
                      <a:r>
                        <a:rPr lang="en-US" sz="1400" dirty="0" smtClean="0">
                          <a:solidFill>
                            <a:schemeClr val="bg1"/>
                          </a:solidFill>
                        </a:rPr>
                        <a:t>200</a:t>
                      </a:r>
                      <a:endParaRPr lang="en-US" sz="1400" dirty="0">
                        <a:solidFill>
                          <a:schemeClr val="bg1"/>
                        </a:solidFill>
                      </a:endParaRPr>
                    </a:p>
                  </a:txBody>
                  <a:tcPr marL="68598" marR="68598" marT="34290" marB="34290" anchor="ctr">
                    <a:solidFill>
                      <a:schemeClr val="accent2"/>
                    </a:solidFill>
                  </a:tcPr>
                </a:tc>
                <a:tc>
                  <a:txBody>
                    <a:bodyPr/>
                    <a:lstStyle/>
                    <a:p>
                      <a:pPr algn="ctr"/>
                      <a:r>
                        <a:rPr lang="en-US" sz="1400" dirty="0" smtClean="0">
                          <a:solidFill>
                            <a:schemeClr val="bg1"/>
                          </a:solidFill>
                        </a:rPr>
                        <a:t>2,500</a:t>
                      </a:r>
                      <a:endParaRPr lang="en-US" sz="1400" dirty="0">
                        <a:solidFill>
                          <a:schemeClr val="bg1"/>
                        </a:solidFill>
                      </a:endParaRPr>
                    </a:p>
                  </a:txBody>
                  <a:tcPr marL="68598" marR="68598" marT="34290" marB="34290" anchor="ctr">
                    <a:solidFill>
                      <a:schemeClr val="accent2">
                        <a:lumMod val="50000"/>
                      </a:schemeClr>
                    </a:solidFill>
                  </a:tcPr>
                </a:tc>
                <a:tc>
                  <a:txBody>
                    <a:bodyPr/>
                    <a:lstStyle/>
                    <a:p>
                      <a:pPr algn="ctr"/>
                      <a:r>
                        <a:rPr lang="en-US" sz="1400" dirty="0" smtClean="0">
                          <a:solidFill>
                            <a:schemeClr val="bg1"/>
                          </a:solidFill>
                        </a:rPr>
                        <a:t>100</a:t>
                      </a:r>
                      <a:endParaRPr lang="en-US" sz="1400" dirty="0">
                        <a:solidFill>
                          <a:schemeClr val="bg1"/>
                        </a:solidFill>
                      </a:endParaRPr>
                    </a:p>
                  </a:txBody>
                  <a:tcPr marL="68598" marR="68598" marT="34290" marB="34290" anchor="ctr">
                    <a:solidFill>
                      <a:schemeClr val="accent2">
                        <a:lumMod val="50000"/>
                      </a:schemeClr>
                    </a:solidFill>
                  </a:tcPr>
                </a:tc>
                <a:tc>
                  <a:txBody>
                    <a:bodyPr/>
                    <a:lstStyle/>
                    <a:p>
                      <a:pPr algn="ctr"/>
                      <a:r>
                        <a:rPr lang="en-US" sz="1400" dirty="0" smtClean="0">
                          <a:solidFill>
                            <a:schemeClr val="bg1"/>
                          </a:solidFill>
                        </a:rPr>
                        <a:t>200</a:t>
                      </a:r>
                      <a:endParaRPr lang="en-US" sz="1400" dirty="0">
                        <a:solidFill>
                          <a:schemeClr val="bg1"/>
                        </a:solidFill>
                      </a:endParaRPr>
                    </a:p>
                  </a:txBody>
                  <a:tcPr marL="68598" marR="68598" marT="34290" marB="34290" anchor="ctr">
                    <a:solidFill>
                      <a:schemeClr val="accent2">
                        <a:lumMod val="50000"/>
                      </a:schemeClr>
                    </a:solidFill>
                  </a:tcPr>
                </a:tc>
              </a:tr>
              <a:tr h="525707">
                <a:tc>
                  <a:txBody>
                    <a:bodyPr/>
                    <a:lstStyle/>
                    <a:p>
                      <a:r>
                        <a:rPr lang="en-US" sz="1400" dirty="0" smtClean="0">
                          <a:solidFill>
                            <a:schemeClr val="bg1"/>
                          </a:solidFill>
                        </a:rPr>
                        <a:t>VCS Appliance</a:t>
                      </a:r>
                      <a:endParaRPr lang="en-US" sz="1400" dirty="0">
                        <a:solidFill>
                          <a:schemeClr val="bg1"/>
                        </a:solidFill>
                      </a:endParaRPr>
                    </a:p>
                  </a:txBody>
                  <a:tcPr marL="68598" marR="68598" marT="34290" marB="3429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2,500</a:t>
                      </a:r>
                    </a:p>
                  </a:txBody>
                  <a:tcPr marL="68598" marR="68598" marT="34290" marB="34290" anchor="ctr">
                    <a:solidFill>
                      <a:schemeClr val="accent2"/>
                    </a:solidFill>
                  </a:tcPr>
                </a:tc>
                <a:tc>
                  <a:txBody>
                    <a:bodyPr/>
                    <a:lstStyle/>
                    <a:p>
                      <a:pPr algn="ctr"/>
                      <a:r>
                        <a:rPr lang="en-US" sz="1400" dirty="0" smtClean="0">
                          <a:solidFill>
                            <a:schemeClr val="bg1"/>
                          </a:solidFill>
                        </a:rPr>
                        <a:t>100</a:t>
                      </a:r>
                      <a:endParaRPr lang="en-US" sz="1400" dirty="0">
                        <a:solidFill>
                          <a:schemeClr val="bg1"/>
                        </a:solidFill>
                      </a:endParaRPr>
                    </a:p>
                  </a:txBody>
                  <a:tcPr marL="68598" marR="68598" marT="34290" marB="34290" anchor="ctr">
                    <a:solidFill>
                      <a:schemeClr val="accent2"/>
                    </a:solidFill>
                  </a:tcPr>
                </a:tc>
                <a:tc>
                  <a:txBody>
                    <a:bodyPr/>
                    <a:lstStyle/>
                    <a:p>
                      <a:pPr algn="ctr"/>
                      <a:r>
                        <a:rPr lang="en-US" sz="1400" dirty="0" smtClean="0">
                          <a:solidFill>
                            <a:schemeClr val="bg1"/>
                          </a:solidFill>
                        </a:rPr>
                        <a:t>200</a:t>
                      </a:r>
                      <a:endParaRPr lang="en-US" sz="1400" dirty="0">
                        <a:solidFill>
                          <a:schemeClr val="bg1"/>
                        </a:solidFill>
                      </a:endParaRPr>
                    </a:p>
                  </a:txBody>
                  <a:tcPr marL="68598" marR="68598" marT="34290" marB="34290" anchor="ctr">
                    <a:solidFill>
                      <a:schemeClr val="accent2"/>
                    </a:solidFill>
                  </a:tcPr>
                </a:tc>
                <a:tc>
                  <a:txBody>
                    <a:bodyPr/>
                    <a:lstStyle/>
                    <a:p>
                      <a:pPr algn="ctr"/>
                      <a:r>
                        <a:rPr lang="en-US" sz="1400" dirty="0" smtClean="0">
                          <a:solidFill>
                            <a:schemeClr val="bg1"/>
                          </a:solidFill>
                        </a:rPr>
                        <a:t>10,000</a:t>
                      </a:r>
                      <a:endParaRPr lang="en-US" sz="1400" dirty="0">
                        <a:solidFill>
                          <a:schemeClr val="bg1"/>
                        </a:solidFill>
                      </a:endParaRPr>
                    </a:p>
                  </a:txBody>
                  <a:tcPr marL="68598" marR="68598" marT="34290" marB="34290" anchor="ctr">
                    <a:solidFill>
                      <a:schemeClr val="accent2">
                        <a:lumMod val="50000"/>
                      </a:schemeClr>
                    </a:solidFill>
                  </a:tcPr>
                </a:tc>
                <a:tc>
                  <a:txBody>
                    <a:bodyPr/>
                    <a:lstStyle/>
                    <a:p>
                      <a:pPr algn="ctr"/>
                      <a:r>
                        <a:rPr lang="en-US" sz="1400" dirty="0" smtClean="0">
                          <a:solidFill>
                            <a:schemeClr val="bg1"/>
                          </a:solidFill>
                        </a:rPr>
                        <a:t>400</a:t>
                      </a:r>
                      <a:endParaRPr lang="en-US" sz="1400" dirty="0">
                        <a:solidFill>
                          <a:schemeClr val="bg1"/>
                        </a:solidFill>
                      </a:endParaRPr>
                    </a:p>
                  </a:txBody>
                  <a:tcPr marL="68598" marR="68598" marT="34290" marB="34290" anchor="ctr">
                    <a:solidFill>
                      <a:schemeClr val="accent2">
                        <a:lumMod val="50000"/>
                      </a:schemeClr>
                    </a:solidFill>
                  </a:tcPr>
                </a:tc>
                <a:tc>
                  <a:txBody>
                    <a:bodyPr/>
                    <a:lstStyle/>
                    <a:p>
                      <a:pPr algn="ctr"/>
                      <a:r>
                        <a:rPr lang="en-US" sz="1400" dirty="0" smtClean="0">
                          <a:solidFill>
                            <a:schemeClr val="bg1"/>
                          </a:solidFill>
                        </a:rPr>
                        <a:t>800</a:t>
                      </a:r>
                      <a:endParaRPr lang="en-US" sz="1400" dirty="0">
                        <a:solidFill>
                          <a:schemeClr val="bg1"/>
                        </a:solidFill>
                      </a:endParaRPr>
                    </a:p>
                  </a:txBody>
                  <a:tcPr marL="68598" marR="68598" marT="34290" marB="34290" anchor="ctr">
                    <a:solidFill>
                      <a:schemeClr val="accent2">
                        <a:lumMod val="50000"/>
                      </a:schemeClr>
                    </a:solidFill>
                  </a:tcPr>
                </a:tc>
              </a:tr>
            </a:tbl>
          </a:graphicData>
        </a:graphic>
      </p:graphicFrame>
      <p:sp>
        <p:nvSpPr>
          <p:cNvPr id="4" name="Rectangle 3"/>
          <p:cNvSpPr/>
          <p:nvPr/>
        </p:nvSpPr>
        <p:spPr>
          <a:xfrm>
            <a:off x="229703" y="4235970"/>
            <a:ext cx="8731435" cy="500145"/>
          </a:xfrm>
          <a:prstGeom prst="rect">
            <a:avLst/>
          </a:prstGeom>
        </p:spPr>
        <p:txBody>
          <a:bodyPr wrap="square" lIns="68586" tIns="34294" rIns="68586" bIns="34294">
            <a:spAutoFit/>
          </a:bodyPr>
          <a:lstStyle/>
          <a:p>
            <a:r>
              <a:rPr lang="en-GB" sz="1400" b="1" dirty="0"/>
              <a:t>Note: Expressway </a:t>
            </a:r>
            <a:r>
              <a:rPr lang="en-GB" sz="1400" b="1" dirty="0" smtClean="0"/>
              <a:t>C&amp;E or </a:t>
            </a:r>
            <a:r>
              <a:rPr lang="en-GB" sz="1400" b="1" dirty="0"/>
              <a:t>VCS-C can be clustered across multiple BE6000s for redundancy purposes, but with no additional scale benefit</a:t>
            </a:r>
          </a:p>
        </p:txBody>
      </p:sp>
    </p:spTree>
    <p:extLst>
      <p:ext uri="{BB962C8B-B14F-4D97-AF65-F5344CB8AC3E}">
        <p14:creationId xmlns:p14="http://schemas.microsoft.com/office/powerpoint/2010/main" val="27854164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Expressway Rich Media Session Licenses</a:t>
            </a:r>
            <a:endParaRPr lang="en-US" dirty="0"/>
          </a:p>
        </p:txBody>
      </p:sp>
      <p:sp>
        <p:nvSpPr>
          <p:cNvPr id="4" name="Content Placeholder 3"/>
          <p:cNvSpPr>
            <a:spLocks noGrp="1"/>
          </p:cNvSpPr>
          <p:nvPr>
            <p:ph idx="1"/>
          </p:nvPr>
        </p:nvSpPr>
        <p:spPr>
          <a:xfrm>
            <a:off x="333846" y="1085067"/>
            <a:ext cx="6828954" cy="1258083"/>
          </a:xfrm>
        </p:spPr>
        <p:txBody>
          <a:bodyPr/>
          <a:lstStyle/>
          <a:p>
            <a:r>
              <a:rPr lang="en-US" dirty="0" smtClean="0"/>
              <a:t>Rich Media Session is the only session license type sold with Expressway (simple!)</a:t>
            </a:r>
          </a:p>
          <a:p>
            <a:r>
              <a:rPr lang="en-US" dirty="0" smtClean="0"/>
              <a:t>Rich Media Session licenses are consumed for either traversal or non-traversal call types</a:t>
            </a:r>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26</a:t>
            </a:fld>
            <a:endParaRPr lang="en-US" kern="0" dirty="0">
              <a:solidFill>
                <a:srgbClr val="595959"/>
              </a:solidFill>
            </a:endParaRPr>
          </a:p>
        </p:txBody>
      </p:sp>
      <p:pic>
        <p:nvPicPr>
          <p:cNvPr id="23555" name="Picture 3" descr="C:\Users\kroarty\AppData\Local\Microsoft\Windows\Temporary Internet Files\Content.IE5\F5ZXG3HZ\MC9002389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849325"/>
            <a:ext cx="1789481" cy="133411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bwMode="auto">
          <a:xfrm>
            <a:off x="333847" y="2343150"/>
            <a:ext cx="842915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7523" indent="-185738" algn="l" rtl="0" eaLnBrk="0" fontAlgn="base" hangingPunct="0">
              <a:lnSpc>
                <a:spcPct val="90000"/>
              </a:lnSpc>
              <a:spcBef>
                <a:spcPts val="600"/>
              </a:spcBef>
              <a:spcAft>
                <a:spcPct val="0"/>
              </a:spcAft>
              <a:buClr>
                <a:srgbClr val="168ACB"/>
              </a:buClr>
              <a:buSzPct val="100000"/>
              <a:buFont typeface="Wingdings" charset="2"/>
              <a:buChar char="§"/>
              <a:defRPr sz="1800">
                <a:solidFill>
                  <a:srgbClr val="000000"/>
                </a:solidFill>
                <a:latin typeface="+mn-lt"/>
                <a:ea typeface="+mn-ea"/>
                <a:cs typeface="+mn-cs"/>
                <a:sym typeface="Arial" pitchFamily="34" charset="0"/>
              </a:defRPr>
            </a:lvl1pPr>
            <a:lvl2pPr marL="386656" indent="-193775" algn="l" rtl="0" eaLnBrk="0" fontAlgn="base" hangingPunct="0">
              <a:lnSpc>
                <a:spcPct val="90000"/>
              </a:lnSpc>
              <a:spcBef>
                <a:spcPts val="400"/>
              </a:spcBef>
              <a:spcAft>
                <a:spcPct val="0"/>
              </a:spcAft>
              <a:buClr>
                <a:srgbClr val="0C65B7"/>
              </a:buClr>
              <a:buSzPct val="100000"/>
              <a:buFont typeface="Arial"/>
              <a:buChar char="–"/>
              <a:defRPr sz="1600">
                <a:solidFill>
                  <a:srgbClr val="000000"/>
                </a:solidFill>
                <a:latin typeface="+mn-lt"/>
                <a:ea typeface="+mn-ea"/>
                <a:cs typeface="+mn-cs"/>
                <a:sym typeface="Arial" pitchFamily="34" charset="0"/>
              </a:defRPr>
            </a:lvl2pPr>
            <a:lvl3pPr marL="546497" indent="-159842" algn="l" rtl="0" eaLnBrk="0" fontAlgn="base" hangingPunct="0">
              <a:lnSpc>
                <a:spcPct val="90000"/>
              </a:lnSpc>
              <a:spcBef>
                <a:spcPts val="200"/>
              </a:spcBef>
              <a:spcAft>
                <a:spcPct val="0"/>
              </a:spcAft>
              <a:buClr>
                <a:srgbClr val="0C65B7"/>
              </a:buClr>
              <a:buSzPct val="100000"/>
              <a:buFont typeface="Wingdings" charset="2"/>
              <a:buChar char="§"/>
              <a:defRPr sz="1400">
                <a:solidFill>
                  <a:srgbClr val="000000"/>
                </a:solidFill>
                <a:latin typeface="+mn-lt"/>
                <a:ea typeface="+mn-ea"/>
                <a:cs typeface="+mn-cs"/>
                <a:sym typeface="Arial" pitchFamily="34" charset="0"/>
              </a:defRPr>
            </a:lvl3pPr>
            <a:lvl4pPr marL="706339" indent="-159842" algn="l" rtl="0" eaLnBrk="0" fontAlgn="base" hangingPunct="0">
              <a:lnSpc>
                <a:spcPct val="90000"/>
              </a:lnSpc>
              <a:spcBef>
                <a:spcPts val="200"/>
              </a:spcBef>
              <a:spcAft>
                <a:spcPct val="0"/>
              </a:spcAft>
              <a:buClr>
                <a:srgbClr val="0C65B7"/>
              </a:buClr>
              <a:buSzPct val="100000"/>
              <a:buFont typeface="Arial" pitchFamily="34" charset="0"/>
              <a:buChar char="–"/>
              <a:defRPr sz="1100">
                <a:solidFill>
                  <a:srgbClr val="000000"/>
                </a:solidFill>
                <a:latin typeface="+mn-lt"/>
                <a:ea typeface="+mn-ea"/>
                <a:cs typeface="+mn-cs"/>
                <a:sym typeface="Arial" pitchFamily="34" charset="0"/>
              </a:defRPr>
            </a:lvl4pPr>
            <a:lvl5pPr marL="773311" indent="-66973" algn="l" rtl="0" eaLnBrk="0" fontAlgn="base" hangingPunct="0">
              <a:lnSpc>
                <a:spcPct val="95000"/>
              </a:lnSpc>
              <a:spcBef>
                <a:spcPts val="675"/>
              </a:spcBef>
              <a:spcAft>
                <a:spcPct val="0"/>
              </a:spcAft>
              <a:buClr>
                <a:srgbClr val="FFFFFF"/>
              </a:buClr>
              <a:buSzPct val="100000"/>
              <a:buFont typeface="Arial" pitchFamily="34" charset="0"/>
              <a:buChar char="»"/>
              <a:defRPr>
                <a:solidFill>
                  <a:schemeClr val="tx1">
                    <a:lumMod val="75000"/>
                  </a:schemeClr>
                </a:solidFill>
                <a:latin typeface="+mn-lt"/>
                <a:ea typeface="+mn-ea"/>
                <a:cs typeface="+mn-cs"/>
                <a:sym typeface="Arial" pitchFamily="34" charset="0"/>
              </a:defRPr>
            </a:lvl5pPr>
            <a:lvl6pPr marL="141624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6pPr>
            <a:lvl7pPr marL="167342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7pPr>
            <a:lvl8pPr marL="1930598"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8pPr>
            <a:lvl9pPr marL="2187773" indent="-128588" algn="l" rtl="0" fontAlgn="base">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9pPr>
          </a:lstStyle>
          <a:p>
            <a:r>
              <a:rPr lang="en-US" dirty="0" smtClean="0"/>
              <a:t>A traversal call will require a Rich Media Sessions license on both the Expressway E and Expressway C</a:t>
            </a:r>
          </a:p>
          <a:p>
            <a:r>
              <a:rPr lang="en-US" dirty="0" smtClean="0"/>
              <a:t>Mobile and Remote Access Feature has </a:t>
            </a:r>
            <a:r>
              <a:rPr lang="en-US" b="1" dirty="0" smtClean="0"/>
              <a:t>no requirements </a:t>
            </a:r>
            <a:r>
              <a:rPr lang="en-US" dirty="0" smtClean="0"/>
              <a:t>for Rich Media Sessions licenses</a:t>
            </a:r>
          </a:p>
          <a:p>
            <a:r>
              <a:rPr lang="en-US" dirty="0" smtClean="0"/>
              <a:t>Rich Media Sessions should be purchased for Expressways deployed for</a:t>
            </a:r>
          </a:p>
          <a:p>
            <a:pPr lvl="1"/>
            <a:r>
              <a:rPr lang="en-US" dirty="0" smtClean="0"/>
              <a:t>B2B Video</a:t>
            </a:r>
          </a:p>
          <a:p>
            <a:pPr lvl="1"/>
            <a:r>
              <a:rPr lang="en-US" dirty="0" smtClean="0"/>
              <a:t>Jabber Guest</a:t>
            </a:r>
          </a:p>
          <a:p>
            <a:pPr lvl="1"/>
            <a:r>
              <a:rPr lang="en-US" dirty="0" smtClean="0"/>
              <a:t>3</a:t>
            </a:r>
            <a:r>
              <a:rPr lang="en-US" baseline="30000" dirty="0" smtClean="0"/>
              <a:t>rd</a:t>
            </a:r>
            <a:r>
              <a:rPr lang="en-US" dirty="0" smtClean="0"/>
              <a:t> party video interworking</a:t>
            </a:r>
            <a:endParaRPr lang="en-US" dirty="0"/>
          </a:p>
        </p:txBody>
      </p:sp>
    </p:spTree>
    <p:extLst>
      <p:ext uri="{BB962C8B-B14F-4D97-AF65-F5344CB8AC3E}">
        <p14:creationId xmlns:p14="http://schemas.microsoft.com/office/powerpoint/2010/main" val="7088379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Expressway License Keys</a:t>
            </a:r>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27</a:t>
            </a:fld>
            <a:endParaRPr lang="en-US" kern="0" dirty="0">
              <a:solidFill>
                <a:srgbClr val="595959"/>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63504462"/>
              </p:ext>
            </p:extLst>
          </p:nvPr>
        </p:nvGraphicFramePr>
        <p:xfrm>
          <a:off x="498182" y="982436"/>
          <a:ext cx="8264818" cy="3484880"/>
        </p:xfrm>
        <a:graphic>
          <a:graphicData uri="http://schemas.openxmlformats.org/drawingml/2006/table">
            <a:tbl>
              <a:tblPr firstRow="1" bandRow="1">
                <a:tableStyleId>{5C22544A-7EE6-4342-B048-85BDC9FD1C3A}</a:tableStyleId>
              </a:tblPr>
              <a:tblGrid>
                <a:gridCol w="3170653"/>
                <a:gridCol w="1817565"/>
                <a:gridCol w="1600200"/>
                <a:gridCol w="1676400"/>
              </a:tblGrid>
              <a:tr h="370840">
                <a:tc>
                  <a:txBody>
                    <a:bodyPr/>
                    <a:lstStyle/>
                    <a:p>
                      <a:r>
                        <a:rPr lang="en-US" sz="1600" dirty="0" smtClean="0"/>
                        <a:t>License Description</a:t>
                      </a:r>
                      <a:endParaRPr lang="en-US" sz="1600" dirty="0"/>
                    </a:p>
                  </a:txBody>
                  <a:tcPr/>
                </a:tc>
                <a:tc>
                  <a:txBody>
                    <a:bodyPr/>
                    <a:lstStyle/>
                    <a:p>
                      <a:r>
                        <a:rPr lang="en-US" sz="1600" dirty="0" smtClean="0"/>
                        <a:t>PID</a:t>
                      </a:r>
                      <a:endParaRPr lang="en-US" sz="1600" dirty="0"/>
                    </a:p>
                  </a:txBody>
                  <a:tcPr/>
                </a:tc>
                <a:tc>
                  <a:txBody>
                    <a:bodyPr/>
                    <a:lstStyle/>
                    <a:p>
                      <a:r>
                        <a:rPr lang="en-US" sz="1600" dirty="0" smtClean="0"/>
                        <a:t>Expressway C</a:t>
                      </a:r>
                    </a:p>
                    <a:p>
                      <a:r>
                        <a:rPr lang="en-US" sz="1200" dirty="0" smtClean="0"/>
                        <a:t>(EXPWY-VE-C-K9) </a:t>
                      </a:r>
                      <a:endParaRPr lang="en-US" sz="1200" dirty="0"/>
                    </a:p>
                  </a:txBody>
                  <a:tcPr/>
                </a:tc>
                <a:tc>
                  <a:txBody>
                    <a:bodyPr/>
                    <a:lstStyle/>
                    <a:p>
                      <a:r>
                        <a:rPr lang="en-US" sz="1600" dirty="0" smtClean="0"/>
                        <a:t>Expressway</a:t>
                      </a:r>
                      <a:r>
                        <a:rPr lang="en-US" sz="1600" baseline="0" dirty="0" smtClean="0"/>
                        <a:t> E</a:t>
                      </a:r>
                    </a:p>
                    <a:p>
                      <a:r>
                        <a:rPr lang="en-US" sz="1200" dirty="0" smtClean="0"/>
                        <a:t>(EXPWY-VE-E-K9)</a:t>
                      </a:r>
                      <a:endParaRPr lang="en-US" sz="1200" dirty="0"/>
                    </a:p>
                  </a:txBody>
                  <a:tcPr/>
                </a:tc>
              </a:tr>
              <a:tr h="370840">
                <a:tc>
                  <a:txBody>
                    <a:bodyPr/>
                    <a:lstStyle/>
                    <a:p>
                      <a:r>
                        <a:rPr lang="en-US" sz="1600" dirty="0" smtClean="0"/>
                        <a:t>X8</a:t>
                      </a:r>
                      <a:r>
                        <a:rPr lang="en-US" sz="1600" baseline="0" dirty="0" smtClean="0"/>
                        <a:t> Release Key</a:t>
                      </a:r>
                      <a:endParaRPr lang="en-US" sz="1600" dirty="0"/>
                    </a:p>
                  </a:txBody>
                  <a:tcPr/>
                </a:tc>
                <a:tc>
                  <a:txBody>
                    <a:bodyPr/>
                    <a:lstStyle/>
                    <a:p>
                      <a:pPr marL="0" marR="0" indent="0" algn="l" defTabSz="257175" rtl="0" eaLnBrk="1" fontAlgn="auto" latinLnBrk="0" hangingPunct="1">
                        <a:lnSpc>
                          <a:spcPct val="100000"/>
                        </a:lnSpc>
                        <a:spcBef>
                          <a:spcPts val="0"/>
                        </a:spcBef>
                        <a:spcAft>
                          <a:spcPts val="0"/>
                        </a:spcAft>
                        <a:buClrTx/>
                        <a:buSzTx/>
                        <a:buFontTx/>
                        <a:buNone/>
                        <a:tabLst/>
                        <a:defRPr/>
                      </a:pPr>
                      <a:r>
                        <a:rPr lang="en-US" altLang="ja-JP" sz="1600" dirty="0" smtClean="0">
                          <a:solidFill>
                            <a:srgbClr val="000000"/>
                          </a:solidFill>
                        </a:rPr>
                        <a:t>LIC-SW-EXP-K9</a:t>
                      </a:r>
                      <a:endParaRPr lang="en-US" sz="1600" kern="1200" dirty="0" smtClean="0">
                        <a:solidFill>
                          <a:srgbClr val="000000"/>
                        </a:solidFill>
                        <a:latin typeface="+mn-lt"/>
                        <a:ea typeface="+mn-ea"/>
                        <a:cs typeface="+mn-cs"/>
                      </a:endParaRPr>
                    </a:p>
                  </a:txBody>
                  <a:tcPr/>
                </a:tc>
                <a:tc>
                  <a:txBody>
                    <a:bodyPr/>
                    <a:lstStyle/>
                    <a:p>
                      <a:pPr algn="ctr"/>
                      <a:r>
                        <a:rPr lang="en-US" sz="1600" dirty="0" smtClean="0"/>
                        <a:t>Included</a:t>
                      </a:r>
                      <a:endParaRPr lang="en-US" sz="1600" dirty="0"/>
                    </a:p>
                  </a:txBody>
                  <a:tcPr/>
                </a:tc>
                <a:tc>
                  <a:txBody>
                    <a:bodyPr/>
                    <a:lstStyle/>
                    <a:p>
                      <a:pPr algn="ctr"/>
                      <a:r>
                        <a:rPr lang="en-US" sz="1600" dirty="0" smtClean="0"/>
                        <a:t>Included</a:t>
                      </a:r>
                      <a:endParaRPr lang="en-US" sz="1600" dirty="0"/>
                    </a:p>
                  </a:txBody>
                  <a:tcPr/>
                </a:tc>
              </a:tr>
              <a:tr h="370840">
                <a:tc>
                  <a:txBody>
                    <a:bodyPr/>
                    <a:lstStyle/>
                    <a:p>
                      <a:r>
                        <a:rPr lang="en-US" sz="1600" dirty="0" smtClean="0"/>
                        <a:t>Expressway Series</a:t>
                      </a:r>
                      <a:endParaRPr lang="en-US" sz="1600" dirty="0"/>
                    </a:p>
                  </a:txBody>
                  <a:tcPr/>
                </a:tc>
                <a:tc>
                  <a:txBody>
                    <a:bodyPr/>
                    <a:lstStyle/>
                    <a:p>
                      <a:pPr marL="0" marR="0" indent="0" algn="l" defTabSz="257175" rtl="0" eaLnBrk="1" fontAlgn="auto" latinLnBrk="0" hangingPunct="1">
                        <a:lnSpc>
                          <a:spcPct val="100000"/>
                        </a:lnSpc>
                        <a:spcBef>
                          <a:spcPts val="0"/>
                        </a:spcBef>
                        <a:spcAft>
                          <a:spcPts val="0"/>
                        </a:spcAft>
                        <a:buClrTx/>
                        <a:buSzTx/>
                        <a:buFontTx/>
                        <a:buNone/>
                        <a:tabLst/>
                        <a:defRPr/>
                      </a:pPr>
                      <a:r>
                        <a:rPr lang="en-US" altLang="ja-JP" sz="1600" dirty="0" smtClean="0">
                          <a:solidFill>
                            <a:srgbClr val="000000"/>
                          </a:solidFill>
                        </a:rPr>
                        <a:t>LIC-EXP-SERIES</a:t>
                      </a:r>
                      <a:endParaRPr lang="en-US" sz="1600" dirty="0" smtClean="0"/>
                    </a:p>
                  </a:txBody>
                  <a:tcPr/>
                </a:tc>
                <a:tc>
                  <a:txBody>
                    <a:bodyPr/>
                    <a:lstStyle/>
                    <a:p>
                      <a:pPr algn="ctr"/>
                      <a:r>
                        <a:rPr lang="en-US" sz="1600" dirty="0" smtClean="0"/>
                        <a:t>Included</a:t>
                      </a:r>
                      <a:endParaRPr lang="en-US" sz="1600" dirty="0"/>
                    </a:p>
                  </a:txBody>
                  <a:tcPr/>
                </a:tc>
                <a:tc>
                  <a:txBody>
                    <a:bodyPr/>
                    <a:lstStyle/>
                    <a:p>
                      <a:pPr marL="0" marR="0" indent="0" algn="ctr" defTabSz="257175" rtl="0" eaLnBrk="1" fontAlgn="auto" latinLnBrk="0" hangingPunct="1">
                        <a:lnSpc>
                          <a:spcPct val="100000"/>
                        </a:lnSpc>
                        <a:spcBef>
                          <a:spcPts val="0"/>
                        </a:spcBef>
                        <a:spcAft>
                          <a:spcPts val="0"/>
                        </a:spcAft>
                        <a:buClrTx/>
                        <a:buSzTx/>
                        <a:buFontTx/>
                        <a:buNone/>
                        <a:tabLst/>
                        <a:defRPr/>
                      </a:pPr>
                      <a:r>
                        <a:rPr lang="en-US" sz="1600" dirty="0" smtClean="0"/>
                        <a:t>Included</a:t>
                      </a:r>
                    </a:p>
                  </a:txBody>
                  <a:tcPr/>
                </a:tc>
              </a:tr>
              <a:tr h="370840">
                <a:tc>
                  <a:txBody>
                    <a:bodyPr/>
                    <a:lstStyle/>
                    <a:p>
                      <a:pPr marL="0" marR="0" lvl="1" indent="0" algn="l" defTabSz="257175" rtl="0" eaLnBrk="1" fontAlgn="auto" latinLnBrk="0" hangingPunct="1">
                        <a:lnSpc>
                          <a:spcPct val="100000"/>
                        </a:lnSpc>
                        <a:spcBef>
                          <a:spcPts val="0"/>
                        </a:spcBef>
                        <a:spcAft>
                          <a:spcPts val="0"/>
                        </a:spcAft>
                        <a:buClrTx/>
                        <a:buSzTx/>
                        <a:buFontTx/>
                        <a:buNone/>
                        <a:tabLst/>
                        <a:defRPr/>
                      </a:pPr>
                      <a:r>
                        <a:rPr lang="en-US" altLang="ja-JP" sz="1600" dirty="0" smtClean="0">
                          <a:solidFill>
                            <a:srgbClr val="000000"/>
                          </a:solidFill>
                        </a:rPr>
                        <a:t>H323-SIP interworking Gateway</a:t>
                      </a:r>
                      <a:endParaRPr lang="ja-JP" altLang="en-US" sz="1600" dirty="0" smtClean="0">
                        <a:solidFill>
                          <a:srgbClr val="000000"/>
                        </a:solidFill>
                      </a:endParaRPr>
                    </a:p>
                  </a:txBody>
                  <a:tcPr/>
                </a:tc>
                <a:tc>
                  <a:txBody>
                    <a:bodyPr/>
                    <a:lstStyle/>
                    <a:p>
                      <a:r>
                        <a:rPr lang="en-US" altLang="ja-JP" sz="1600" dirty="0" smtClean="0">
                          <a:solidFill>
                            <a:srgbClr val="000000"/>
                          </a:solidFill>
                        </a:rPr>
                        <a:t>LIC-EXP-GW</a:t>
                      </a:r>
                      <a:endParaRPr lang="en-US" sz="1600" dirty="0"/>
                    </a:p>
                  </a:txBody>
                  <a:tcPr/>
                </a:tc>
                <a:tc>
                  <a:txBody>
                    <a:bodyPr/>
                    <a:lstStyle/>
                    <a:p>
                      <a:pPr algn="ctr"/>
                      <a:r>
                        <a:rPr lang="en-US" sz="1600" dirty="0" smtClean="0"/>
                        <a:t>Included</a:t>
                      </a:r>
                      <a:endParaRPr lang="en-US" sz="1600" dirty="0"/>
                    </a:p>
                  </a:txBody>
                  <a:tcPr/>
                </a:tc>
                <a:tc>
                  <a:txBody>
                    <a:bodyPr/>
                    <a:lstStyle/>
                    <a:p>
                      <a:pPr algn="ctr"/>
                      <a:r>
                        <a:rPr lang="en-US" sz="1600" dirty="0" smtClean="0"/>
                        <a:t>Included</a:t>
                      </a:r>
                      <a:endParaRPr lang="en-US" sz="1600" dirty="0"/>
                    </a:p>
                  </a:txBody>
                  <a:tcPr/>
                </a:tc>
              </a:tr>
              <a:tr h="370840">
                <a:tc>
                  <a:txBody>
                    <a:bodyPr/>
                    <a:lstStyle/>
                    <a:p>
                      <a:r>
                        <a:rPr lang="en-US" sz="1600" dirty="0" smtClean="0"/>
                        <a:t>Traversal Server Feature Set</a:t>
                      </a:r>
                    </a:p>
                  </a:txBody>
                  <a:tcPr/>
                </a:tc>
                <a:tc>
                  <a:txBody>
                    <a:bodyPr/>
                    <a:lstStyle/>
                    <a:p>
                      <a:r>
                        <a:rPr lang="en-US" sz="1600" kern="1200" dirty="0" smtClean="0">
                          <a:solidFill>
                            <a:srgbClr val="000000"/>
                          </a:solidFill>
                          <a:latin typeface="+mn-lt"/>
                          <a:ea typeface="+mn-ea"/>
                          <a:cs typeface="+mn-cs"/>
                        </a:rPr>
                        <a:t>LIC-EXP-E</a:t>
                      </a:r>
                      <a:endParaRPr lang="en-US" sz="1600" dirty="0"/>
                    </a:p>
                  </a:txBody>
                  <a:tcPr/>
                </a:tc>
                <a:tc>
                  <a:txBody>
                    <a:bodyPr/>
                    <a:lstStyle/>
                    <a:p>
                      <a:pPr algn="ctr"/>
                      <a:r>
                        <a:rPr lang="en-US" sz="1600" dirty="0" smtClean="0"/>
                        <a:t>N/A</a:t>
                      </a:r>
                      <a:endParaRPr lang="en-US" sz="1600" dirty="0"/>
                    </a:p>
                  </a:txBody>
                  <a:tcPr/>
                </a:tc>
                <a:tc>
                  <a:txBody>
                    <a:bodyPr/>
                    <a:lstStyle/>
                    <a:p>
                      <a:pPr algn="ctr"/>
                      <a:r>
                        <a:rPr lang="en-US" sz="1600" dirty="0" smtClean="0"/>
                        <a:t>Included</a:t>
                      </a:r>
                    </a:p>
                  </a:txBody>
                  <a:tcPr/>
                </a:tc>
              </a:tr>
              <a:tr h="370840">
                <a:tc>
                  <a:txBody>
                    <a:bodyPr/>
                    <a:lstStyle/>
                    <a:p>
                      <a:r>
                        <a:rPr lang="en-US" sz="1600" dirty="0" smtClean="0"/>
                        <a:t>Advanced Networking Option</a:t>
                      </a:r>
                    </a:p>
                  </a:txBody>
                  <a:tcPr/>
                </a:tc>
                <a:tc>
                  <a:txBody>
                    <a:bodyPr/>
                    <a:lstStyle/>
                    <a:p>
                      <a:r>
                        <a:rPr lang="en-US" sz="1600" kern="1200" dirty="0" smtClean="0">
                          <a:solidFill>
                            <a:srgbClr val="000000"/>
                          </a:solidFill>
                          <a:latin typeface="+mn-lt"/>
                          <a:ea typeface="+mn-ea"/>
                          <a:cs typeface="+mn-cs"/>
                        </a:rPr>
                        <a:t>LIC-EXP-AN</a:t>
                      </a:r>
                      <a:endParaRPr lang="en-US" sz="1600" dirty="0"/>
                    </a:p>
                  </a:txBody>
                  <a:tcPr/>
                </a:tc>
                <a:tc>
                  <a:txBody>
                    <a:bodyPr/>
                    <a:lstStyle/>
                    <a:p>
                      <a:pPr algn="ctr"/>
                      <a:r>
                        <a:rPr lang="en-US" sz="1600" dirty="0" smtClean="0"/>
                        <a:t>N/A</a:t>
                      </a:r>
                      <a:endParaRPr lang="en-US" sz="1600" dirty="0"/>
                    </a:p>
                  </a:txBody>
                  <a:tcPr/>
                </a:tc>
                <a:tc>
                  <a:txBody>
                    <a:bodyPr/>
                    <a:lstStyle/>
                    <a:p>
                      <a:pPr algn="ctr"/>
                      <a:r>
                        <a:rPr lang="en-US" sz="1600" dirty="0" smtClean="0"/>
                        <a:t>Included</a:t>
                      </a:r>
                    </a:p>
                  </a:txBody>
                  <a:tcPr/>
                </a:tc>
              </a:tr>
              <a:tr h="370840">
                <a:tc>
                  <a:txBody>
                    <a:bodyPr/>
                    <a:lstStyle/>
                    <a:p>
                      <a:r>
                        <a:rPr lang="en-US" sz="1600" dirty="0" smtClean="0"/>
                        <a:t>TURN Relay Option</a:t>
                      </a:r>
                    </a:p>
                  </a:txBody>
                  <a:tcPr/>
                </a:tc>
                <a:tc>
                  <a:txBody>
                    <a:bodyPr/>
                    <a:lstStyle/>
                    <a:p>
                      <a:r>
                        <a:rPr lang="en-US" sz="1600" kern="1200" dirty="0" smtClean="0">
                          <a:solidFill>
                            <a:srgbClr val="000000"/>
                          </a:solidFill>
                          <a:latin typeface="+mn-lt"/>
                          <a:ea typeface="+mn-ea"/>
                          <a:cs typeface="+mn-cs"/>
                        </a:rPr>
                        <a:t>LIC-EXP-TURN</a:t>
                      </a:r>
                      <a:endParaRPr lang="en-US" sz="1600" dirty="0"/>
                    </a:p>
                  </a:txBody>
                  <a:tcPr/>
                </a:tc>
                <a:tc>
                  <a:txBody>
                    <a:bodyPr/>
                    <a:lstStyle/>
                    <a:p>
                      <a:pPr algn="ctr"/>
                      <a:r>
                        <a:rPr lang="en-US" sz="1600" dirty="0" smtClean="0"/>
                        <a:t>N/A</a:t>
                      </a:r>
                      <a:endParaRPr lang="en-US" sz="1600" dirty="0"/>
                    </a:p>
                  </a:txBody>
                  <a:tcPr/>
                </a:tc>
                <a:tc>
                  <a:txBody>
                    <a:bodyPr/>
                    <a:lstStyle/>
                    <a:p>
                      <a:pPr algn="ctr"/>
                      <a:r>
                        <a:rPr lang="en-US" sz="1600" dirty="0" smtClean="0"/>
                        <a:t>Included</a:t>
                      </a:r>
                    </a:p>
                  </a:txBody>
                  <a:tcPr/>
                </a:tc>
              </a:tr>
              <a:tr h="370840">
                <a:tc>
                  <a:txBody>
                    <a:bodyPr/>
                    <a:lstStyle/>
                    <a:p>
                      <a:pPr marL="0" marR="0" lvl="1" indent="0" algn="l" defTabSz="257175" rtl="0" eaLnBrk="1" fontAlgn="auto" latinLnBrk="0" hangingPunct="1">
                        <a:lnSpc>
                          <a:spcPct val="100000"/>
                        </a:lnSpc>
                        <a:spcBef>
                          <a:spcPts val="0"/>
                        </a:spcBef>
                        <a:spcAft>
                          <a:spcPts val="0"/>
                        </a:spcAft>
                        <a:buClrTx/>
                        <a:buSzTx/>
                        <a:buFontTx/>
                        <a:buNone/>
                        <a:tabLst/>
                        <a:defRPr/>
                      </a:pPr>
                      <a:r>
                        <a:rPr lang="en-US" altLang="ja-JP" sz="1600" dirty="0" smtClean="0">
                          <a:solidFill>
                            <a:srgbClr val="000000"/>
                          </a:solidFill>
                        </a:rPr>
                        <a:t>Expressway Rich Media Session</a:t>
                      </a:r>
                      <a:endParaRPr lang="ja-JP" altLang="en-US" sz="1600" dirty="0" smtClean="0">
                        <a:solidFill>
                          <a:srgbClr val="000000"/>
                        </a:solidFill>
                      </a:endParaRPr>
                    </a:p>
                  </a:txBody>
                  <a:tcPr/>
                </a:tc>
                <a:tc>
                  <a:txBody>
                    <a:bodyPr/>
                    <a:lstStyle/>
                    <a:p>
                      <a:r>
                        <a:rPr lang="en-US" altLang="ja-JP" sz="1600" dirty="0" smtClean="0">
                          <a:solidFill>
                            <a:srgbClr val="000000"/>
                          </a:solidFill>
                        </a:rPr>
                        <a:t>LIC-EXP-RMS</a:t>
                      </a:r>
                      <a:endParaRPr lang="en-US" sz="1600" dirty="0"/>
                    </a:p>
                  </a:txBody>
                  <a:tcPr/>
                </a:tc>
                <a:tc>
                  <a:txBody>
                    <a:bodyPr/>
                    <a:lstStyle/>
                    <a:p>
                      <a:pPr algn="ctr"/>
                      <a:r>
                        <a:rPr lang="en-US" sz="1600" dirty="0" smtClean="0"/>
                        <a:t>Optional</a:t>
                      </a:r>
                      <a:endParaRPr lang="en-US" sz="1600" dirty="0"/>
                    </a:p>
                  </a:txBody>
                  <a:tcPr/>
                </a:tc>
                <a:tc>
                  <a:txBody>
                    <a:bodyPr/>
                    <a:lstStyle/>
                    <a:p>
                      <a:pPr algn="ctr"/>
                      <a:r>
                        <a:rPr lang="en-US" sz="1600" dirty="0" smtClean="0"/>
                        <a:t>Optional</a:t>
                      </a:r>
                    </a:p>
                  </a:txBody>
                  <a:tcPr/>
                </a:tc>
              </a:tr>
              <a:tr h="370840">
                <a:tc>
                  <a:txBody>
                    <a:bodyPr/>
                    <a:lstStyle/>
                    <a:p>
                      <a:r>
                        <a:rPr lang="en-US" sz="1600" dirty="0" smtClean="0"/>
                        <a:t>Microsoft Interoperability Option</a:t>
                      </a:r>
                    </a:p>
                  </a:txBody>
                  <a:tcPr/>
                </a:tc>
                <a:tc>
                  <a:txBody>
                    <a:bodyPr/>
                    <a:lstStyle/>
                    <a:p>
                      <a:r>
                        <a:rPr lang="en-US" altLang="ja-JP" sz="1600" dirty="0" smtClean="0">
                          <a:solidFill>
                            <a:srgbClr val="000000"/>
                          </a:solidFill>
                        </a:rPr>
                        <a:t>LIC-EXP-MSFT</a:t>
                      </a:r>
                      <a:endParaRPr lang="en-US" sz="1600" dirty="0"/>
                    </a:p>
                  </a:txBody>
                  <a:tcPr/>
                </a:tc>
                <a:tc>
                  <a:txBody>
                    <a:bodyPr/>
                    <a:lstStyle/>
                    <a:p>
                      <a:pPr algn="ctr"/>
                      <a:r>
                        <a:rPr lang="en-US" sz="1600" dirty="0" smtClean="0"/>
                        <a:t>Optional</a:t>
                      </a:r>
                      <a:endParaRPr lang="en-US" sz="1600" dirty="0"/>
                    </a:p>
                  </a:txBody>
                  <a:tcPr/>
                </a:tc>
                <a:tc>
                  <a:txBody>
                    <a:bodyPr/>
                    <a:lstStyle/>
                    <a:p>
                      <a:pPr algn="ctr"/>
                      <a:r>
                        <a:rPr lang="en-US" sz="1600" dirty="0" smtClean="0"/>
                        <a:t>N/A</a:t>
                      </a:r>
                    </a:p>
                  </a:txBody>
                  <a:tcPr/>
                </a:tc>
              </a:tr>
            </a:tbl>
          </a:graphicData>
        </a:graphic>
      </p:graphicFrame>
      <p:sp>
        <p:nvSpPr>
          <p:cNvPr id="5" name="Rectangle 4"/>
          <p:cNvSpPr/>
          <p:nvPr/>
        </p:nvSpPr>
        <p:spPr>
          <a:xfrm>
            <a:off x="457200" y="1504950"/>
            <a:ext cx="8360365" cy="2209800"/>
          </a:xfrm>
          <a:prstGeom prst="rect">
            <a:avLst/>
          </a:prstGeom>
          <a:noFill/>
          <a:ln>
            <a:solidFill>
              <a:schemeClr val="accent6"/>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Tree>
    <p:extLst>
      <p:ext uri="{BB962C8B-B14F-4D97-AF65-F5344CB8AC3E}">
        <p14:creationId xmlns:p14="http://schemas.microsoft.com/office/powerpoint/2010/main" val="72160101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and Deployment Considerations</a:t>
            </a:r>
            <a:endParaRPr lang="en-US" dirty="0"/>
          </a:p>
        </p:txBody>
      </p:sp>
    </p:spTree>
    <p:extLst>
      <p:ext uri="{BB962C8B-B14F-4D97-AF65-F5344CB8AC3E}">
        <p14:creationId xmlns:p14="http://schemas.microsoft.com/office/powerpoint/2010/main" val="245329967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flipH="1">
            <a:off x="2263248" y="2526200"/>
            <a:ext cx="574389" cy="1"/>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3361625" y="1199684"/>
            <a:ext cx="0" cy="2096128"/>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p:nvPr/>
        </p:nvCxnSpPr>
        <p:spPr>
          <a:xfrm flipV="1">
            <a:off x="2569460" y="1207846"/>
            <a:ext cx="0" cy="2087966"/>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9" name="Rounded Rectangle 16"/>
          <p:cNvSpPr>
            <a:spLocks noChangeAspect="1"/>
          </p:cNvSpPr>
          <p:nvPr/>
        </p:nvSpPr>
        <p:spPr>
          <a:xfrm>
            <a:off x="3547360" y="1931584"/>
            <a:ext cx="1292410"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171473" rtlCol="0" anchor="ctr"/>
          <a:lstStyle/>
          <a:p>
            <a:pPr algn="ctr"/>
            <a:endParaRPr lang="en-US" sz="800" b="1" dirty="0">
              <a:solidFill>
                <a:srgbClr val="000000"/>
              </a:solidFill>
            </a:endParaRPr>
          </a:p>
        </p:txBody>
      </p:sp>
      <p:grpSp>
        <p:nvGrpSpPr>
          <p:cNvPr id="93" name="Group 92"/>
          <p:cNvGrpSpPr/>
          <p:nvPr/>
        </p:nvGrpSpPr>
        <p:grpSpPr>
          <a:xfrm>
            <a:off x="2962334" y="1312893"/>
            <a:ext cx="2295466" cy="1218924"/>
            <a:chOff x="3948749" y="1444063"/>
            <a:chExt cx="3307699" cy="1909658"/>
          </a:xfrm>
        </p:grpSpPr>
        <p:cxnSp>
          <p:nvCxnSpPr>
            <p:cNvPr id="78" name="Straight Connector 77"/>
            <p:cNvCxnSpPr/>
            <p:nvPr/>
          </p:nvCxnSpPr>
          <p:spPr>
            <a:xfrm flipH="1">
              <a:off x="3948749" y="3338751"/>
              <a:ext cx="1461390" cy="14970"/>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23" idx="0"/>
            </p:cNvCxnSpPr>
            <p:nvPr/>
          </p:nvCxnSpPr>
          <p:spPr>
            <a:xfrm flipV="1">
              <a:off x="5410139" y="1444063"/>
              <a:ext cx="1846309" cy="1872652"/>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smtClean="0"/>
              <a:t>Expressway &amp; Jabber Service Discovery</a:t>
            </a:r>
            <a:endParaRPr lang="en-US" dirty="0"/>
          </a:p>
        </p:txBody>
      </p:sp>
      <p:sp>
        <p:nvSpPr>
          <p:cNvPr id="5" name="Rounded Rectangle 4"/>
          <p:cNvSpPr/>
          <p:nvPr/>
        </p:nvSpPr>
        <p:spPr>
          <a:xfrm>
            <a:off x="1899329" y="2261222"/>
            <a:ext cx="1648031" cy="527612"/>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7" name="Rounded Rectangle 16"/>
          <p:cNvSpPr>
            <a:spLocks noChangeAspect="1"/>
          </p:cNvSpPr>
          <p:nvPr/>
        </p:nvSpPr>
        <p:spPr>
          <a:xfrm>
            <a:off x="76218" y="1931584"/>
            <a:ext cx="1387923"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171473" rtlCol="0" anchor="b"/>
          <a:lstStyle/>
          <a:p>
            <a:pPr algn="ctr"/>
            <a:endParaRPr lang="en-US" dirty="0" smtClean="0">
              <a:solidFill>
                <a:schemeClr val="bg1">
                  <a:lumMod val="50000"/>
                </a:schemeClr>
              </a:solidFill>
            </a:endParaRPr>
          </a:p>
        </p:txBody>
      </p:sp>
      <p:sp>
        <p:nvSpPr>
          <p:cNvPr id="8" name="TextBox 7"/>
          <p:cNvSpPr txBox="1"/>
          <p:nvPr/>
        </p:nvSpPr>
        <p:spPr>
          <a:xfrm>
            <a:off x="1036209" y="1408770"/>
            <a:ext cx="1515716" cy="404734"/>
          </a:xfrm>
          <a:prstGeom prst="rect">
            <a:avLst/>
          </a:prstGeom>
          <a:noFill/>
        </p:spPr>
        <p:txBody>
          <a:bodyPr wrap="square" lIns="68559" tIns="34280" rIns="68559" bIns="34280" rtlCol="0">
            <a:spAutoFit/>
          </a:bodyPr>
          <a:lstStyle/>
          <a:p>
            <a:pPr algn="r" eaLnBrk="0" fontAlgn="base" hangingPunct="0">
              <a:lnSpc>
                <a:spcPct val="90000"/>
              </a:lnSpc>
              <a:spcBef>
                <a:spcPct val="0"/>
              </a:spcBef>
              <a:spcAft>
                <a:spcPct val="0"/>
              </a:spcAft>
            </a:pPr>
            <a:r>
              <a:rPr lang="en-US" sz="1200" b="1" dirty="0">
                <a:solidFill>
                  <a:srgbClr val="00B050"/>
                </a:solidFill>
                <a:latin typeface="Arial" charset="0"/>
              </a:rPr>
              <a:t>Inside firewall (Intranet)</a:t>
            </a:r>
          </a:p>
        </p:txBody>
      </p:sp>
      <p:graphicFrame>
        <p:nvGraphicFramePr>
          <p:cNvPr id="12" name="Object 154"/>
          <p:cNvGraphicFramePr>
            <a:graphicFrameLocks noChangeAspect="1"/>
          </p:cNvGraphicFramePr>
          <p:nvPr>
            <p:extLst>
              <p:ext uri="{D42A27DB-BD31-4B8C-83A1-F6EECF244321}">
                <p14:modId xmlns:p14="http://schemas.microsoft.com/office/powerpoint/2010/main" val="691278103"/>
              </p:ext>
            </p:extLst>
          </p:nvPr>
        </p:nvGraphicFramePr>
        <p:xfrm>
          <a:off x="1164191" y="2347166"/>
          <a:ext cx="405192" cy="364782"/>
        </p:xfrm>
        <a:graphic>
          <a:graphicData uri="http://schemas.openxmlformats.org/presentationml/2006/ole">
            <mc:AlternateContent xmlns:mc="http://schemas.openxmlformats.org/markup-compatibility/2006">
              <mc:Choice xmlns:v="urn:schemas-microsoft-com:vml" Requires="v">
                <p:oleObj spid="_x0000_s27070" name="Visio" r:id="rId3" imgW="575405" imgH="517731" progId="">
                  <p:embed/>
                </p:oleObj>
              </mc:Choice>
              <mc:Fallback>
                <p:oleObj name="Visio" r:id="rId3" imgW="575405" imgH="51773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191" y="2347166"/>
                        <a:ext cx="405192" cy="364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2" descr="firewall-sid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flipH="1">
            <a:off x="3166974" y="2441076"/>
            <a:ext cx="425642" cy="176963"/>
          </a:xfrm>
          <a:prstGeom prst="rect">
            <a:avLst/>
          </a:prstGeom>
        </p:spPr>
      </p:pic>
      <p:sp>
        <p:nvSpPr>
          <p:cNvPr id="17" name="Rectangle 16"/>
          <p:cNvSpPr/>
          <p:nvPr/>
        </p:nvSpPr>
        <p:spPr bwMode="auto">
          <a:xfrm>
            <a:off x="254452" y="2228566"/>
            <a:ext cx="1105936" cy="456479"/>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9" tIns="34280" rIns="68559" bIns="34280" numCol="1" rtlCol="0" anchor="ctr" anchorCtr="0" compatLnSpc="1">
            <a:prstTxWarp prst="textNoShape">
              <a:avLst/>
            </a:prstTxWarp>
            <a:flatTx/>
          </a:bodyPr>
          <a:lstStyle/>
          <a:p>
            <a:pPr>
              <a:defRPr/>
            </a:pPr>
            <a:r>
              <a:rPr lang="en-US" sz="1100" kern="0" dirty="0">
                <a:solidFill>
                  <a:srgbClr val="000000"/>
                </a:solidFill>
                <a:cs typeface="Century Gothic"/>
              </a:rPr>
              <a:t>Collaboration Services</a:t>
            </a:r>
          </a:p>
        </p:txBody>
      </p:sp>
      <p:sp>
        <p:nvSpPr>
          <p:cNvPr id="18" name="TextBox 17"/>
          <p:cNvSpPr txBox="1"/>
          <p:nvPr/>
        </p:nvSpPr>
        <p:spPr>
          <a:xfrm>
            <a:off x="932692" y="2773353"/>
            <a:ext cx="766401" cy="430883"/>
          </a:xfrm>
          <a:prstGeom prst="rect">
            <a:avLst/>
          </a:prstGeom>
          <a:noFill/>
        </p:spPr>
        <p:txBody>
          <a:bodyPr wrap="square" lIns="91436" tIns="45718" rIns="91436" bIns="45718" rtlCol="0">
            <a:spAutoFit/>
          </a:bodyPr>
          <a:lstStyle/>
          <a:p>
            <a:pPr algn="ctr"/>
            <a:r>
              <a:rPr lang="en-US" sz="1100" dirty="0" smtClean="0">
                <a:solidFill>
                  <a:srgbClr val="000000"/>
                </a:solidFill>
              </a:rPr>
              <a:t>Unified CM</a:t>
            </a:r>
            <a:endParaRPr lang="en-US" sz="1100" dirty="0">
              <a:solidFill>
                <a:srgbClr val="000000"/>
              </a:solidFill>
            </a:endParaRPr>
          </a:p>
        </p:txBody>
      </p:sp>
      <p:pic>
        <p:nvPicPr>
          <p:cNvPr id="21" name="Picture 20" descr="jabber mobile.png"/>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57800" y="826770"/>
            <a:ext cx="397841" cy="493743"/>
          </a:xfrm>
          <a:prstGeom prst="rect">
            <a:avLst/>
          </a:prstGeom>
        </p:spPr>
      </p:pic>
      <p:sp>
        <p:nvSpPr>
          <p:cNvPr id="3" name="Can 2"/>
          <p:cNvSpPr/>
          <p:nvPr/>
        </p:nvSpPr>
        <p:spPr>
          <a:xfrm>
            <a:off x="4439806" y="2389738"/>
            <a:ext cx="304879" cy="352640"/>
          </a:xfrm>
          <a:prstGeom prst="can">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
        <p:nvSpPr>
          <p:cNvPr id="23" name="TextBox 22"/>
          <p:cNvSpPr txBox="1"/>
          <p:nvPr/>
        </p:nvSpPr>
        <p:spPr>
          <a:xfrm>
            <a:off x="3604117" y="2504063"/>
            <a:ext cx="909089" cy="261606"/>
          </a:xfrm>
          <a:prstGeom prst="rect">
            <a:avLst/>
          </a:prstGeom>
          <a:noFill/>
        </p:spPr>
        <p:txBody>
          <a:bodyPr wrap="square" lIns="91436" tIns="45718" rIns="91436" bIns="45718" rtlCol="0">
            <a:spAutoFit/>
          </a:bodyPr>
          <a:lstStyle/>
          <a:p>
            <a:pPr algn="r"/>
            <a:r>
              <a:rPr lang="en-US" sz="1100" dirty="0">
                <a:solidFill>
                  <a:srgbClr val="000000"/>
                </a:solidFill>
              </a:rPr>
              <a:t>Public DNS</a:t>
            </a:r>
          </a:p>
        </p:txBody>
      </p:sp>
      <p:sp>
        <p:nvSpPr>
          <p:cNvPr id="32" name="TextBox 31"/>
          <p:cNvSpPr txBox="1"/>
          <p:nvPr/>
        </p:nvSpPr>
        <p:spPr>
          <a:xfrm>
            <a:off x="5568133" y="923931"/>
            <a:ext cx="1644114" cy="261606"/>
          </a:xfrm>
          <a:prstGeom prst="rect">
            <a:avLst/>
          </a:prstGeom>
          <a:noFill/>
        </p:spPr>
        <p:txBody>
          <a:bodyPr wrap="square" lIns="91436" tIns="45718" rIns="91436" bIns="45718" rtlCol="0">
            <a:spAutoFit/>
            <a:scene3d>
              <a:camera prst="orthographicFront"/>
              <a:lightRig rig="threePt" dir="t"/>
            </a:scene3d>
            <a:sp3d extrusionH="57150">
              <a:bevelT w="38100" h="38100"/>
            </a:sp3d>
          </a:bodyPr>
          <a:lstStyle/>
          <a:p>
            <a:r>
              <a:rPr lang="en-US" sz="1100" dirty="0"/>
              <a:t>Cisco Jabber Client</a:t>
            </a:r>
          </a:p>
        </p:txBody>
      </p:sp>
      <p:sp>
        <p:nvSpPr>
          <p:cNvPr id="36" name="Rectangle 35"/>
          <p:cNvSpPr/>
          <p:nvPr/>
        </p:nvSpPr>
        <p:spPr>
          <a:xfrm>
            <a:off x="5568132" y="1251752"/>
            <a:ext cx="3448948" cy="253916"/>
          </a:xfrm>
          <a:prstGeom prst="rect">
            <a:avLst/>
          </a:prstGeom>
          <a:solidFill>
            <a:schemeClr val="accent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spAutoFit/>
          </a:bodyPr>
          <a:lstStyle/>
          <a:p>
            <a:pPr algn="ctr"/>
            <a:r>
              <a:rPr lang="en-US" sz="1200" dirty="0"/>
              <a:t>DNS SRV lookup _cisco-uds._tcp.example.com</a:t>
            </a:r>
          </a:p>
        </p:txBody>
      </p:sp>
      <p:cxnSp>
        <p:nvCxnSpPr>
          <p:cNvPr id="41" name="Curved Connector 40"/>
          <p:cNvCxnSpPr/>
          <p:nvPr/>
        </p:nvCxnSpPr>
        <p:spPr>
          <a:xfrm flipH="1">
            <a:off x="4878302" y="1943939"/>
            <a:ext cx="633945" cy="446212"/>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5443754" y="1715355"/>
            <a:ext cx="3573326" cy="461665"/>
            <a:chOff x="7256448" y="2385545"/>
            <a:chExt cx="4763194" cy="615553"/>
          </a:xfrm>
        </p:grpSpPr>
        <p:sp>
          <p:nvSpPr>
            <p:cNvPr id="40" name="Rectangle 39"/>
            <p:cNvSpPr/>
            <p:nvPr/>
          </p:nvSpPr>
          <p:spPr>
            <a:xfrm>
              <a:off x="7422242" y="2505660"/>
              <a:ext cx="4597400" cy="369332"/>
            </a:xfrm>
            <a:prstGeom prst="rect">
              <a:avLst/>
            </a:prstGeom>
            <a:solidFill>
              <a:schemeClr val="bg1">
                <a:lumMod val="5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1200" dirty="0"/>
                <a:t>    Not Found          </a:t>
              </a:r>
            </a:p>
          </p:txBody>
        </p:sp>
        <p:sp>
          <p:nvSpPr>
            <p:cNvPr id="67" name="Rectangle 66"/>
            <p:cNvSpPr/>
            <p:nvPr/>
          </p:nvSpPr>
          <p:spPr>
            <a:xfrm>
              <a:off x="7256448" y="2385545"/>
              <a:ext cx="656420" cy="615553"/>
            </a:xfrm>
            <a:prstGeom prst="rect">
              <a:avLst/>
            </a:prstGeom>
          </p:spPr>
          <p:txBody>
            <a:bodyPr wrap="none">
              <a:spAutoFit/>
            </a:bodyPr>
            <a:lstStyle/>
            <a:p>
              <a:r>
                <a:rPr lang="en-US" sz="2400" dirty="0">
                  <a:solidFill>
                    <a:srgbClr val="FF0000"/>
                  </a:solidFill>
                  <a:latin typeface="Zapf Dingbats"/>
                  <a:ea typeface="Zapf Dingbats"/>
                  <a:cs typeface="Zapf Dingbats"/>
                </a:rPr>
                <a:t>✗</a:t>
              </a:r>
              <a:endParaRPr lang="en-US" sz="2400" dirty="0">
                <a:solidFill>
                  <a:srgbClr val="FF0000"/>
                </a:solidFill>
              </a:endParaRPr>
            </a:p>
          </p:txBody>
        </p:sp>
      </p:grpSp>
      <p:grpSp>
        <p:nvGrpSpPr>
          <p:cNvPr id="24" name="Group 23"/>
          <p:cNvGrpSpPr/>
          <p:nvPr/>
        </p:nvGrpSpPr>
        <p:grpSpPr>
          <a:xfrm>
            <a:off x="5518039" y="2827225"/>
            <a:ext cx="3499042" cy="461665"/>
            <a:chOff x="7355469" y="4079563"/>
            <a:chExt cx="4664174" cy="615553"/>
          </a:xfrm>
        </p:grpSpPr>
        <p:sp>
          <p:nvSpPr>
            <p:cNvPr id="52" name="Rectangle 51"/>
            <p:cNvSpPr/>
            <p:nvPr/>
          </p:nvSpPr>
          <p:spPr>
            <a:xfrm>
              <a:off x="7422244" y="4209750"/>
              <a:ext cx="4597399" cy="369332"/>
            </a:xfrm>
            <a:prstGeom prst="rect">
              <a:avLst/>
            </a:prstGeom>
            <a:solidFill>
              <a:schemeClr val="bg1">
                <a:lumMod val="5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1200" dirty="0"/>
                <a:t>     expwyNYC.example.com</a:t>
              </a:r>
            </a:p>
          </p:txBody>
        </p:sp>
        <p:sp>
          <p:nvSpPr>
            <p:cNvPr id="69" name="Rectangle 68"/>
            <p:cNvSpPr/>
            <p:nvPr/>
          </p:nvSpPr>
          <p:spPr>
            <a:xfrm>
              <a:off x="7355469" y="4079563"/>
              <a:ext cx="656420" cy="615553"/>
            </a:xfrm>
            <a:prstGeom prst="rect">
              <a:avLst/>
            </a:prstGeom>
          </p:spPr>
          <p:txBody>
            <a:bodyPr wrap="none">
              <a:spAutoFit/>
            </a:bodyPr>
            <a:lstStyle/>
            <a:p>
              <a:r>
                <a:rPr lang="en-US" sz="2400" dirty="0">
                  <a:solidFill>
                    <a:srgbClr val="008000"/>
                  </a:solidFill>
                  <a:latin typeface="Zapf Dingbats"/>
                  <a:ea typeface="Zapf Dingbats"/>
                  <a:cs typeface="Zapf Dingbats"/>
                </a:rPr>
                <a:t>✓</a:t>
              </a:r>
              <a:endParaRPr lang="en-US" sz="2400" dirty="0">
                <a:solidFill>
                  <a:srgbClr val="008000"/>
                </a:solidFill>
              </a:endParaRPr>
            </a:p>
          </p:txBody>
        </p:sp>
      </p:grpSp>
      <p:cxnSp>
        <p:nvCxnSpPr>
          <p:cNvPr id="70" name="Curved Connector 40"/>
          <p:cNvCxnSpPr>
            <a:stCxn id="69" idx="1"/>
          </p:cNvCxnSpPr>
          <p:nvPr/>
        </p:nvCxnSpPr>
        <p:spPr>
          <a:xfrm flipH="1" flipV="1">
            <a:off x="4850851" y="2725870"/>
            <a:ext cx="667188" cy="3321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5568132" y="3475490"/>
            <a:ext cx="3448948" cy="253916"/>
          </a:xfrm>
          <a:prstGeom prst="rect">
            <a:avLst/>
          </a:prstGeom>
          <a:gradFill flip="none" rotWithShape="1">
            <a:gsLst>
              <a:gs pos="0">
                <a:schemeClr val="accent1"/>
              </a:gs>
              <a:gs pos="100000">
                <a:schemeClr val="bg2">
                  <a:lumMod val="50000"/>
                </a:schemeClr>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spAutoFit/>
          </a:bodyPr>
          <a:lstStyle/>
          <a:p>
            <a:r>
              <a:rPr lang="en-US" sz="1200" dirty="0"/>
              <a:t>   TLS  Handshake, trusted certificate verification</a:t>
            </a:r>
          </a:p>
        </p:txBody>
      </p:sp>
      <p:sp>
        <p:nvSpPr>
          <p:cNvPr id="39" name="Rectangle 38"/>
          <p:cNvSpPr/>
          <p:nvPr/>
        </p:nvSpPr>
        <p:spPr>
          <a:xfrm>
            <a:off x="5568132" y="2363621"/>
            <a:ext cx="3448948" cy="253916"/>
          </a:xfrm>
          <a:prstGeom prst="rect">
            <a:avLst/>
          </a:prstGeom>
          <a:solidFill>
            <a:schemeClr val="accent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spAutoFit/>
          </a:bodyPr>
          <a:lstStyle/>
          <a:p>
            <a:pPr algn="ctr"/>
            <a:r>
              <a:rPr lang="en-US" sz="1200" dirty="0"/>
              <a:t>DNS SRV lookup _collab-edge._tls.example.com</a:t>
            </a:r>
          </a:p>
        </p:txBody>
      </p:sp>
      <p:cxnSp>
        <p:nvCxnSpPr>
          <p:cNvPr id="45" name="Curved Connector 40"/>
          <p:cNvCxnSpPr/>
          <p:nvPr/>
        </p:nvCxnSpPr>
        <p:spPr>
          <a:xfrm flipV="1">
            <a:off x="4872437" y="2490579"/>
            <a:ext cx="618264" cy="7548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57" name="Curved Connector 40"/>
          <p:cNvCxnSpPr/>
          <p:nvPr/>
        </p:nvCxnSpPr>
        <p:spPr>
          <a:xfrm flipV="1">
            <a:off x="4818184" y="1378711"/>
            <a:ext cx="694063" cy="882512"/>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3405093" y="1408770"/>
            <a:ext cx="1881973" cy="404734"/>
          </a:xfrm>
          <a:prstGeom prst="rect">
            <a:avLst/>
          </a:prstGeom>
          <a:noFill/>
        </p:spPr>
        <p:txBody>
          <a:bodyPr wrap="square" lIns="68559" tIns="34280" rIns="68559" bIns="34280" rtlCol="0">
            <a:spAutoFit/>
          </a:bodyPr>
          <a:lstStyle/>
          <a:p>
            <a:pPr eaLnBrk="0" fontAlgn="base" hangingPunct="0">
              <a:lnSpc>
                <a:spcPct val="90000"/>
              </a:lnSpc>
              <a:spcBef>
                <a:spcPct val="0"/>
              </a:spcBef>
              <a:spcAft>
                <a:spcPct val="0"/>
              </a:spcAft>
            </a:pPr>
            <a:r>
              <a:rPr lang="en-US" sz="1200" b="1" dirty="0">
                <a:solidFill>
                  <a:srgbClr val="B21A1A"/>
                </a:solidFill>
              </a:rPr>
              <a:t>Outside firewall</a:t>
            </a:r>
            <a:br>
              <a:rPr lang="en-US" sz="1200" b="1" dirty="0">
                <a:solidFill>
                  <a:srgbClr val="B21A1A"/>
                </a:solidFill>
              </a:rPr>
            </a:br>
            <a:r>
              <a:rPr lang="en-US" sz="1200" b="1" dirty="0">
                <a:solidFill>
                  <a:srgbClr val="B21A1A"/>
                </a:solidFill>
              </a:rPr>
              <a:t>(Public Internet)</a:t>
            </a:r>
          </a:p>
        </p:txBody>
      </p:sp>
      <p:sp>
        <p:nvSpPr>
          <p:cNvPr id="61" name="TextBox 60"/>
          <p:cNvSpPr txBox="1"/>
          <p:nvPr/>
        </p:nvSpPr>
        <p:spPr>
          <a:xfrm>
            <a:off x="2561310" y="1408769"/>
            <a:ext cx="818484" cy="235421"/>
          </a:xfrm>
          <a:prstGeom prst="rect">
            <a:avLst/>
          </a:prstGeom>
          <a:noFill/>
        </p:spPr>
        <p:txBody>
          <a:bodyPr wrap="square" lIns="68559" tIns="34280" rIns="68559" bIns="34280" rtlCol="0">
            <a:spAutoFit/>
          </a:bodyPr>
          <a:lstStyle/>
          <a:p>
            <a:pPr algn="ctr" eaLnBrk="0" fontAlgn="base" hangingPunct="0">
              <a:lnSpc>
                <a:spcPct val="90000"/>
              </a:lnSpc>
              <a:spcBef>
                <a:spcPct val="0"/>
              </a:spcBef>
              <a:spcAft>
                <a:spcPct val="0"/>
              </a:spcAft>
            </a:pPr>
            <a:r>
              <a:rPr lang="en-US" sz="1200" b="1" dirty="0">
                <a:solidFill>
                  <a:schemeClr val="bg1">
                    <a:lumMod val="50000"/>
                  </a:schemeClr>
                </a:solidFill>
              </a:rPr>
              <a:t>DMZ</a:t>
            </a:r>
          </a:p>
        </p:txBody>
      </p:sp>
      <p:cxnSp>
        <p:nvCxnSpPr>
          <p:cNvPr id="68" name="Curved Connector 40"/>
          <p:cNvCxnSpPr/>
          <p:nvPr/>
        </p:nvCxnSpPr>
        <p:spPr>
          <a:xfrm flipH="1" flipV="1">
            <a:off x="3173090" y="2711947"/>
            <a:ext cx="2317610" cy="890501"/>
          </a:xfrm>
          <a:prstGeom prst="straightConnector1">
            <a:avLst/>
          </a:prstGeom>
          <a:ln>
            <a:headEnd type="arrow"/>
            <a:tailEnd type="triangle"/>
          </a:ln>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5568132" y="3754425"/>
            <a:ext cx="3448948" cy="623248"/>
          </a:xfrm>
          <a:prstGeom prst="rect">
            <a:avLst/>
          </a:prstGeom>
          <a:solidFill>
            <a:schemeClr val="accent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spAutoFit/>
          </a:bodyPr>
          <a:lstStyle/>
          <a:p>
            <a:pPr algn="ctr"/>
            <a:r>
              <a:rPr lang="en-US" sz="1200" dirty="0"/>
              <a:t>  HTTPS: </a:t>
            </a:r>
            <a:r>
              <a:rPr lang="en-US" sz="1200" dirty="0" err="1"/>
              <a:t>get_edge_config?service_name</a:t>
            </a:r>
            <a:r>
              <a:rPr lang="en-US" sz="1200" dirty="0"/>
              <a:t>=_</a:t>
            </a:r>
            <a:r>
              <a:rPr lang="en-US" sz="1200" dirty="0" err="1"/>
              <a:t>cisco-uds&amp;service_name</a:t>
            </a:r>
            <a:r>
              <a:rPr lang="en-US" sz="1200" dirty="0"/>
              <a:t>=_</a:t>
            </a:r>
            <a:r>
              <a:rPr lang="en-US" sz="1200" dirty="0" err="1"/>
              <a:t>cuplogin</a:t>
            </a:r>
            <a:endParaRPr lang="en-US" sz="1200" dirty="0"/>
          </a:p>
        </p:txBody>
      </p:sp>
      <p:cxnSp>
        <p:nvCxnSpPr>
          <p:cNvPr id="75" name="Curved Connector 40"/>
          <p:cNvCxnSpPr/>
          <p:nvPr/>
        </p:nvCxnSpPr>
        <p:spPr>
          <a:xfrm flipH="1" flipV="1">
            <a:off x="3173090" y="2826248"/>
            <a:ext cx="2306491" cy="1239800"/>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1544588" y="2526203"/>
            <a:ext cx="574389" cy="1"/>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graphicFrame>
        <p:nvGraphicFramePr>
          <p:cNvPr id="10" name="Object 150"/>
          <p:cNvGraphicFramePr>
            <a:graphicFrameLocks noChangeAspect="1"/>
          </p:cNvGraphicFramePr>
          <p:nvPr>
            <p:extLst>
              <p:ext uri="{D42A27DB-BD31-4B8C-83A1-F6EECF244321}">
                <p14:modId xmlns:p14="http://schemas.microsoft.com/office/powerpoint/2010/main" val="3496677565"/>
              </p:ext>
            </p:extLst>
          </p:nvPr>
        </p:nvGraphicFramePr>
        <p:xfrm>
          <a:off x="2770996" y="2348535"/>
          <a:ext cx="402093" cy="362045"/>
        </p:xfrm>
        <a:graphic>
          <a:graphicData uri="http://schemas.openxmlformats.org/presentationml/2006/ole">
            <mc:AlternateContent xmlns:mc="http://schemas.openxmlformats.org/markup-compatibility/2006">
              <mc:Choice xmlns:v="urn:schemas-microsoft-com:vml" Requires="v">
                <p:oleObj spid="_x0000_s27071" name="Visio" r:id="rId7" imgW="576739" imgH="518732" progId="Visio.Drawing.11">
                  <p:embed/>
                </p:oleObj>
              </mc:Choice>
              <mc:Fallback>
                <p:oleObj name="Visio" r:id="rId7" imgW="576739" imgH="518732"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0996" y="2348535"/>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53"/>
          <p:cNvGraphicFramePr>
            <a:graphicFrameLocks noChangeAspect="1"/>
          </p:cNvGraphicFramePr>
          <p:nvPr>
            <p:extLst>
              <p:ext uri="{D42A27DB-BD31-4B8C-83A1-F6EECF244321}">
                <p14:modId xmlns:p14="http://schemas.microsoft.com/office/powerpoint/2010/main" val="1425766566"/>
              </p:ext>
            </p:extLst>
          </p:nvPr>
        </p:nvGraphicFramePr>
        <p:xfrm>
          <a:off x="1955088" y="2348379"/>
          <a:ext cx="402499" cy="362355"/>
        </p:xfrm>
        <a:graphic>
          <a:graphicData uri="http://schemas.openxmlformats.org/presentationml/2006/ole">
            <mc:AlternateContent xmlns:mc="http://schemas.openxmlformats.org/markup-compatibility/2006">
              <mc:Choice xmlns:v="urn:schemas-microsoft-com:vml" Requires="v">
                <p:oleObj spid="_x0000_s27072" name="Visio" r:id="rId9" imgW="576739" imgH="518732" progId="Visio.Drawing.11">
                  <p:embed/>
                </p:oleObj>
              </mc:Choice>
              <mc:Fallback>
                <p:oleObj name="Visio" r:id="rId9" imgW="576739" imgH="518732"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5088" y="2348379"/>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0" descr="firewall-sid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flipH="1">
            <a:off x="2351471" y="2441076"/>
            <a:ext cx="425642" cy="176963"/>
          </a:xfrm>
          <a:prstGeom prst="rect">
            <a:avLst/>
          </a:prstGeom>
        </p:spPr>
      </p:pic>
      <p:sp>
        <p:nvSpPr>
          <p:cNvPr id="48" name="TextBox 47"/>
          <p:cNvSpPr txBox="1"/>
          <p:nvPr/>
        </p:nvSpPr>
        <p:spPr>
          <a:xfrm>
            <a:off x="2440055" y="2897021"/>
            <a:ext cx="1088227" cy="430883"/>
          </a:xfrm>
          <a:prstGeom prst="rect">
            <a:avLst/>
          </a:prstGeom>
          <a:noFill/>
        </p:spPr>
        <p:txBody>
          <a:bodyPr wrap="square" lIns="91436" tIns="45718" rIns="91436" bIns="45718" rtlCol="0">
            <a:spAutoFit/>
          </a:bodyPr>
          <a:lstStyle/>
          <a:p>
            <a:pPr algn="ctr"/>
            <a:r>
              <a:rPr lang="en-US" sz="1100" dirty="0">
                <a:solidFill>
                  <a:srgbClr val="000000"/>
                </a:solidFill>
              </a:rPr>
              <a:t>Expressway</a:t>
            </a:r>
          </a:p>
          <a:p>
            <a:pPr algn="ctr"/>
            <a:r>
              <a:rPr lang="en-US" sz="1100" dirty="0">
                <a:solidFill>
                  <a:srgbClr val="000000"/>
                </a:solidFill>
              </a:rPr>
              <a:t> E</a:t>
            </a:r>
          </a:p>
        </p:txBody>
      </p:sp>
      <p:sp>
        <p:nvSpPr>
          <p:cNvPr id="49" name="TextBox 48"/>
          <p:cNvSpPr txBox="1"/>
          <p:nvPr/>
        </p:nvSpPr>
        <p:spPr>
          <a:xfrm>
            <a:off x="1569383" y="2897021"/>
            <a:ext cx="1083391" cy="430883"/>
          </a:xfrm>
          <a:prstGeom prst="rect">
            <a:avLst/>
          </a:prstGeom>
          <a:noFill/>
        </p:spPr>
        <p:txBody>
          <a:bodyPr wrap="square" lIns="91436" tIns="45718" rIns="91436" bIns="45718" rtlCol="0">
            <a:spAutoFit/>
          </a:bodyPr>
          <a:lstStyle/>
          <a:p>
            <a:pPr algn="ctr"/>
            <a:r>
              <a:rPr lang="en-US" sz="1100" dirty="0">
                <a:solidFill>
                  <a:srgbClr val="000000"/>
                </a:solidFill>
              </a:rPr>
              <a:t>Expressway</a:t>
            </a:r>
          </a:p>
          <a:p>
            <a:pPr algn="ctr"/>
            <a:r>
              <a:rPr lang="en-US" sz="1100" dirty="0">
                <a:solidFill>
                  <a:srgbClr val="000000"/>
                </a:solidFill>
              </a:rPr>
              <a:t> C</a:t>
            </a:r>
          </a:p>
        </p:txBody>
      </p:sp>
    </p:spTree>
    <p:extLst>
      <p:ext uri="{BB962C8B-B14F-4D97-AF65-F5344CB8AC3E}">
        <p14:creationId xmlns:p14="http://schemas.microsoft.com/office/powerpoint/2010/main" val="3971135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3" grpId="0" animBg="1"/>
      <p:bldP spid="39" grpId="0" animBg="1"/>
      <p:bldP spid="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Abstract</a:t>
            </a:r>
            <a:endParaRPr lang="en-US" dirty="0"/>
          </a:p>
        </p:txBody>
      </p:sp>
      <p:sp>
        <p:nvSpPr>
          <p:cNvPr id="6" name="Content Placeholder 5"/>
          <p:cNvSpPr>
            <a:spLocks noGrp="1"/>
          </p:cNvSpPr>
          <p:nvPr>
            <p:ph idx="1"/>
          </p:nvPr>
        </p:nvSpPr>
        <p:spPr/>
        <p:txBody>
          <a:bodyPr/>
          <a:lstStyle/>
          <a:p>
            <a:pPr marL="1785" indent="0">
              <a:buNone/>
            </a:pPr>
            <a:r>
              <a:rPr lang="en-US" dirty="0"/>
              <a:t>Cisco Expressway is an important part of the Collaboration Edge Architecture offering a </a:t>
            </a:r>
            <a:r>
              <a:rPr lang="en-US" dirty="0" smtClean="0"/>
              <a:t>mobile and remote access </a:t>
            </a:r>
            <a:r>
              <a:rPr lang="en-US" dirty="0"/>
              <a:t>alternative to VPN</a:t>
            </a:r>
            <a:r>
              <a:rPr lang="en-US" dirty="0" smtClean="0"/>
              <a:t>. </a:t>
            </a:r>
          </a:p>
          <a:p>
            <a:pPr marL="1785" indent="0">
              <a:buNone/>
            </a:pPr>
            <a:r>
              <a:rPr lang="en-US" dirty="0" smtClean="0"/>
              <a:t>The </a:t>
            </a:r>
            <a:r>
              <a:rPr lang="en-US" dirty="0"/>
              <a:t>solution allows Jabber clients </a:t>
            </a:r>
            <a:r>
              <a:rPr lang="en-US" dirty="0" smtClean="0"/>
              <a:t>to </a:t>
            </a:r>
            <a:r>
              <a:rPr lang="en-US" dirty="0"/>
              <a:t>securely traverse the enterprise firewall and access collaboration services deployed on the enterprise network. </a:t>
            </a:r>
            <a:endParaRPr lang="en-US" dirty="0" smtClean="0"/>
          </a:p>
          <a:p>
            <a:pPr marL="1785" indent="0">
              <a:buNone/>
            </a:pPr>
            <a:r>
              <a:rPr lang="en-US" dirty="0" smtClean="0"/>
              <a:t>Remote </a:t>
            </a:r>
            <a:r>
              <a:rPr lang="en-US" dirty="0"/>
              <a:t>Jabber clients will have access to voice/video, </a:t>
            </a:r>
            <a:r>
              <a:rPr lang="en-US" dirty="0" smtClean="0"/>
              <a:t>instant </a:t>
            </a:r>
            <a:r>
              <a:rPr lang="en-US" dirty="0"/>
              <a:t>messaging and presence, visual voicemail, and directory look-up services. </a:t>
            </a:r>
            <a:endParaRPr lang="en-US" dirty="0" smtClean="0"/>
          </a:p>
          <a:p>
            <a:pPr marL="1785" indent="0">
              <a:buNone/>
            </a:pPr>
            <a:r>
              <a:rPr lang="en-US" dirty="0" smtClean="0"/>
              <a:t>This </a:t>
            </a:r>
            <a:r>
              <a:rPr lang="en-US" dirty="0"/>
              <a:t>session will include a solution overview including how Jabber clients connect over the edge and register to </a:t>
            </a:r>
            <a:r>
              <a:rPr lang="en-US" dirty="0" smtClean="0"/>
              <a:t>Unified CM</a:t>
            </a:r>
            <a:r>
              <a:rPr lang="en-US" dirty="0"/>
              <a:t>, the evolution of Expressway firewall traversal, options for IM &amp; Presence services, and also how remote TelePresence endpoints can now register to </a:t>
            </a:r>
            <a:r>
              <a:rPr lang="en-US" dirty="0" smtClean="0"/>
              <a:t>Unified CM </a:t>
            </a:r>
            <a:r>
              <a:rPr lang="en-US" dirty="0"/>
              <a:t>through Expressway. </a:t>
            </a:r>
            <a:endParaRPr lang="en-US" dirty="0" smtClean="0"/>
          </a:p>
          <a:p>
            <a:pPr marL="1785" indent="0">
              <a:buNone/>
            </a:pPr>
            <a:r>
              <a:rPr lang="en-US" dirty="0" smtClean="0"/>
              <a:t>Participants </a:t>
            </a:r>
            <a:r>
              <a:rPr lang="en-US" dirty="0"/>
              <a:t>will receive design guidance including deployment options, limitations, best practices, required software versions, and security considerations.</a:t>
            </a:r>
            <a:endParaRPr lang="en" dirty="0"/>
          </a:p>
          <a:p>
            <a:pPr marL="1785" indent="0">
              <a:buNone/>
            </a:pPr>
            <a:endParaRPr lang="en-US" dirty="0"/>
          </a:p>
        </p:txBody>
      </p:sp>
    </p:spTree>
    <p:extLst>
      <p:ext uri="{BB962C8B-B14F-4D97-AF65-F5344CB8AC3E}">
        <p14:creationId xmlns:p14="http://schemas.microsoft.com/office/powerpoint/2010/main" val="257222026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Split DNS SRV Record Requirements</a:t>
            </a:r>
            <a:endParaRPr lang="en-US" dirty="0"/>
          </a:p>
        </p:txBody>
      </p:sp>
      <p:sp>
        <p:nvSpPr>
          <p:cNvPr id="4" name="Text Placeholder 3"/>
          <p:cNvSpPr>
            <a:spLocks noGrp="1"/>
          </p:cNvSpPr>
          <p:nvPr>
            <p:ph idx="1"/>
          </p:nvPr>
        </p:nvSpPr>
        <p:spPr/>
        <p:txBody>
          <a:bodyPr/>
          <a:lstStyle/>
          <a:p>
            <a:r>
              <a:rPr lang="en-US" b="1" dirty="0" smtClean="0">
                <a:solidFill>
                  <a:schemeClr val="accent1"/>
                </a:solidFill>
              </a:rPr>
              <a:t>_collab-edge </a:t>
            </a:r>
            <a:r>
              <a:rPr lang="en-US" dirty="0" smtClean="0"/>
              <a:t>record needs to be available in </a:t>
            </a:r>
            <a:r>
              <a:rPr lang="en-US" b="1" dirty="0" smtClean="0">
                <a:solidFill>
                  <a:schemeClr val="accent1"/>
                </a:solidFill>
              </a:rPr>
              <a:t>Public</a:t>
            </a:r>
            <a:r>
              <a:rPr lang="en-US" dirty="0" smtClean="0">
                <a:solidFill>
                  <a:schemeClr val="accent1"/>
                </a:solidFill>
              </a:rPr>
              <a:t> </a:t>
            </a:r>
            <a:r>
              <a:rPr lang="en-US" dirty="0" smtClean="0"/>
              <a:t>DNS</a:t>
            </a:r>
          </a:p>
          <a:p>
            <a:r>
              <a:rPr lang="en-US" dirty="0" smtClean="0"/>
              <a:t>Multiple SRV records (and Expressway E hosts) can be deployed for HA</a:t>
            </a:r>
          </a:p>
          <a:p>
            <a:r>
              <a:rPr lang="en-US" dirty="0"/>
              <a:t>A GEO DNS service can be used to provide unique DNS responses by geographic region</a:t>
            </a:r>
          </a:p>
          <a:p>
            <a:endParaRPr lang="en-US" dirty="0" smtClean="0"/>
          </a:p>
          <a:p>
            <a:endParaRPr lang="en-US" dirty="0" smtClean="0">
              <a:solidFill>
                <a:schemeClr val="tx1"/>
              </a:solidFill>
            </a:endParaRPr>
          </a:p>
          <a:p>
            <a:r>
              <a:rPr lang="en-US" b="1" dirty="0" smtClean="0">
                <a:solidFill>
                  <a:schemeClr val="accent2"/>
                </a:solidFill>
              </a:rPr>
              <a:t>_cisco-</a:t>
            </a:r>
            <a:r>
              <a:rPr lang="en-US" b="1" dirty="0" err="1" smtClean="0">
                <a:solidFill>
                  <a:schemeClr val="accent2"/>
                </a:solidFill>
              </a:rPr>
              <a:t>uds</a:t>
            </a:r>
            <a:r>
              <a:rPr lang="en-US" b="1" dirty="0" smtClean="0">
                <a:solidFill>
                  <a:schemeClr val="accent2"/>
                </a:solidFill>
              </a:rPr>
              <a:t> </a:t>
            </a:r>
            <a:r>
              <a:rPr lang="en-US" dirty="0" smtClean="0"/>
              <a:t>record needs be available only on </a:t>
            </a:r>
            <a:r>
              <a:rPr lang="en-US" b="1" dirty="0" smtClean="0">
                <a:solidFill>
                  <a:schemeClr val="accent2"/>
                </a:solidFill>
              </a:rPr>
              <a:t>internal</a:t>
            </a:r>
            <a:r>
              <a:rPr lang="en-US" dirty="0" smtClean="0">
                <a:solidFill>
                  <a:schemeClr val="accent2"/>
                </a:solidFill>
              </a:rPr>
              <a:t> </a:t>
            </a:r>
            <a:r>
              <a:rPr lang="en-US" dirty="0" smtClean="0"/>
              <a:t>DNS (available to Expressway C at a minimum) </a:t>
            </a:r>
            <a:endParaRPr lang="en-US" dirty="0"/>
          </a:p>
          <a:p>
            <a:endParaRPr lang="en-US" dirty="0" smtClean="0"/>
          </a:p>
          <a:p>
            <a:endParaRPr lang="en-US" dirty="0"/>
          </a:p>
        </p:txBody>
      </p:sp>
      <p:sp>
        <p:nvSpPr>
          <p:cNvPr id="2" name="TextBox 1"/>
          <p:cNvSpPr txBox="1"/>
          <p:nvPr/>
        </p:nvSpPr>
        <p:spPr>
          <a:xfrm>
            <a:off x="456406" y="2306405"/>
            <a:ext cx="7778865" cy="623248"/>
          </a:xfrm>
          <a:prstGeom prst="rect">
            <a:avLst/>
          </a:prstGeom>
          <a:solidFill>
            <a:schemeClr val="accent1"/>
          </a:solidFill>
        </p:spPr>
        <p:txBody>
          <a:bodyPr wrap="square" lIns="68589" tIns="34295" rIns="68589" bIns="34295" rtlCol="0">
            <a:spAutoFit/>
          </a:bodyPr>
          <a:lstStyle/>
          <a:p>
            <a:r>
              <a:rPr lang="en-US" b="1" dirty="0">
                <a:solidFill>
                  <a:schemeClr val="bg1"/>
                </a:solidFill>
              </a:rPr>
              <a:t>_collab-edge._tls.example.com. SRV 10 10 8443 expwy1.example.com.</a:t>
            </a:r>
            <a:endParaRPr lang="en-US" dirty="0">
              <a:solidFill>
                <a:schemeClr val="bg1"/>
              </a:solidFill>
            </a:endParaRPr>
          </a:p>
          <a:p>
            <a:r>
              <a:rPr lang="en-US" b="1" dirty="0">
                <a:solidFill>
                  <a:schemeClr val="bg1"/>
                </a:solidFill>
              </a:rPr>
              <a:t>_collab-edge._tls.example.com. SRV 10 10 8443 expwy2.example.com.</a:t>
            </a:r>
            <a:endParaRPr lang="en-US" dirty="0">
              <a:solidFill>
                <a:schemeClr val="bg1"/>
              </a:solidFill>
            </a:endParaRPr>
          </a:p>
        </p:txBody>
      </p:sp>
      <p:sp>
        <p:nvSpPr>
          <p:cNvPr id="7" name="TextBox 6"/>
          <p:cNvSpPr txBox="1"/>
          <p:nvPr/>
        </p:nvSpPr>
        <p:spPr>
          <a:xfrm>
            <a:off x="459671" y="3490939"/>
            <a:ext cx="7775600" cy="623248"/>
          </a:xfrm>
          <a:prstGeom prst="rect">
            <a:avLst/>
          </a:prstGeom>
          <a:solidFill>
            <a:schemeClr val="accent2"/>
          </a:solidFill>
        </p:spPr>
        <p:txBody>
          <a:bodyPr wrap="square" lIns="68589" tIns="34295" rIns="68589" bIns="34295" rtlCol="0">
            <a:spAutoFit/>
          </a:bodyPr>
          <a:lstStyle/>
          <a:p>
            <a:r>
              <a:rPr lang="en-US" b="1" dirty="0">
                <a:solidFill>
                  <a:schemeClr val="bg1"/>
                </a:solidFill>
              </a:rPr>
              <a:t>_cisco-uds._tcp.example.com. SRV 10 10 8443 ucm1.example.com.</a:t>
            </a:r>
          </a:p>
          <a:p>
            <a:r>
              <a:rPr lang="en-US" b="1" dirty="0">
                <a:solidFill>
                  <a:schemeClr val="bg1"/>
                </a:solidFill>
              </a:rPr>
              <a:t>_cisco-uds._tcp.example.com. SRV 10 10 8443 ucm2.example.com.</a:t>
            </a:r>
            <a:endParaRPr lang="en-US" dirty="0">
              <a:solidFill>
                <a:schemeClr val="bg1"/>
              </a:solidFill>
            </a:endParaRPr>
          </a:p>
        </p:txBody>
      </p:sp>
    </p:spTree>
    <p:extLst>
      <p:ext uri="{BB962C8B-B14F-4D97-AF65-F5344CB8AC3E}">
        <p14:creationId xmlns:p14="http://schemas.microsoft.com/office/powerpoint/2010/main" val="339079831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proxy usage</a:t>
            </a:r>
            <a:endParaRPr lang="en-US" dirty="0"/>
          </a:p>
        </p:txBody>
      </p:sp>
      <p:sp>
        <p:nvSpPr>
          <p:cNvPr id="4" name="TextBox 3"/>
          <p:cNvSpPr txBox="1"/>
          <p:nvPr/>
        </p:nvSpPr>
        <p:spPr>
          <a:xfrm>
            <a:off x="335368" y="1450402"/>
            <a:ext cx="8269854" cy="992579"/>
          </a:xfrm>
          <a:prstGeom prst="rect">
            <a:avLst/>
          </a:prstGeom>
          <a:noFill/>
        </p:spPr>
        <p:txBody>
          <a:bodyPr wrap="square" lIns="68589" tIns="34295" rIns="68589" bIns="34295" rtlCol="0">
            <a:spAutoFit/>
          </a:bodyPr>
          <a:lstStyle/>
          <a:p>
            <a:r>
              <a:rPr lang="en-US" sz="1200" dirty="0">
                <a:solidFill>
                  <a:srgbClr val="000000"/>
                </a:solidFill>
                <a:latin typeface="Consolas" pitchFamily="49" charset="0"/>
                <a:cs typeface="Consolas" pitchFamily="49" charset="0"/>
              </a:rPr>
              <a:t>GET /dWNkZW1vbGFiLmNvbQ/</a:t>
            </a:r>
            <a:r>
              <a:rPr lang="en-US" sz="1200" dirty="0" err="1">
                <a:solidFill>
                  <a:srgbClr val="000000"/>
                </a:solidFill>
                <a:latin typeface="Consolas" pitchFamily="49" charset="0"/>
                <a:cs typeface="Consolas" pitchFamily="49" charset="0"/>
              </a:rPr>
              <a:t>get_edge_config?service_name</a:t>
            </a:r>
            <a:r>
              <a:rPr lang="en-US" sz="1200" dirty="0">
                <a:solidFill>
                  <a:srgbClr val="000000"/>
                </a:solidFill>
                <a:latin typeface="Consolas" pitchFamily="49" charset="0"/>
                <a:cs typeface="Consolas" pitchFamily="49" charset="0"/>
              </a:rPr>
              <a:t>=_</a:t>
            </a:r>
            <a:r>
              <a:rPr lang="en-US" sz="1200" dirty="0" err="1">
                <a:solidFill>
                  <a:srgbClr val="000000"/>
                </a:solidFill>
                <a:latin typeface="Consolas" pitchFamily="49" charset="0"/>
                <a:cs typeface="Consolas" pitchFamily="49" charset="0"/>
              </a:rPr>
              <a:t>cisco-uds&amp;service_name</a:t>
            </a:r>
            <a:r>
              <a:rPr lang="en-US" sz="1200" dirty="0">
                <a:solidFill>
                  <a:srgbClr val="000000"/>
                </a:solidFill>
                <a:latin typeface="Consolas" pitchFamily="49" charset="0"/>
                <a:cs typeface="Consolas" pitchFamily="49" charset="0"/>
              </a:rPr>
              <a:t>=_</a:t>
            </a:r>
            <a:r>
              <a:rPr lang="en-US" sz="1200" dirty="0" err="1">
                <a:solidFill>
                  <a:srgbClr val="000000"/>
                </a:solidFill>
                <a:latin typeface="Consolas" pitchFamily="49" charset="0"/>
                <a:cs typeface="Consolas" pitchFamily="49" charset="0"/>
              </a:rPr>
              <a:t>cuplogin</a:t>
            </a:r>
            <a:r>
              <a:rPr lang="en-US" sz="1200" dirty="0">
                <a:solidFill>
                  <a:srgbClr val="000000"/>
                </a:solidFill>
                <a:latin typeface="Consolas" pitchFamily="49" charset="0"/>
                <a:cs typeface="Consolas" pitchFamily="49" charset="0"/>
              </a:rPr>
              <a:t> HTTP/1.1</a:t>
            </a:r>
          </a:p>
          <a:p>
            <a:r>
              <a:rPr lang="en-US" sz="1200" dirty="0">
                <a:solidFill>
                  <a:srgbClr val="000000"/>
                </a:solidFill>
                <a:latin typeface="Consolas" pitchFamily="49" charset="0"/>
                <a:cs typeface="Consolas" pitchFamily="49" charset="0"/>
              </a:rPr>
              <a:t>Authorization: Basic bWR1ZGU6dGhpc3Bhc3N3ZHdpbGxiZXJlc2V0</a:t>
            </a:r>
          </a:p>
          <a:p>
            <a:r>
              <a:rPr lang="en-US" sz="1200" dirty="0">
                <a:solidFill>
                  <a:srgbClr val="000000"/>
                </a:solidFill>
                <a:latin typeface="Consolas" pitchFamily="49" charset="0"/>
                <a:cs typeface="Consolas" pitchFamily="49" charset="0"/>
              </a:rPr>
              <a:t>Host: collabedge1e.ucdemolab.com:8443</a:t>
            </a:r>
          </a:p>
          <a:p>
            <a:r>
              <a:rPr lang="en-US" sz="1200" dirty="0">
                <a:solidFill>
                  <a:srgbClr val="000000"/>
                </a:solidFill>
                <a:latin typeface="Consolas" pitchFamily="49" charset="0"/>
                <a:cs typeface="Consolas" pitchFamily="49" charset="0"/>
              </a:rPr>
              <a:t>Accept: */*</a:t>
            </a:r>
          </a:p>
          <a:p>
            <a:r>
              <a:rPr lang="en-US" sz="1200" dirty="0">
                <a:solidFill>
                  <a:srgbClr val="000000"/>
                </a:solidFill>
                <a:latin typeface="Consolas" pitchFamily="49" charset="0"/>
                <a:cs typeface="Consolas" pitchFamily="49" charset="0"/>
              </a:rPr>
              <a:t>User-Agent: Jabber-Win-472</a:t>
            </a:r>
          </a:p>
        </p:txBody>
      </p:sp>
      <p:sp>
        <p:nvSpPr>
          <p:cNvPr id="5" name="TextBox 4"/>
          <p:cNvSpPr txBox="1"/>
          <p:nvPr/>
        </p:nvSpPr>
        <p:spPr>
          <a:xfrm>
            <a:off x="5602510" y="1809062"/>
            <a:ext cx="2779490" cy="315481"/>
          </a:xfrm>
          <a:prstGeom prst="rect">
            <a:avLst/>
          </a:prstGeom>
          <a:noFill/>
        </p:spPr>
        <p:txBody>
          <a:bodyPr wrap="square" lIns="68589" tIns="34295" rIns="68589" bIns="34295" rtlCol="0">
            <a:spAutoFit/>
          </a:bodyPr>
          <a:lstStyle/>
          <a:p>
            <a:r>
              <a:rPr lang="en-US" sz="1600" dirty="0" smtClean="0">
                <a:solidFill>
                  <a:schemeClr val="accent1"/>
                </a:solidFill>
              </a:rPr>
              <a:t>Base64 encoded credentials</a:t>
            </a:r>
            <a:endParaRPr lang="en-US" sz="1600" dirty="0">
              <a:solidFill>
                <a:schemeClr val="accent1"/>
              </a:solidFill>
            </a:endParaRPr>
          </a:p>
        </p:txBody>
      </p:sp>
      <p:sp>
        <p:nvSpPr>
          <p:cNvPr id="7" name="TextBox 6"/>
          <p:cNvSpPr txBox="1"/>
          <p:nvPr/>
        </p:nvSpPr>
        <p:spPr>
          <a:xfrm>
            <a:off x="2705805" y="2165982"/>
            <a:ext cx="3605199" cy="315481"/>
          </a:xfrm>
          <a:prstGeom prst="rect">
            <a:avLst/>
          </a:prstGeom>
          <a:noFill/>
        </p:spPr>
        <p:txBody>
          <a:bodyPr wrap="square" lIns="68589" tIns="34295" rIns="68589" bIns="34295" rtlCol="0">
            <a:spAutoFit/>
          </a:bodyPr>
          <a:lstStyle/>
          <a:p>
            <a:r>
              <a:rPr lang="en-US" sz="1600" dirty="0" smtClean="0">
                <a:solidFill>
                  <a:schemeClr val="accent1"/>
                </a:solidFill>
              </a:rPr>
              <a:t>Base64 decode = ucdemolab.com</a:t>
            </a:r>
            <a:endParaRPr lang="en-US" sz="1600" dirty="0">
              <a:solidFill>
                <a:schemeClr val="accent1"/>
              </a:solidFill>
            </a:endParaRPr>
          </a:p>
        </p:txBody>
      </p:sp>
      <p:sp>
        <p:nvSpPr>
          <p:cNvPr id="8" name="TextBox 7"/>
          <p:cNvSpPr txBox="1"/>
          <p:nvPr/>
        </p:nvSpPr>
        <p:spPr>
          <a:xfrm>
            <a:off x="335367" y="1102241"/>
            <a:ext cx="7309484" cy="346249"/>
          </a:xfrm>
          <a:prstGeom prst="rect">
            <a:avLst/>
          </a:prstGeom>
          <a:noFill/>
        </p:spPr>
        <p:txBody>
          <a:bodyPr wrap="square" lIns="68589" tIns="34295" rIns="68589" bIns="34295" rtlCol="0">
            <a:spAutoFit/>
          </a:bodyPr>
          <a:lstStyle/>
          <a:p>
            <a:r>
              <a:rPr lang="en-US" dirty="0">
                <a:solidFill>
                  <a:schemeClr val="accent2"/>
                </a:solidFill>
              </a:rPr>
              <a:t>Initial </a:t>
            </a:r>
            <a:r>
              <a:rPr lang="en-US" dirty="0" err="1">
                <a:solidFill>
                  <a:schemeClr val="accent2"/>
                </a:solidFill>
              </a:rPr>
              <a:t>get_edge_config</a:t>
            </a:r>
            <a:r>
              <a:rPr lang="en-US" dirty="0">
                <a:solidFill>
                  <a:schemeClr val="accent2"/>
                </a:solidFill>
              </a:rPr>
              <a:t> and internal SRV record request (decrypted)</a:t>
            </a:r>
          </a:p>
        </p:txBody>
      </p:sp>
      <p:cxnSp>
        <p:nvCxnSpPr>
          <p:cNvPr id="10" name="Straight Connector 9"/>
          <p:cNvCxnSpPr>
            <a:stCxn id="7" idx="1"/>
          </p:cNvCxnSpPr>
          <p:nvPr/>
        </p:nvCxnSpPr>
        <p:spPr>
          <a:xfrm flipH="1" flipV="1">
            <a:off x="2248487" y="1653540"/>
            <a:ext cx="457318" cy="670183"/>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1"/>
          </p:cNvCxnSpPr>
          <p:nvPr/>
        </p:nvCxnSpPr>
        <p:spPr>
          <a:xfrm flipH="1" flipV="1">
            <a:off x="5175680" y="1770999"/>
            <a:ext cx="426830" cy="195804"/>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6344" y="3073462"/>
            <a:ext cx="8269854" cy="1177245"/>
          </a:xfrm>
          <a:prstGeom prst="rect">
            <a:avLst/>
          </a:prstGeom>
          <a:noFill/>
        </p:spPr>
        <p:txBody>
          <a:bodyPr wrap="square" lIns="68589" tIns="34295" rIns="68589" bIns="34295" rtlCol="0">
            <a:spAutoFit/>
          </a:bodyPr>
          <a:lstStyle/>
          <a:p>
            <a:r>
              <a:rPr lang="en-US" sz="1200" dirty="0">
                <a:solidFill>
                  <a:srgbClr val="000000"/>
                </a:solidFill>
                <a:latin typeface="Consolas" pitchFamily="49" charset="0"/>
                <a:cs typeface="Consolas" pitchFamily="49" charset="0"/>
              </a:rPr>
              <a:t>GET /dWNkZW1vbGFiLmNvbS9odHRwcy9jdWNtLXB1Yi51Y2RlbW9sYWIuY29tLzg0NDM/cucm-</a:t>
            </a:r>
            <a:r>
              <a:rPr lang="en-US" sz="1200" dirty="0" err="1">
                <a:solidFill>
                  <a:srgbClr val="000000"/>
                </a:solidFill>
                <a:latin typeface="Consolas" pitchFamily="49" charset="0"/>
                <a:cs typeface="Consolas" pitchFamily="49" charset="0"/>
              </a:rPr>
              <a:t>uds</a:t>
            </a:r>
            <a:r>
              <a:rPr lang="en-US" sz="1200" dirty="0">
                <a:solidFill>
                  <a:srgbClr val="000000"/>
                </a:solidFill>
                <a:latin typeface="Consolas" pitchFamily="49" charset="0"/>
                <a:cs typeface="Consolas" pitchFamily="49" charset="0"/>
              </a:rPr>
              <a:t>/</a:t>
            </a:r>
            <a:r>
              <a:rPr lang="en-US" sz="1200" dirty="0" err="1">
                <a:solidFill>
                  <a:srgbClr val="000000"/>
                </a:solidFill>
                <a:latin typeface="Consolas" pitchFamily="49" charset="0"/>
                <a:cs typeface="Consolas" pitchFamily="49" charset="0"/>
              </a:rPr>
              <a:t>clusterUser?username</a:t>
            </a:r>
            <a:r>
              <a:rPr lang="en-US" sz="1200" dirty="0">
                <a:solidFill>
                  <a:srgbClr val="000000"/>
                </a:solidFill>
                <a:latin typeface="Consolas" pitchFamily="49" charset="0"/>
                <a:cs typeface="Consolas" pitchFamily="49" charset="0"/>
              </a:rPr>
              <a:t>=</a:t>
            </a:r>
            <a:r>
              <a:rPr lang="en-US" sz="1200" dirty="0" err="1">
                <a:solidFill>
                  <a:srgbClr val="000000"/>
                </a:solidFill>
                <a:latin typeface="Consolas" pitchFamily="49" charset="0"/>
                <a:cs typeface="Consolas" pitchFamily="49" charset="0"/>
              </a:rPr>
              <a:t>mdude</a:t>
            </a:r>
            <a:r>
              <a:rPr lang="en-US" sz="1200" dirty="0">
                <a:solidFill>
                  <a:srgbClr val="000000"/>
                </a:solidFill>
                <a:latin typeface="Consolas" pitchFamily="49" charset="0"/>
                <a:cs typeface="Consolas" pitchFamily="49" charset="0"/>
              </a:rPr>
              <a:t> HTTP/1.1                 </a:t>
            </a:r>
          </a:p>
          <a:p>
            <a:r>
              <a:rPr lang="en-US" sz="1200" dirty="0">
                <a:solidFill>
                  <a:srgbClr val="000000"/>
                </a:solidFill>
                <a:latin typeface="Consolas" pitchFamily="49" charset="0"/>
                <a:cs typeface="Consolas" pitchFamily="49" charset="0"/>
              </a:rPr>
              <a:t>Host: collabedge1e.ucdemolab.com:8443</a:t>
            </a:r>
          </a:p>
          <a:p>
            <a:r>
              <a:rPr lang="en-US" sz="1200" dirty="0">
                <a:solidFill>
                  <a:srgbClr val="000000"/>
                </a:solidFill>
                <a:latin typeface="Consolas" pitchFamily="49" charset="0"/>
                <a:cs typeface="Consolas" pitchFamily="49" charset="0"/>
              </a:rPr>
              <a:t>Accept: */*</a:t>
            </a:r>
          </a:p>
          <a:p>
            <a:r>
              <a:rPr lang="en-US" sz="1200" dirty="0">
                <a:solidFill>
                  <a:srgbClr val="000000"/>
                </a:solidFill>
                <a:latin typeface="Consolas" pitchFamily="49" charset="0"/>
                <a:cs typeface="Consolas" pitchFamily="49" charset="0"/>
              </a:rPr>
              <a:t>Cookie: X-</a:t>
            </a:r>
            <a:r>
              <a:rPr lang="en-US" sz="1200" dirty="0" err="1">
                <a:solidFill>
                  <a:srgbClr val="000000"/>
                </a:solidFill>
                <a:latin typeface="Consolas" pitchFamily="49" charset="0"/>
                <a:cs typeface="Consolas" pitchFamily="49" charset="0"/>
              </a:rPr>
              <a:t>Auth</a:t>
            </a:r>
            <a:r>
              <a:rPr lang="en-US" sz="1200" dirty="0">
                <a:solidFill>
                  <a:srgbClr val="000000"/>
                </a:solidFill>
                <a:latin typeface="Consolas" pitchFamily="49" charset="0"/>
                <a:cs typeface="Consolas" pitchFamily="49" charset="0"/>
              </a:rPr>
              <a:t>=7f501814-e61f-483a-8620-ed0b5d3792db</a:t>
            </a:r>
          </a:p>
          <a:p>
            <a:r>
              <a:rPr lang="en-US" sz="1200" dirty="0">
                <a:solidFill>
                  <a:srgbClr val="000000"/>
                </a:solidFill>
                <a:latin typeface="Consolas" pitchFamily="49" charset="0"/>
                <a:cs typeface="Consolas" pitchFamily="49" charset="0"/>
              </a:rPr>
              <a:t>User-Agent: Jabber-Win-472</a:t>
            </a:r>
          </a:p>
        </p:txBody>
      </p:sp>
      <p:sp>
        <p:nvSpPr>
          <p:cNvPr id="18" name="TextBox 17"/>
          <p:cNvSpPr txBox="1"/>
          <p:nvPr/>
        </p:nvSpPr>
        <p:spPr>
          <a:xfrm>
            <a:off x="1448178" y="4159267"/>
            <a:ext cx="7218020" cy="315481"/>
          </a:xfrm>
          <a:prstGeom prst="rect">
            <a:avLst/>
          </a:prstGeom>
          <a:noFill/>
        </p:spPr>
        <p:txBody>
          <a:bodyPr wrap="square" lIns="68589" tIns="34295" rIns="68589" bIns="34295" rtlCol="0">
            <a:spAutoFit/>
          </a:bodyPr>
          <a:lstStyle/>
          <a:p>
            <a:r>
              <a:rPr lang="en-US" sz="1600" dirty="0" smtClean="0">
                <a:solidFill>
                  <a:schemeClr val="accent1"/>
                </a:solidFill>
              </a:rPr>
              <a:t>Base64 decode = </a:t>
            </a:r>
            <a:r>
              <a:rPr lang="en-US" sz="1600" dirty="0">
                <a:solidFill>
                  <a:schemeClr val="accent1"/>
                </a:solidFill>
              </a:rPr>
              <a:t>ucdemolab.com/https/cucm-pub.ucdemolab.com/8443</a:t>
            </a:r>
          </a:p>
        </p:txBody>
      </p:sp>
      <p:cxnSp>
        <p:nvCxnSpPr>
          <p:cNvPr id="21" name="Straight Connector 20"/>
          <p:cNvCxnSpPr>
            <a:stCxn id="18" idx="0"/>
          </p:cNvCxnSpPr>
          <p:nvPr/>
        </p:nvCxnSpPr>
        <p:spPr>
          <a:xfrm flipH="1" flipV="1">
            <a:off x="4828528" y="3245175"/>
            <a:ext cx="228660" cy="914092"/>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5367" y="2773623"/>
            <a:ext cx="6219540" cy="346249"/>
          </a:xfrm>
          <a:prstGeom prst="rect">
            <a:avLst/>
          </a:prstGeom>
          <a:noFill/>
        </p:spPr>
        <p:txBody>
          <a:bodyPr wrap="square" lIns="68589" tIns="34295" rIns="68589" bIns="34295" rtlCol="0">
            <a:spAutoFit/>
          </a:bodyPr>
          <a:lstStyle/>
          <a:p>
            <a:r>
              <a:rPr lang="en-US" dirty="0">
                <a:solidFill>
                  <a:schemeClr val="accent2"/>
                </a:solidFill>
              </a:rPr>
              <a:t>Subsequent home cluster discovery request (decrypted)</a:t>
            </a:r>
          </a:p>
        </p:txBody>
      </p:sp>
      <p:sp>
        <p:nvSpPr>
          <p:cNvPr id="25" name="TextBox 24"/>
          <p:cNvSpPr txBox="1"/>
          <p:nvPr/>
        </p:nvSpPr>
        <p:spPr>
          <a:xfrm>
            <a:off x="396344" y="4447177"/>
            <a:ext cx="8422219" cy="346249"/>
          </a:xfrm>
          <a:prstGeom prst="rect">
            <a:avLst/>
          </a:prstGeom>
          <a:noFill/>
        </p:spPr>
        <p:txBody>
          <a:bodyPr wrap="square" lIns="68589" tIns="34295" rIns="68589" bIns="34295" rtlCol="0">
            <a:spAutoFit/>
          </a:bodyPr>
          <a:lstStyle/>
          <a:p>
            <a:r>
              <a:rPr lang="en-US" dirty="0">
                <a:solidFill>
                  <a:schemeClr val="accent6"/>
                </a:solidFill>
              </a:rPr>
              <a:t>Not a general purpose reverse proxy, intended for Cisco clients only!</a:t>
            </a:r>
          </a:p>
        </p:txBody>
      </p:sp>
      <p:sp>
        <p:nvSpPr>
          <p:cNvPr id="26" name="TextBox 25"/>
          <p:cNvSpPr txBox="1"/>
          <p:nvPr/>
        </p:nvSpPr>
        <p:spPr>
          <a:xfrm>
            <a:off x="5576148" y="3779747"/>
            <a:ext cx="1469711" cy="315481"/>
          </a:xfrm>
          <a:prstGeom prst="rect">
            <a:avLst/>
          </a:prstGeom>
          <a:noFill/>
        </p:spPr>
        <p:txBody>
          <a:bodyPr wrap="square" lIns="68589" tIns="34295" rIns="68589" bIns="34295" rtlCol="0">
            <a:spAutoFit/>
          </a:bodyPr>
          <a:lstStyle/>
          <a:p>
            <a:r>
              <a:rPr lang="en-US" sz="1600" dirty="0">
                <a:solidFill>
                  <a:schemeClr val="accent1"/>
                </a:solidFill>
              </a:rPr>
              <a:t>X-</a:t>
            </a:r>
            <a:r>
              <a:rPr lang="en-US" sz="1600" dirty="0" err="1">
                <a:solidFill>
                  <a:schemeClr val="accent1"/>
                </a:solidFill>
              </a:rPr>
              <a:t>Auth</a:t>
            </a:r>
            <a:r>
              <a:rPr lang="en-US" sz="1600" dirty="0">
                <a:solidFill>
                  <a:schemeClr val="accent1"/>
                </a:solidFill>
              </a:rPr>
              <a:t> token</a:t>
            </a:r>
          </a:p>
        </p:txBody>
      </p:sp>
      <p:cxnSp>
        <p:nvCxnSpPr>
          <p:cNvPr id="27" name="Straight Connector 26"/>
          <p:cNvCxnSpPr>
            <a:stCxn id="26" idx="1"/>
          </p:cNvCxnSpPr>
          <p:nvPr/>
        </p:nvCxnSpPr>
        <p:spPr>
          <a:xfrm flipH="1" flipV="1">
            <a:off x="4775212" y="3918247"/>
            <a:ext cx="800936" cy="19241"/>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331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8"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89" y="1004887"/>
            <a:ext cx="8580437" cy="823913"/>
          </a:xfrm>
        </p:spPr>
        <p:txBody>
          <a:bodyPr/>
          <a:lstStyle/>
          <a:p>
            <a:r>
              <a:rPr lang="en-US" dirty="0" smtClean="0"/>
              <a:t>Expressway C will use the following UDS API to determine a user’s home cluster</a:t>
            </a:r>
          </a:p>
          <a:p>
            <a:pPr marL="0" indent="0">
              <a:buNone/>
            </a:pPr>
            <a:r>
              <a:rPr lang="en-US" u="sng" dirty="0" smtClean="0">
                <a:solidFill>
                  <a:schemeClr val="tx1">
                    <a:lumMod val="75000"/>
                  </a:schemeClr>
                </a:solidFill>
              </a:rPr>
              <a:t>https://&lt;UCM&gt;/cucm-uds/clusterUser?username=&lt;USERNAME&gt;</a:t>
            </a:r>
            <a:endParaRPr lang="en-US" dirty="0">
              <a:solidFill>
                <a:schemeClr val="tx1">
                  <a:lumMod val="75000"/>
                </a:schemeClr>
              </a:solidFill>
            </a:endParaRPr>
          </a:p>
          <a:p>
            <a:endParaRPr lang="en-US" dirty="0" smtClean="0"/>
          </a:p>
        </p:txBody>
      </p:sp>
      <p:sp>
        <p:nvSpPr>
          <p:cNvPr id="4" name="TextBox 3"/>
          <p:cNvSpPr txBox="1"/>
          <p:nvPr/>
        </p:nvSpPr>
        <p:spPr>
          <a:xfrm>
            <a:off x="76200" y="1714500"/>
            <a:ext cx="8915400" cy="307777"/>
          </a:xfrm>
          <a:prstGeom prst="rect">
            <a:avLst/>
          </a:prstGeom>
          <a:noFill/>
        </p:spPr>
        <p:txBody>
          <a:bodyPr wrap="square" rtlCol="0">
            <a:spAutoFit/>
          </a:bodyPr>
          <a:lstStyle/>
          <a:p>
            <a:r>
              <a:rPr lang="en-US" sz="1400" dirty="0">
                <a:solidFill>
                  <a:srgbClr val="0096D6"/>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056306"/>
            <a:ext cx="7077075" cy="721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336" y="3117273"/>
            <a:ext cx="7581900" cy="127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96200" y="1945333"/>
            <a:ext cx="1295400" cy="471732"/>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Unified CM </a:t>
            </a:r>
            <a:r>
              <a:rPr lang="en-US" sz="1400" dirty="0">
                <a:solidFill>
                  <a:srgbClr val="FFFFFF"/>
                </a:solidFill>
              </a:rPr>
              <a:t>9.1.2</a:t>
            </a:r>
          </a:p>
        </p:txBody>
      </p:sp>
      <p:sp>
        <p:nvSpPr>
          <p:cNvPr id="6" name="Rectangle 5"/>
          <p:cNvSpPr/>
          <p:nvPr/>
        </p:nvSpPr>
        <p:spPr>
          <a:xfrm>
            <a:off x="76200" y="3543300"/>
            <a:ext cx="1219200" cy="400050"/>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Unified CM </a:t>
            </a:r>
            <a:r>
              <a:rPr lang="en-US" sz="1400" dirty="0">
                <a:solidFill>
                  <a:srgbClr val="FFFFFF"/>
                </a:solidFill>
              </a:rPr>
              <a:t>10.0</a:t>
            </a:r>
          </a:p>
        </p:txBody>
      </p:sp>
      <p:sp>
        <p:nvSpPr>
          <p:cNvPr id="7" name="Right Arrow 6"/>
          <p:cNvSpPr/>
          <p:nvPr/>
        </p:nvSpPr>
        <p:spPr>
          <a:xfrm rot="18139223">
            <a:off x="6772275" y="3720515"/>
            <a:ext cx="457200" cy="288993"/>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ight Arrow 9"/>
          <p:cNvSpPr/>
          <p:nvPr/>
        </p:nvSpPr>
        <p:spPr>
          <a:xfrm rot="18139223">
            <a:off x="1732872" y="2633329"/>
            <a:ext cx="457200" cy="288993"/>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ight Arrow 10"/>
          <p:cNvSpPr/>
          <p:nvPr/>
        </p:nvSpPr>
        <p:spPr>
          <a:xfrm rot="3734202">
            <a:off x="2024487" y="1770872"/>
            <a:ext cx="457200" cy="288993"/>
          </a:xfrm>
          <a:prstGeom prst="rightArrow">
            <a:avLst/>
          </a:prstGeom>
          <a:solidFill>
            <a:srgbClr val="FFC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ight Arrow 11"/>
          <p:cNvSpPr/>
          <p:nvPr/>
        </p:nvSpPr>
        <p:spPr>
          <a:xfrm rot="3734202">
            <a:off x="4384644" y="2884453"/>
            <a:ext cx="457200" cy="288993"/>
          </a:xfrm>
          <a:prstGeom prst="rightArrow">
            <a:avLst/>
          </a:prstGeom>
          <a:solidFill>
            <a:srgbClr val="FFC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Title 3"/>
          <p:cNvSpPr>
            <a:spLocks noGrp="1"/>
          </p:cNvSpPr>
          <p:nvPr>
            <p:ph type="title"/>
          </p:nvPr>
        </p:nvSpPr>
        <p:spPr>
          <a:xfrm>
            <a:off x="230188" y="133350"/>
            <a:ext cx="8588375" cy="609600"/>
          </a:xfrm>
        </p:spPr>
        <p:txBody>
          <a:bodyPr/>
          <a:lstStyle/>
          <a:p>
            <a:r>
              <a:rPr lang="en-US" b="0" dirty="0" smtClean="0">
                <a:solidFill>
                  <a:srgbClr val="FFFFFF"/>
                </a:solidFill>
              </a:rPr>
              <a:t>Home Cluster Discovery</a:t>
            </a:r>
          </a:p>
        </p:txBody>
      </p:sp>
    </p:spTree>
    <p:extLst>
      <p:ext uri="{BB962C8B-B14F-4D97-AF65-F5344CB8AC3E}">
        <p14:creationId xmlns:p14="http://schemas.microsoft.com/office/powerpoint/2010/main" val="160993671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p:cNvCxnSpPr/>
          <p:nvPr/>
        </p:nvCxnSpPr>
        <p:spPr>
          <a:xfrm flipV="1">
            <a:off x="3364105" y="1662998"/>
            <a:ext cx="0" cy="1234023"/>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6" name="Table 5"/>
          <p:cNvGraphicFramePr>
            <a:graphicFrameLocks noGrp="1"/>
          </p:cNvGraphicFramePr>
          <p:nvPr>
            <p:extLst>
              <p:ext uri="{D42A27DB-BD31-4B8C-83A1-F6EECF244321}">
                <p14:modId xmlns:p14="http://schemas.microsoft.com/office/powerpoint/2010/main" val="28607364"/>
              </p:ext>
            </p:extLst>
          </p:nvPr>
        </p:nvGraphicFramePr>
        <p:xfrm>
          <a:off x="5197288" y="1700179"/>
          <a:ext cx="3872091" cy="3154265"/>
        </p:xfrm>
        <a:graphic>
          <a:graphicData uri="http://schemas.openxmlformats.org/drawingml/2006/table">
            <a:tbl>
              <a:tblPr bandRow="1">
                <a:tableStyleId>{2D5ABB26-0587-4C30-8999-92F81FD0307C}</a:tableStyleId>
              </a:tblPr>
              <a:tblGrid>
                <a:gridCol w="901958"/>
                <a:gridCol w="835104"/>
                <a:gridCol w="2135029"/>
              </a:tblGrid>
              <a:tr h="393205">
                <a:tc>
                  <a:txBody>
                    <a:bodyPr/>
                    <a:lstStyle/>
                    <a:p>
                      <a:pPr algn="l"/>
                      <a:r>
                        <a:rPr lang="en-US" sz="1200" b="1" u="sng" dirty="0" smtClean="0">
                          <a:solidFill>
                            <a:srgbClr val="000000"/>
                          </a:solidFill>
                        </a:rPr>
                        <a:t>Protocol</a:t>
                      </a:r>
                      <a:endParaRPr lang="en-US" sz="1200" b="1" u="sng" dirty="0">
                        <a:solidFill>
                          <a:srgbClr val="000000"/>
                        </a:solidFill>
                      </a:endParaRPr>
                    </a:p>
                  </a:txBody>
                  <a:tcPr marL="68598" marR="68598" marT="34290" marB="3429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FFFFFF"/>
                    </a:solidFill>
                  </a:tcPr>
                </a:tc>
                <a:tc>
                  <a:txBody>
                    <a:bodyPr/>
                    <a:lstStyle/>
                    <a:p>
                      <a:pPr algn="l"/>
                      <a:r>
                        <a:rPr lang="en-US" sz="1200" b="1" u="sng" dirty="0" smtClean="0">
                          <a:solidFill>
                            <a:srgbClr val="000000"/>
                          </a:solidFill>
                        </a:rPr>
                        <a:t>Security</a:t>
                      </a:r>
                      <a:endParaRPr lang="en-US" sz="1200" b="1" u="sng" dirty="0">
                        <a:solidFill>
                          <a:srgbClr val="000000"/>
                        </a:solidFill>
                      </a:endParaRPr>
                    </a:p>
                  </a:txBody>
                  <a:tcPr marL="68598" marR="68598" marT="34290" marB="34290" anchor="ctr">
                    <a:lnT w="12700" cap="flat" cmpd="sng" algn="ctr">
                      <a:noFill/>
                      <a:prstDash val="solid"/>
                      <a:round/>
                      <a:headEnd type="none" w="med" len="med"/>
                      <a:tailEnd type="none" w="med" len="med"/>
                    </a:lnT>
                    <a:solidFill>
                      <a:srgbClr val="FFFFFF"/>
                    </a:solidFill>
                  </a:tcPr>
                </a:tc>
                <a:tc>
                  <a:txBody>
                    <a:bodyPr/>
                    <a:lstStyle/>
                    <a:p>
                      <a:pPr algn="l"/>
                      <a:r>
                        <a:rPr lang="en-US" sz="1200" b="1" u="sng" dirty="0" smtClean="0">
                          <a:solidFill>
                            <a:srgbClr val="000000"/>
                          </a:solidFill>
                        </a:rPr>
                        <a:t>Service</a:t>
                      </a:r>
                      <a:endParaRPr lang="en-US" sz="1200" b="1" u="sng" dirty="0">
                        <a:solidFill>
                          <a:srgbClr val="000000"/>
                        </a:solidFill>
                      </a:endParaRPr>
                    </a:p>
                  </a:txBody>
                  <a:tcPr marL="68598" marR="68598" marT="34290" marB="3429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FFFF"/>
                    </a:solidFill>
                  </a:tcPr>
                </a:tc>
              </a:tr>
              <a:tr h="566606">
                <a:tc>
                  <a:txBody>
                    <a:bodyPr/>
                    <a:lstStyle/>
                    <a:p>
                      <a:pPr algn="l"/>
                      <a:r>
                        <a:rPr lang="en-US" sz="1100" dirty="0" smtClean="0">
                          <a:solidFill>
                            <a:srgbClr val="000000"/>
                          </a:solidFill>
                        </a:rPr>
                        <a:t>SIP</a:t>
                      </a:r>
                      <a:endParaRPr lang="en-US" sz="1100" dirty="0">
                        <a:solidFill>
                          <a:srgbClr val="000000"/>
                        </a:solidFill>
                      </a:endParaRPr>
                    </a:p>
                  </a:txBody>
                  <a:tcPr marL="68598" marR="68598" marT="34290" marB="34290">
                    <a:lnL w="12700" cap="flat" cmpd="sng" algn="ctr">
                      <a:noFill/>
                      <a:prstDash val="solid"/>
                      <a:round/>
                      <a:headEnd type="none" w="med" len="med"/>
                      <a:tailEnd type="none" w="med" len="med"/>
                    </a:lnL>
                  </a:tcPr>
                </a:tc>
                <a:tc>
                  <a:txBody>
                    <a:bodyPr/>
                    <a:lstStyle/>
                    <a:p>
                      <a:pPr algn="l"/>
                      <a:r>
                        <a:rPr lang="en-US" sz="1100" dirty="0" smtClean="0">
                          <a:solidFill>
                            <a:srgbClr val="000000"/>
                          </a:solidFill>
                        </a:rPr>
                        <a:t>TLS</a:t>
                      </a:r>
                      <a:endParaRPr lang="en-US" sz="1100" dirty="0">
                        <a:solidFill>
                          <a:srgbClr val="000000"/>
                        </a:solidFill>
                      </a:endParaRPr>
                    </a:p>
                  </a:txBody>
                  <a:tcPr marL="68598" marR="68598" marT="34290" marB="34290"/>
                </a:tc>
                <a:tc>
                  <a:txBody>
                    <a:bodyPr/>
                    <a:lstStyle/>
                    <a:p>
                      <a:pPr algn="l"/>
                      <a:r>
                        <a:rPr lang="en-US" sz="1100" baseline="0" dirty="0" smtClean="0">
                          <a:solidFill>
                            <a:srgbClr val="000000"/>
                          </a:solidFill>
                        </a:rPr>
                        <a:t>Session Establishment – Register, Invite, etc.</a:t>
                      </a:r>
                      <a:endParaRPr lang="en-US" sz="1100" dirty="0">
                        <a:solidFill>
                          <a:srgbClr val="000000"/>
                        </a:solidFill>
                      </a:endParaRPr>
                    </a:p>
                  </a:txBody>
                  <a:tcPr marL="68598" marR="68598" marT="34290" marB="34290">
                    <a:lnR w="12700" cap="flat" cmpd="sng" algn="ctr">
                      <a:noFill/>
                      <a:prstDash val="solid"/>
                      <a:round/>
                      <a:headEnd type="none" w="med" len="med"/>
                      <a:tailEnd type="none" w="med" len="med"/>
                    </a:lnR>
                  </a:tcPr>
                </a:tc>
              </a:tr>
              <a:tr h="628833">
                <a:tc>
                  <a:txBody>
                    <a:bodyPr/>
                    <a:lstStyle/>
                    <a:p>
                      <a:pPr algn="l"/>
                      <a:r>
                        <a:rPr lang="en-US" sz="1100" dirty="0" smtClean="0">
                          <a:solidFill>
                            <a:srgbClr val="000000"/>
                          </a:solidFill>
                        </a:rPr>
                        <a:t>Media</a:t>
                      </a:r>
                      <a:endParaRPr lang="en-US" sz="1100" dirty="0">
                        <a:solidFill>
                          <a:srgbClr val="000000"/>
                        </a:solidFill>
                      </a:endParaRPr>
                    </a:p>
                  </a:txBody>
                  <a:tcPr marL="68598" marR="68598" marT="34290" marB="34290">
                    <a:lnL w="12700" cap="flat" cmpd="sng" algn="ctr">
                      <a:noFill/>
                      <a:prstDash val="solid"/>
                      <a:round/>
                      <a:headEnd type="none" w="med" len="med"/>
                      <a:tailEnd type="none" w="med" len="med"/>
                    </a:lnL>
                  </a:tcPr>
                </a:tc>
                <a:tc>
                  <a:txBody>
                    <a:bodyPr/>
                    <a:lstStyle/>
                    <a:p>
                      <a:pPr algn="l"/>
                      <a:r>
                        <a:rPr lang="en-US" sz="1100" dirty="0" smtClean="0">
                          <a:solidFill>
                            <a:srgbClr val="000000"/>
                          </a:solidFill>
                        </a:rPr>
                        <a:t>SRTP</a:t>
                      </a:r>
                    </a:p>
                  </a:txBody>
                  <a:tcPr marL="68598" marR="68598" marT="34290" marB="34290"/>
                </a:tc>
                <a:tc>
                  <a:txBody>
                    <a:bodyPr/>
                    <a:lstStyle/>
                    <a:p>
                      <a:pPr algn="l"/>
                      <a:r>
                        <a:rPr lang="en-US" sz="1100" dirty="0" smtClean="0">
                          <a:solidFill>
                            <a:srgbClr val="000000"/>
                          </a:solidFill>
                        </a:rPr>
                        <a:t>Audio, Video, Content Share, Advanced</a:t>
                      </a:r>
                      <a:r>
                        <a:rPr lang="en-US" sz="1100" baseline="0" dirty="0" smtClean="0">
                          <a:solidFill>
                            <a:srgbClr val="000000"/>
                          </a:solidFill>
                        </a:rPr>
                        <a:t> Control </a:t>
                      </a:r>
                    </a:p>
                  </a:txBody>
                  <a:tcPr marL="68598" marR="68598" marT="34290" marB="34290">
                    <a:lnR w="12700" cap="flat" cmpd="sng" algn="ctr">
                      <a:noFill/>
                      <a:prstDash val="solid"/>
                      <a:round/>
                      <a:headEnd type="none" w="med" len="med"/>
                      <a:tailEnd type="none" w="med" len="med"/>
                    </a:lnR>
                  </a:tcPr>
                </a:tc>
              </a:tr>
              <a:tr h="559845">
                <a:tc>
                  <a:txBody>
                    <a:bodyPr/>
                    <a:lstStyle/>
                    <a:p>
                      <a:pPr algn="l"/>
                      <a:r>
                        <a:rPr lang="en-US" sz="1100" dirty="0" smtClean="0">
                          <a:solidFill>
                            <a:srgbClr val="000000"/>
                          </a:solidFill>
                        </a:rPr>
                        <a:t>HTTPS</a:t>
                      </a:r>
                      <a:endParaRPr lang="en-US" sz="1100" dirty="0">
                        <a:solidFill>
                          <a:srgbClr val="000000"/>
                        </a:solidFill>
                      </a:endParaRPr>
                    </a:p>
                  </a:txBody>
                  <a:tcPr marL="68598" marR="68598" marT="34290" marB="34290">
                    <a:lnL w="12700" cap="flat" cmpd="sng" algn="ctr">
                      <a:noFill/>
                      <a:prstDash val="solid"/>
                      <a:round/>
                      <a:headEnd type="none" w="med" len="med"/>
                      <a:tailEnd type="none" w="med" len="med"/>
                    </a:lnL>
                  </a:tcPr>
                </a:tc>
                <a:tc>
                  <a:txBody>
                    <a:bodyPr/>
                    <a:lstStyle/>
                    <a:p>
                      <a:pPr algn="l"/>
                      <a:r>
                        <a:rPr lang="en-US" sz="1100" dirty="0" smtClean="0">
                          <a:solidFill>
                            <a:srgbClr val="000000"/>
                          </a:solidFill>
                        </a:rPr>
                        <a:t>TLS</a:t>
                      </a:r>
                      <a:endParaRPr lang="en-US" sz="1100" dirty="0">
                        <a:solidFill>
                          <a:srgbClr val="000000"/>
                        </a:solidFill>
                      </a:endParaRPr>
                    </a:p>
                  </a:txBody>
                  <a:tcPr marL="68598" marR="68598" marT="34290" marB="34290"/>
                </a:tc>
                <a:tc>
                  <a:txBody>
                    <a:bodyPr/>
                    <a:lstStyle/>
                    <a:p>
                      <a:pPr algn="l"/>
                      <a:r>
                        <a:rPr lang="en-US" sz="1100" dirty="0" smtClean="0">
                          <a:solidFill>
                            <a:srgbClr val="000000"/>
                          </a:solidFill>
                        </a:rPr>
                        <a:t>Logon, Provisioning/Configuration,</a:t>
                      </a:r>
                      <a:r>
                        <a:rPr lang="en-US" sz="1100" baseline="0" dirty="0" smtClean="0">
                          <a:solidFill>
                            <a:srgbClr val="000000"/>
                          </a:solidFill>
                        </a:rPr>
                        <a:t> Contact Search, Visual Voicemail</a:t>
                      </a:r>
                      <a:endParaRPr lang="en-US" sz="1100" dirty="0">
                        <a:solidFill>
                          <a:srgbClr val="000000"/>
                        </a:solidFill>
                      </a:endParaRPr>
                    </a:p>
                  </a:txBody>
                  <a:tcPr marL="68598" marR="68598" marT="34290" marB="34290">
                    <a:lnR w="12700" cap="flat" cmpd="sng" algn="ctr">
                      <a:noFill/>
                      <a:prstDash val="solid"/>
                      <a:round/>
                      <a:headEnd type="none" w="med" len="med"/>
                      <a:tailEnd type="none" w="med" len="med"/>
                    </a:lnR>
                  </a:tcPr>
                </a:tc>
              </a:tr>
              <a:tr h="826481">
                <a:tc>
                  <a:txBody>
                    <a:bodyPr/>
                    <a:lstStyle/>
                    <a:p>
                      <a:pPr algn="l"/>
                      <a:r>
                        <a:rPr lang="en-US" sz="1100" dirty="0" smtClean="0">
                          <a:solidFill>
                            <a:srgbClr val="000000"/>
                          </a:solidFill>
                        </a:rPr>
                        <a:t>XMPP</a:t>
                      </a:r>
                      <a:endParaRPr lang="en-US" sz="1100" dirty="0">
                        <a:solidFill>
                          <a:srgbClr val="000000"/>
                        </a:solidFill>
                      </a:endParaRPr>
                    </a:p>
                  </a:txBody>
                  <a:tcPr marL="68598" marR="68598" marT="34290" marB="34290">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l"/>
                      <a:r>
                        <a:rPr lang="en-US" sz="1100" dirty="0" smtClean="0">
                          <a:solidFill>
                            <a:srgbClr val="000000"/>
                          </a:solidFill>
                        </a:rPr>
                        <a:t>TLS</a:t>
                      </a:r>
                      <a:endParaRPr lang="en-US" sz="1100" dirty="0">
                        <a:solidFill>
                          <a:srgbClr val="000000"/>
                        </a:solidFill>
                      </a:endParaRPr>
                    </a:p>
                  </a:txBody>
                  <a:tcPr marL="68598" marR="68598" marT="34290" marB="34290">
                    <a:lnB w="12700" cap="flat" cmpd="sng" algn="ctr">
                      <a:noFill/>
                      <a:prstDash val="solid"/>
                      <a:round/>
                      <a:headEnd type="none" w="med" len="med"/>
                      <a:tailEnd type="none" w="med" len="med"/>
                    </a:lnB>
                  </a:tcPr>
                </a:tc>
                <a:tc>
                  <a:txBody>
                    <a:bodyPr/>
                    <a:lstStyle/>
                    <a:p>
                      <a:pPr algn="l"/>
                      <a:r>
                        <a:rPr lang="en-US" sz="1100" dirty="0" smtClean="0">
                          <a:solidFill>
                            <a:srgbClr val="000000"/>
                          </a:solidFill>
                        </a:rPr>
                        <a:t>Instant</a:t>
                      </a:r>
                      <a:r>
                        <a:rPr lang="en-US" sz="1100" baseline="0" dirty="0" smtClean="0">
                          <a:solidFill>
                            <a:srgbClr val="000000"/>
                          </a:solidFill>
                        </a:rPr>
                        <a:t> Messaging, Presence</a:t>
                      </a:r>
                      <a:endParaRPr lang="en-US" sz="1100" dirty="0">
                        <a:solidFill>
                          <a:srgbClr val="000000"/>
                        </a:solidFill>
                      </a:endParaRPr>
                    </a:p>
                  </a:txBody>
                  <a:tcPr marL="68598" marR="68598" marT="34290" marB="3429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pic>
        <p:nvPicPr>
          <p:cNvPr id="47" name="Picture 46" descr="mcu.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642" y="3776455"/>
            <a:ext cx="404727" cy="364423"/>
          </a:xfrm>
          <a:prstGeom prst="rect">
            <a:avLst/>
          </a:prstGeom>
        </p:spPr>
      </p:pic>
      <p:sp>
        <p:nvSpPr>
          <p:cNvPr id="52" name="Can 51"/>
          <p:cNvSpPr/>
          <p:nvPr/>
        </p:nvSpPr>
        <p:spPr>
          <a:xfrm>
            <a:off x="606642" y="4336459"/>
            <a:ext cx="279328" cy="265790"/>
          </a:xfrm>
          <a:prstGeom prst="can">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spcCol="0" rtlCol="0" anchor="ctr"/>
          <a:lstStyle/>
          <a:p>
            <a:pPr algn="ctr"/>
            <a:endParaRPr lang="en-US" sz="1100" dirty="0">
              <a:solidFill>
                <a:srgbClr val="000000"/>
              </a:solidFill>
            </a:endParaRPr>
          </a:p>
        </p:txBody>
      </p:sp>
      <p:sp>
        <p:nvSpPr>
          <p:cNvPr id="53" name="Can 52"/>
          <p:cNvSpPr/>
          <p:nvPr/>
        </p:nvSpPr>
        <p:spPr>
          <a:xfrm>
            <a:off x="732041" y="4453872"/>
            <a:ext cx="279328" cy="265790"/>
          </a:xfrm>
          <a:prstGeom prst="can">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spcCol="0" rtlCol="0" anchor="ctr"/>
          <a:lstStyle/>
          <a:p>
            <a:pPr algn="ctr"/>
            <a:endParaRPr lang="en-US" sz="1100" dirty="0">
              <a:solidFill>
                <a:srgbClr val="000000"/>
              </a:solidFill>
            </a:endParaRPr>
          </a:p>
        </p:txBody>
      </p:sp>
      <p:pic>
        <p:nvPicPr>
          <p:cNvPr id="54" name="Picture 66" descr="Cisco_Unified_Presence_Serv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6642" y="3130143"/>
            <a:ext cx="404727" cy="4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itle 4"/>
          <p:cNvSpPr>
            <a:spLocks noGrp="1"/>
          </p:cNvSpPr>
          <p:nvPr>
            <p:ph type="title"/>
          </p:nvPr>
        </p:nvSpPr>
        <p:spPr/>
        <p:txBody>
          <a:bodyPr anchor="b">
            <a:normAutofit/>
          </a:bodyPr>
          <a:lstStyle/>
          <a:p>
            <a:r>
              <a:rPr lang="en-US" dirty="0" smtClean="0"/>
              <a:t>Protocol Workload Summary</a:t>
            </a:r>
            <a:endParaRPr lang="en-US" dirty="0"/>
          </a:p>
        </p:txBody>
      </p:sp>
      <p:cxnSp>
        <p:nvCxnSpPr>
          <p:cNvPr id="83" name="Straight Connector 82"/>
          <p:cNvCxnSpPr/>
          <p:nvPr/>
        </p:nvCxnSpPr>
        <p:spPr>
          <a:xfrm flipV="1">
            <a:off x="4253360" y="2228566"/>
            <a:ext cx="943927" cy="280369"/>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253360" y="2508935"/>
            <a:ext cx="943927" cy="279899"/>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335693" y="2508935"/>
            <a:ext cx="882239" cy="897461"/>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4253360" y="2508935"/>
            <a:ext cx="943927" cy="1536693"/>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94" name="Table 93"/>
          <p:cNvGraphicFramePr>
            <a:graphicFrameLocks noGrp="1"/>
          </p:cNvGraphicFramePr>
          <p:nvPr>
            <p:extLst>
              <p:ext uri="{D42A27DB-BD31-4B8C-83A1-F6EECF244321}">
                <p14:modId xmlns:p14="http://schemas.microsoft.com/office/powerpoint/2010/main" val="2686550031"/>
              </p:ext>
            </p:extLst>
          </p:nvPr>
        </p:nvGraphicFramePr>
        <p:xfrm>
          <a:off x="1051401" y="2770770"/>
          <a:ext cx="1738711" cy="1983896"/>
        </p:xfrm>
        <a:graphic>
          <a:graphicData uri="http://schemas.openxmlformats.org/drawingml/2006/table">
            <a:tbl>
              <a:tblPr bandRow="1">
                <a:tableStyleId>{2D5ABB26-0587-4C30-8999-92F81FD0307C}</a:tableStyleId>
              </a:tblPr>
              <a:tblGrid>
                <a:gridCol w="1738711"/>
              </a:tblGrid>
              <a:tr h="424064">
                <a:tc>
                  <a:txBody>
                    <a:bodyPr/>
                    <a:lstStyle/>
                    <a:p>
                      <a:pPr algn="l"/>
                      <a:endParaRPr lang="en-US" sz="1100" dirty="0">
                        <a:solidFill>
                          <a:srgbClr val="000000"/>
                        </a:solidFill>
                      </a:endParaRPr>
                    </a:p>
                  </a:txBody>
                  <a:tcPr marL="68598" marR="68598" marT="34290" marB="34290" anchor="ctr"/>
                </a:tc>
              </a:tr>
              <a:tr h="470636">
                <a:tc>
                  <a:txBody>
                    <a:bodyPr/>
                    <a:lstStyle/>
                    <a:p>
                      <a:pPr algn="l"/>
                      <a:r>
                        <a:rPr lang="en-US" sz="1100" dirty="0" smtClean="0">
                          <a:solidFill>
                            <a:srgbClr val="000000"/>
                          </a:solidFill>
                        </a:rPr>
                        <a:t>Unified CM </a:t>
                      </a:r>
                      <a:r>
                        <a:rPr lang="en-US" sz="1100" dirty="0" err="1" smtClean="0">
                          <a:solidFill>
                            <a:srgbClr val="000000"/>
                          </a:solidFill>
                        </a:rPr>
                        <a:t>IM&amp;P</a:t>
                      </a:r>
                      <a:endParaRPr lang="en-US" sz="1100" dirty="0">
                        <a:solidFill>
                          <a:srgbClr val="000000"/>
                        </a:solidFill>
                      </a:endParaRPr>
                    </a:p>
                  </a:txBody>
                  <a:tcPr marL="68598" marR="68598" marT="34290" marB="34290" anchor="ctr"/>
                </a:tc>
              </a:tr>
              <a:tr h="470636">
                <a:tc>
                  <a:txBody>
                    <a:bodyPr/>
                    <a:lstStyle/>
                    <a:p>
                      <a:pPr algn="l"/>
                      <a:r>
                        <a:rPr lang="en-US" sz="1100" dirty="0" smtClean="0">
                          <a:solidFill>
                            <a:srgbClr val="000000"/>
                          </a:solidFill>
                        </a:rPr>
                        <a:t>Conference Resources</a:t>
                      </a:r>
                      <a:endParaRPr lang="en-US" sz="1100" dirty="0">
                        <a:solidFill>
                          <a:srgbClr val="000000"/>
                        </a:solidFill>
                      </a:endParaRPr>
                    </a:p>
                  </a:txBody>
                  <a:tcPr marL="68598" marR="68598" marT="34290" marB="34290" anchor="ctr"/>
                </a:tc>
              </a:tr>
              <a:tr h="618560">
                <a:tc>
                  <a:txBody>
                    <a:bodyPr/>
                    <a:lstStyle/>
                    <a:p>
                      <a:pPr algn="l"/>
                      <a:r>
                        <a:rPr lang="en-US" sz="1100" dirty="0" smtClean="0">
                          <a:solidFill>
                            <a:srgbClr val="000000"/>
                          </a:solidFill>
                        </a:rPr>
                        <a:t>Other UC Infrastructure &amp; Resources</a:t>
                      </a:r>
                      <a:endParaRPr lang="en-US" sz="1100" dirty="0">
                        <a:solidFill>
                          <a:srgbClr val="000000"/>
                        </a:solidFill>
                      </a:endParaRPr>
                    </a:p>
                  </a:txBody>
                  <a:tcPr marL="68598" marR="68598" marT="34290" marB="34290" anchor="ctr"/>
                </a:tc>
              </a:tr>
            </a:tbl>
          </a:graphicData>
        </a:graphic>
      </p:graphicFrame>
      <p:pic>
        <p:nvPicPr>
          <p:cNvPr id="30" name="Picture 29" descr="jabber mobile.png"/>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926435" y="1616074"/>
            <a:ext cx="397841" cy="493743"/>
          </a:xfrm>
          <a:prstGeom prst="rect">
            <a:avLst/>
          </a:prstGeom>
        </p:spPr>
      </p:pic>
      <p:cxnSp>
        <p:nvCxnSpPr>
          <p:cNvPr id="31" name="Straight Connector 30"/>
          <p:cNvCxnSpPr/>
          <p:nvPr/>
        </p:nvCxnSpPr>
        <p:spPr>
          <a:xfrm flipV="1">
            <a:off x="2561311" y="1662998"/>
            <a:ext cx="2479" cy="1234023"/>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2" name="Rounded Rectangle 31"/>
          <p:cNvSpPr/>
          <p:nvPr/>
        </p:nvSpPr>
        <p:spPr>
          <a:xfrm>
            <a:off x="1899329" y="2261222"/>
            <a:ext cx="1648031" cy="527612"/>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rgbClr val="FFFFFF"/>
              </a:solidFill>
            </a:endParaRPr>
          </a:p>
        </p:txBody>
      </p:sp>
      <p:cxnSp>
        <p:nvCxnSpPr>
          <p:cNvPr id="33" name="Straight Connector 32"/>
          <p:cNvCxnSpPr>
            <a:endCxn id="41" idx="3"/>
          </p:cNvCxnSpPr>
          <p:nvPr/>
        </p:nvCxnSpPr>
        <p:spPr>
          <a:xfrm flipH="1">
            <a:off x="1569382" y="2508935"/>
            <a:ext cx="2683977" cy="20622"/>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34" name="Rounded Rectangle 16"/>
          <p:cNvSpPr>
            <a:spLocks noChangeAspect="1"/>
          </p:cNvSpPr>
          <p:nvPr/>
        </p:nvSpPr>
        <p:spPr>
          <a:xfrm>
            <a:off x="76218" y="1971150"/>
            <a:ext cx="1387923"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171473" rtlCol="0" anchor="b"/>
          <a:lstStyle/>
          <a:p>
            <a:pPr algn="ctr"/>
            <a:endParaRPr lang="en-US" dirty="0" smtClean="0">
              <a:solidFill>
                <a:srgbClr val="FFFFFF">
                  <a:lumMod val="50000"/>
                </a:srgbClr>
              </a:solidFill>
            </a:endParaRPr>
          </a:p>
        </p:txBody>
      </p:sp>
      <p:sp>
        <p:nvSpPr>
          <p:cNvPr id="35" name="TextBox 34"/>
          <p:cNvSpPr txBox="1"/>
          <p:nvPr/>
        </p:nvSpPr>
        <p:spPr>
          <a:xfrm>
            <a:off x="1036209" y="1621047"/>
            <a:ext cx="1515716" cy="404734"/>
          </a:xfrm>
          <a:prstGeom prst="rect">
            <a:avLst/>
          </a:prstGeom>
          <a:noFill/>
        </p:spPr>
        <p:txBody>
          <a:bodyPr wrap="square" lIns="68559" tIns="34280" rIns="68559" bIns="34280" rtlCol="0">
            <a:spAutoFit/>
          </a:bodyPr>
          <a:lstStyle/>
          <a:p>
            <a:pPr algn="r" eaLnBrk="0" fontAlgn="base" hangingPunct="0">
              <a:lnSpc>
                <a:spcPct val="90000"/>
              </a:lnSpc>
              <a:spcBef>
                <a:spcPct val="0"/>
              </a:spcBef>
              <a:spcAft>
                <a:spcPct val="0"/>
              </a:spcAft>
            </a:pPr>
            <a:r>
              <a:rPr lang="en-US" sz="1200" b="1" dirty="0">
                <a:solidFill>
                  <a:srgbClr val="00B050"/>
                </a:solidFill>
              </a:rPr>
              <a:t>Inside firewall (Intranet)</a:t>
            </a:r>
          </a:p>
        </p:txBody>
      </p:sp>
      <p:sp>
        <p:nvSpPr>
          <p:cNvPr id="36" name="TextBox 35"/>
          <p:cNvSpPr txBox="1"/>
          <p:nvPr/>
        </p:nvSpPr>
        <p:spPr>
          <a:xfrm>
            <a:off x="3405093" y="1621047"/>
            <a:ext cx="1881973" cy="404734"/>
          </a:xfrm>
          <a:prstGeom prst="rect">
            <a:avLst/>
          </a:prstGeom>
          <a:noFill/>
        </p:spPr>
        <p:txBody>
          <a:bodyPr wrap="square" lIns="68559" tIns="34280" rIns="68559" bIns="34280" rtlCol="0">
            <a:spAutoFit/>
          </a:bodyPr>
          <a:lstStyle/>
          <a:p>
            <a:pPr eaLnBrk="0" fontAlgn="base" hangingPunct="0">
              <a:lnSpc>
                <a:spcPct val="90000"/>
              </a:lnSpc>
              <a:spcBef>
                <a:spcPct val="0"/>
              </a:spcBef>
              <a:spcAft>
                <a:spcPct val="0"/>
              </a:spcAft>
            </a:pPr>
            <a:r>
              <a:rPr lang="en-US" sz="1200" b="1" dirty="0">
                <a:solidFill>
                  <a:srgbClr val="B21A1A"/>
                </a:solidFill>
              </a:rPr>
              <a:t>Outside firewall</a:t>
            </a:r>
            <a:br>
              <a:rPr lang="en-US" sz="1200" b="1" dirty="0">
                <a:solidFill>
                  <a:srgbClr val="B21A1A"/>
                </a:solidFill>
              </a:rPr>
            </a:br>
            <a:r>
              <a:rPr lang="en-US" sz="1200" b="1" dirty="0">
                <a:solidFill>
                  <a:srgbClr val="B21A1A"/>
                </a:solidFill>
              </a:rPr>
              <a:t>(Public Internet)</a:t>
            </a:r>
          </a:p>
        </p:txBody>
      </p:sp>
      <p:graphicFrame>
        <p:nvGraphicFramePr>
          <p:cNvPr id="37" name="Object 150"/>
          <p:cNvGraphicFramePr>
            <a:graphicFrameLocks noChangeAspect="1"/>
          </p:cNvGraphicFramePr>
          <p:nvPr>
            <p:extLst>
              <p:ext uri="{D42A27DB-BD31-4B8C-83A1-F6EECF244321}">
                <p14:modId xmlns:p14="http://schemas.microsoft.com/office/powerpoint/2010/main" val="146354305"/>
              </p:ext>
            </p:extLst>
          </p:nvPr>
        </p:nvGraphicFramePr>
        <p:xfrm>
          <a:off x="2770996" y="2348535"/>
          <a:ext cx="402093" cy="362045"/>
        </p:xfrm>
        <a:graphic>
          <a:graphicData uri="http://schemas.openxmlformats.org/presentationml/2006/ole">
            <mc:AlternateContent xmlns:mc="http://schemas.openxmlformats.org/markup-compatibility/2006">
              <mc:Choice xmlns:v="urn:schemas-microsoft-com:vml" Requires="v">
                <p:oleObj spid="_x0000_s9836" name="Visio" r:id="rId7" imgW="576739" imgH="518732" progId="">
                  <p:embed/>
                </p:oleObj>
              </mc:Choice>
              <mc:Fallback>
                <p:oleObj name="Visio" r:id="rId7" imgW="576739" imgH="51873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0996" y="2348535"/>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8" name="Picture 37" descr="firewall-side.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flipH="1">
            <a:off x="2351471" y="2441076"/>
            <a:ext cx="425642" cy="176963"/>
          </a:xfrm>
          <a:prstGeom prst="rect">
            <a:avLst/>
          </a:prstGeom>
        </p:spPr>
      </p:pic>
      <p:graphicFrame>
        <p:nvGraphicFramePr>
          <p:cNvPr id="41" name="Object 154"/>
          <p:cNvGraphicFramePr>
            <a:graphicFrameLocks noChangeAspect="1"/>
          </p:cNvGraphicFramePr>
          <p:nvPr>
            <p:extLst>
              <p:ext uri="{D42A27DB-BD31-4B8C-83A1-F6EECF244321}">
                <p14:modId xmlns:p14="http://schemas.microsoft.com/office/powerpoint/2010/main" val="1590987160"/>
              </p:ext>
            </p:extLst>
          </p:nvPr>
        </p:nvGraphicFramePr>
        <p:xfrm>
          <a:off x="1164191" y="2347166"/>
          <a:ext cx="405192" cy="364782"/>
        </p:xfrm>
        <a:graphic>
          <a:graphicData uri="http://schemas.openxmlformats.org/presentationml/2006/ole">
            <mc:AlternateContent xmlns:mc="http://schemas.openxmlformats.org/markup-compatibility/2006">
              <mc:Choice xmlns:v="urn:schemas-microsoft-com:vml" Requires="v">
                <p:oleObj spid="_x0000_s9837" name="Visio" r:id="rId10" imgW="575405" imgH="517731" progId="">
                  <p:embed/>
                </p:oleObj>
              </mc:Choice>
              <mc:Fallback>
                <p:oleObj name="Visio" r:id="rId10" imgW="575405" imgH="517731"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4191" y="2347166"/>
                        <a:ext cx="405192" cy="364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2" name="Picture 41" descr="firewall-side.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flipH="1">
            <a:off x="3166974" y="2441076"/>
            <a:ext cx="425642" cy="176963"/>
          </a:xfrm>
          <a:prstGeom prst="rect">
            <a:avLst/>
          </a:prstGeom>
        </p:spPr>
      </p:pic>
      <p:sp>
        <p:nvSpPr>
          <p:cNvPr id="43" name="TextBox 42"/>
          <p:cNvSpPr txBox="1"/>
          <p:nvPr/>
        </p:nvSpPr>
        <p:spPr>
          <a:xfrm>
            <a:off x="2480070" y="2897021"/>
            <a:ext cx="1088227" cy="430883"/>
          </a:xfrm>
          <a:prstGeom prst="rect">
            <a:avLst/>
          </a:prstGeom>
          <a:noFill/>
        </p:spPr>
        <p:txBody>
          <a:bodyPr wrap="square" lIns="91436" tIns="45718" rIns="91436" bIns="45718" rtlCol="0">
            <a:spAutoFit/>
          </a:bodyPr>
          <a:lstStyle/>
          <a:p>
            <a:pPr algn="ctr"/>
            <a:r>
              <a:rPr lang="en-US" sz="1100" dirty="0">
                <a:solidFill>
                  <a:srgbClr val="000000"/>
                </a:solidFill>
              </a:rPr>
              <a:t>Expressway</a:t>
            </a:r>
          </a:p>
          <a:p>
            <a:pPr algn="ctr"/>
            <a:r>
              <a:rPr lang="en-US" sz="1100" dirty="0">
                <a:solidFill>
                  <a:srgbClr val="000000"/>
                </a:solidFill>
              </a:rPr>
              <a:t> E</a:t>
            </a:r>
          </a:p>
        </p:txBody>
      </p:sp>
      <p:graphicFrame>
        <p:nvGraphicFramePr>
          <p:cNvPr id="44" name="Object 153"/>
          <p:cNvGraphicFramePr>
            <a:graphicFrameLocks noChangeAspect="1"/>
          </p:cNvGraphicFramePr>
          <p:nvPr>
            <p:extLst>
              <p:ext uri="{D42A27DB-BD31-4B8C-83A1-F6EECF244321}">
                <p14:modId xmlns:p14="http://schemas.microsoft.com/office/powerpoint/2010/main" val="877517774"/>
              </p:ext>
            </p:extLst>
          </p:nvPr>
        </p:nvGraphicFramePr>
        <p:xfrm>
          <a:off x="1955088" y="2348379"/>
          <a:ext cx="402499" cy="362355"/>
        </p:xfrm>
        <a:graphic>
          <a:graphicData uri="http://schemas.openxmlformats.org/presentationml/2006/ole">
            <mc:AlternateContent xmlns:mc="http://schemas.openxmlformats.org/markup-compatibility/2006">
              <mc:Choice xmlns:v="urn:schemas-microsoft-com:vml" Requires="v">
                <p:oleObj spid="_x0000_s9838" name="Visio" r:id="rId12" imgW="576739" imgH="518732" progId="">
                  <p:embed/>
                </p:oleObj>
              </mc:Choice>
              <mc:Fallback>
                <p:oleObj name="Visio" r:id="rId12" imgW="576739" imgH="518732"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5088" y="2348379"/>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Box 44"/>
          <p:cNvSpPr txBox="1"/>
          <p:nvPr/>
        </p:nvSpPr>
        <p:spPr>
          <a:xfrm>
            <a:off x="1569383" y="2897021"/>
            <a:ext cx="1083391" cy="430883"/>
          </a:xfrm>
          <a:prstGeom prst="rect">
            <a:avLst/>
          </a:prstGeom>
          <a:noFill/>
        </p:spPr>
        <p:txBody>
          <a:bodyPr wrap="square" lIns="91436" tIns="45718" rIns="91436" bIns="45718" rtlCol="0">
            <a:spAutoFit/>
          </a:bodyPr>
          <a:lstStyle/>
          <a:p>
            <a:pPr algn="ctr"/>
            <a:r>
              <a:rPr lang="en-US" sz="1100" dirty="0">
                <a:solidFill>
                  <a:srgbClr val="000000"/>
                </a:solidFill>
              </a:rPr>
              <a:t>Expressway</a:t>
            </a:r>
          </a:p>
          <a:p>
            <a:pPr algn="ctr"/>
            <a:r>
              <a:rPr lang="en-US" sz="1100" dirty="0">
                <a:solidFill>
                  <a:srgbClr val="000000"/>
                </a:solidFill>
              </a:rPr>
              <a:t> C</a:t>
            </a:r>
          </a:p>
        </p:txBody>
      </p:sp>
      <p:sp>
        <p:nvSpPr>
          <p:cNvPr id="46" name="Rectangle 45"/>
          <p:cNvSpPr/>
          <p:nvPr/>
        </p:nvSpPr>
        <p:spPr bwMode="auto">
          <a:xfrm>
            <a:off x="288111" y="2249424"/>
            <a:ext cx="1105936" cy="456479"/>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9" tIns="34280" rIns="68559" bIns="34280" numCol="1" rtlCol="0" anchor="ctr" anchorCtr="0" compatLnSpc="1">
            <a:prstTxWarp prst="textNoShape">
              <a:avLst/>
            </a:prstTxWarp>
            <a:flatTx/>
          </a:bodyPr>
          <a:lstStyle/>
          <a:p>
            <a:pPr>
              <a:defRPr/>
            </a:pPr>
            <a:r>
              <a:rPr lang="en-US" sz="1100" kern="0" dirty="0">
                <a:solidFill>
                  <a:srgbClr val="000000"/>
                </a:solidFill>
                <a:cs typeface="Century Gothic"/>
              </a:rPr>
              <a:t>Collaboration Services</a:t>
            </a:r>
          </a:p>
        </p:txBody>
      </p:sp>
      <p:sp>
        <p:nvSpPr>
          <p:cNvPr id="48" name="TextBox 47"/>
          <p:cNvSpPr txBox="1"/>
          <p:nvPr/>
        </p:nvSpPr>
        <p:spPr>
          <a:xfrm>
            <a:off x="932692" y="2897021"/>
            <a:ext cx="766401" cy="430883"/>
          </a:xfrm>
          <a:prstGeom prst="rect">
            <a:avLst/>
          </a:prstGeom>
          <a:noFill/>
        </p:spPr>
        <p:txBody>
          <a:bodyPr wrap="square" lIns="91436" tIns="45718" rIns="91436" bIns="45718" rtlCol="0">
            <a:spAutoFit/>
          </a:bodyPr>
          <a:lstStyle/>
          <a:p>
            <a:pPr algn="ctr"/>
            <a:r>
              <a:rPr lang="en-US" sz="1100" dirty="0">
                <a:solidFill>
                  <a:srgbClr val="000000"/>
                </a:solidFill>
              </a:rPr>
              <a:t>Unified CM</a:t>
            </a:r>
          </a:p>
        </p:txBody>
      </p:sp>
      <p:sp>
        <p:nvSpPr>
          <p:cNvPr id="49" name="Rounded Rectangle 16"/>
          <p:cNvSpPr>
            <a:spLocks noChangeAspect="1"/>
          </p:cNvSpPr>
          <p:nvPr/>
        </p:nvSpPr>
        <p:spPr>
          <a:xfrm>
            <a:off x="3547360" y="1971150"/>
            <a:ext cx="1292410"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171473" rtlCol="0" anchor="ctr"/>
          <a:lstStyle/>
          <a:p>
            <a:pPr algn="ctr"/>
            <a:endParaRPr lang="en-US" sz="800" b="1" dirty="0">
              <a:solidFill>
                <a:srgbClr val="000000"/>
              </a:solidFill>
            </a:endParaRPr>
          </a:p>
        </p:txBody>
      </p:sp>
      <p:sp>
        <p:nvSpPr>
          <p:cNvPr id="50" name="Rectangle 49"/>
          <p:cNvSpPr/>
          <p:nvPr/>
        </p:nvSpPr>
        <p:spPr bwMode="auto">
          <a:xfrm>
            <a:off x="3657554" y="2221656"/>
            <a:ext cx="1063430" cy="423822"/>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9" tIns="34280" rIns="68559" bIns="34280" numCol="1" rtlCol="0" anchor="ctr" anchorCtr="0" compatLnSpc="1">
            <a:prstTxWarp prst="textNoShape">
              <a:avLst/>
            </a:prstTxWarp>
            <a:flatTx/>
          </a:bodyPr>
          <a:lstStyle/>
          <a:p>
            <a:pPr algn="ctr">
              <a:defRPr/>
            </a:pPr>
            <a:r>
              <a:rPr lang="en-US" sz="1100" kern="0" dirty="0">
                <a:solidFill>
                  <a:srgbClr val="000000"/>
                </a:solidFill>
                <a:cs typeface="Century Gothic"/>
              </a:rPr>
              <a:t>Internet</a:t>
            </a:r>
          </a:p>
        </p:txBody>
      </p:sp>
      <p:sp>
        <p:nvSpPr>
          <p:cNvPr id="55" name="TextBox 54"/>
          <p:cNvSpPr txBox="1"/>
          <p:nvPr/>
        </p:nvSpPr>
        <p:spPr>
          <a:xfrm>
            <a:off x="2561310" y="1621046"/>
            <a:ext cx="818484" cy="235421"/>
          </a:xfrm>
          <a:prstGeom prst="rect">
            <a:avLst/>
          </a:prstGeom>
          <a:noFill/>
        </p:spPr>
        <p:txBody>
          <a:bodyPr wrap="square" lIns="68559" tIns="34280" rIns="68559" bIns="34280" rtlCol="0">
            <a:spAutoFit/>
          </a:bodyPr>
          <a:lstStyle/>
          <a:p>
            <a:pPr algn="ctr" eaLnBrk="0" fontAlgn="base" hangingPunct="0">
              <a:lnSpc>
                <a:spcPct val="90000"/>
              </a:lnSpc>
              <a:spcBef>
                <a:spcPct val="0"/>
              </a:spcBef>
              <a:spcAft>
                <a:spcPct val="0"/>
              </a:spcAft>
            </a:pPr>
            <a:r>
              <a:rPr lang="en-US" sz="1200" b="1" dirty="0">
                <a:solidFill>
                  <a:schemeClr val="bg1">
                    <a:lumMod val="50000"/>
                  </a:schemeClr>
                </a:solidFill>
              </a:rPr>
              <a:t>DMZ</a:t>
            </a:r>
          </a:p>
        </p:txBody>
      </p:sp>
    </p:spTree>
    <p:extLst>
      <p:ext uri="{BB962C8B-B14F-4D97-AF65-F5344CB8AC3E}">
        <p14:creationId xmlns:p14="http://schemas.microsoft.com/office/powerpoint/2010/main" val="231539168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a:stCxn id="56" idx="3"/>
          </p:cNvCxnSpPr>
          <p:nvPr/>
        </p:nvCxnSpPr>
        <p:spPr>
          <a:xfrm flipV="1">
            <a:off x="4745345" y="3406396"/>
            <a:ext cx="451942" cy="173426"/>
          </a:xfrm>
          <a:prstGeom prst="line">
            <a:avLst/>
          </a:prstGeom>
          <a:ln>
            <a:solidFill>
              <a:schemeClr val="accent2"/>
            </a:solidFill>
            <a:prstDash val="dash"/>
          </a:ln>
        </p:spPr>
        <p:style>
          <a:lnRef idx="2">
            <a:schemeClr val="accent1"/>
          </a:lnRef>
          <a:fillRef idx="0">
            <a:schemeClr val="accent1"/>
          </a:fillRef>
          <a:effectRef idx="1">
            <a:schemeClr val="accent1"/>
          </a:effectRef>
          <a:fontRef idx="minor">
            <a:schemeClr val="tx1"/>
          </a:fontRef>
        </p:style>
      </p:cxnSp>
      <p:pic>
        <p:nvPicPr>
          <p:cNvPr id="47" name="Picture 46" descr="mcu.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642" y="3776455"/>
            <a:ext cx="404727" cy="364423"/>
          </a:xfrm>
          <a:prstGeom prst="rect">
            <a:avLst/>
          </a:prstGeom>
        </p:spPr>
      </p:pic>
      <p:sp>
        <p:nvSpPr>
          <p:cNvPr id="52" name="Can 51"/>
          <p:cNvSpPr/>
          <p:nvPr/>
        </p:nvSpPr>
        <p:spPr>
          <a:xfrm>
            <a:off x="606642" y="4336459"/>
            <a:ext cx="279328" cy="265790"/>
          </a:xfrm>
          <a:prstGeom prst="can">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spcCol="0" rtlCol="0" anchor="ctr"/>
          <a:lstStyle/>
          <a:p>
            <a:pPr algn="ctr"/>
            <a:endParaRPr lang="en-US" sz="1100" dirty="0">
              <a:solidFill>
                <a:srgbClr val="000000"/>
              </a:solidFill>
            </a:endParaRPr>
          </a:p>
        </p:txBody>
      </p:sp>
      <p:sp>
        <p:nvSpPr>
          <p:cNvPr id="53" name="Can 52"/>
          <p:cNvSpPr/>
          <p:nvPr/>
        </p:nvSpPr>
        <p:spPr>
          <a:xfrm>
            <a:off x="732041" y="4453872"/>
            <a:ext cx="279328" cy="265790"/>
          </a:xfrm>
          <a:prstGeom prst="can">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spcCol="0" rtlCol="0" anchor="ctr"/>
          <a:lstStyle/>
          <a:p>
            <a:pPr algn="ctr"/>
            <a:endParaRPr lang="en-US" sz="1100" dirty="0">
              <a:solidFill>
                <a:srgbClr val="000000"/>
              </a:solidFill>
            </a:endParaRPr>
          </a:p>
        </p:txBody>
      </p:sp>
      <p:sp>
        <p:nvSpPr>
          <p:cNvPr id="57" name="Title 4"/>
          <p:cNvSpPr>
            <a:spLocks noGrp="1"/>
          </p:cNvSpPr>
          <p:nvPr>
            <p:ph type="title"/>
          </p:nvPr>
        </p:nvSpPr>
        <p:spPr/>
        <p:txBody>
          <a:bodyPr anchor="b">
            <a:normAutofit/>
          </a:bodyPr>
          <a:lstStyle/>
          <a:p>
            <a:r>
              <a:rPr lang="en-US" dirty="0" smtClean="0"/>
              <a:t>Hybrid Deployment - Cloud based IM&amp;P</a:t>
            </a:r>
            <a:endParaRPr lang="en-US" dirty="0"/>
          </a:p>
        </p:txBody>
      </p:sp>
      <p:cxnSp>
        <p:nvCxnSpPr>
          <p:cNvPr id="83" name="Straight Connector 82"/>
          <p:cNvCxnSpPr/>
          <p:nvPr/>
        </p:nvCxnSpPr>
        <p:spPr>
          <a:xfrm flipV="1">
            <a:off x="4253360" y="2228566"/>
            <a:ext cx="943927" cy="280369"/>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253360" y="2508935"/>
            <a:ext cx="943927" cy="279899"/>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335693" y="2508935"/>
            <a:ext cx="882239" cy="897461"/>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4335693" y="3575970"/>
            <a:ext cx="861594" cy="382696"/>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94" name="Table 93"/>
          <p:cNvGraphicFramePr>
            <a:graphicFrameLocks noGrp="1"/>
          </p:cNvGraphicFramePr>
          <p:nvPr>
            <p:extLst>
              <p:ext uri="{D42A27DB-BD31-4B8C-83A1-F6EECF244321}">
                <p14:modId xmlns:p14="http://schemas.microsoft.com/office/powerpoint/2010/main" val="2653646910"/>
              </p:ext>
            </p:extLst>
          </p:nvPr>
        </p:nvGraphicFramePr>
        <p:xfrm>
          <a:off x="1051401" y="2770770"/>
          <a:ext cx="1738711" cy="1983896"/>
        </p:xfrm>
        <a:graphic>
          <a:graphicData uri="http://schemas.openxmlformats.org/drawingml/2006/table">
            <a:tbl>
              <a:tblPr bandRow="1">
                <a:tableStyleId>{2D5ABB26-0587-4C30-8999-92F81FD0307C}</a:tableStyleId>
              </a:tblPr>
              <a:tblGrid>
                <a:gridCol w="1738711"/>
              </a:tblGrid>
              <a:tr h="424064">
                <a:tc>
                  <a:txBody>
                    <a:bodyPr/>
                    <a:lstStyle/>
                    <a:p>
                      <a:pPr algn="l"/>
                      <a:endParaRPr lang="en-US" sz="1100" dirty="0">
                        <a:solidFill>
                          <a:srgbClr val="000000"/>
                        </a:solidFill>
                      </a:endParaRPr>
                    </a:p>
                  </a:txBody>
                  <a:tcPr marL="68598" marR="68598" marT="34290" marB="34290" anchor="ctr"/>
                </a:tc>
              </a:tr>
              <a:tr h="470636">
                <a:tc>
                  <a:txBody>
                    <a:bodyPr/>
                    <a:lstStyle/>
                    <a:p>
                      <a:pPr algn="l"/>
                      <a:endParaRPr lang="en-US" sz="1100" dirty="0">
                        <a:solidFill>
                          <a:srgbClr val="000000"/>
                        </a:solidFill>
                      </a:endParaRPr>
                    </a:p>
                  </a:txBody>
                  <a:tcPr marL="68598" marR="68598" marT="34290" marB="34290" anchor="ctr"/>
                </a:tc>
              </a:tr>
              <a:tr h="470636">
                <a:tc>
                  <a:txBody>
                    <a:bodyPr/>
                    <a:lstStyle/>
                    <a:p>
                      <a:pPr algn="l"/>
                      <a:r>
                        <a:rPr lang="en-US" sz="1100" dirty="0" smtClean="0">
                          <a:solidFill>
                            <a:srgbClr val="000000"/>
                          </a:solidFill>
                        </a:rPr>
                        <a:t>Conference Resources</a:t>
                      </a:r>
                      <a:endParaRPr lang="en-US" sz="1100" dirty="0">
                        <a:solidFill>
                          <a:srgbClr val="000000"/>
                        </a:solidFill>
                      </a:endParaRPr>
                    </a:p>
                  </a:txBody>
                  <a:tcPr marL="68598" marR="68598" marT="34290" marB="34290" anchor="ctr"/>
                </a:tc>
              </a:tr>
              <a:tr h="618560">
                <a:tc>
                  <a:txBody>
                    <a:bodyPr/>
                    <a:lstStyle/>
                    <a:p>
                      <a:pPr algn="l"/>
                      <a:r>
                        <a:rPr lang="en-US" sz="1100" dirty="0" smtClean="0">
                          <a:solidFill>
                            <a:srgbClr val="000000"/>
                          </a:solidFill>
                        </a:rPr>
                        <a:t>Other UC Infrastructure &amp; Resources</a:t>
                      </a:r>
                      <a:endParaRPr lang="en-US" sz="1100" dirty="0">
                        <a:solidFill>
                          <a:srgbClr val="000000"/>
                        </a:solidFill>
                      </a:endParaRPr>
                    </a:p>
                  </a:txBody>
                  <a:tcPr marL="68598" marR="68598" marT="34290" marB="34290" anchor="ctr"/>
                </a:tc>
              </a:tr>
            </a:tbl>
          </a:graphicData>
        </a:graphic>
      </p:graphicFrame>
      <p:sp>
        <p:nvSpPr>
          <p:cNvPr id="32" name="Rounded Rectangle 31"/>
          <p:cNvSpPr/>
          <p:nvPr/>
        </p:nvSpPr>
        <p:spPr>
          <a:xfrm>
            <a:off x="1899329" y="2261222"/>
            <a:ext cx="1648031" cy="527612"/>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rgbClr val="FFFFFF"/>
              </a:solidFill>
            </a:endParaRPr>
          </a:p>
        </p:txBody>
      </p:sp>
      <p:cxnSp>
        <p:nvCxnSpPr>
          <p:cNvPr id="33" name="Straight Connector 32"/>
          <p:cNvCxnSpPr>
            <a:endCxn id="41" idx="3"/>
          </p:cNvCxnSpPr>
          <p:nvPr/>
        </p:nvCxnSpPr>
        <p:spPr>
          <a:xfrm flipH="1">
            <a:off x="1569382" y="2508935"/>
            <a:ext cx="2683977" cy="20622"/>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34" name="Rounded Rectangle 16"/>
          <p:cNvSpPr>
            <a:spLocks noChangeAspect="1"/>
          </p:cNvSpPr>
          <p:nvPr/>
        </p:nvSpPr>
        <p:spPr>
          <a:xfrm>
            <a:off x="76218" y="1971150"/>
            <a:ext cx="1387923"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171473" rtlCol="0" anchor="b"/>
          <a:lstStyle/>
          <a:p>
            <a:pPr algn="ctr"/>
            <a:endParaRPr lang="en-US" dirty="0" smtClean="0">
              <a:solidFill>
                <a:srgbClr val="FFFFFF">
                  <a:lumMod val="50000"/>
                </a:srgbClr>
              </a:solidFill>
            </a:endParaRPr>
          </a:p>
        </p:txBody>
      </p:sp>
      <p:sp>
        <p:nvSpPr>
          <p:cNvPr id="35" name="TextBox 34"/>
          <p:cNvSpPr txBox="1"/>
          <p:nvPr/>
        </p:nvSpPr>
        <p:spPr>
          <a:xfrm>
            <a:off x="1036209" y="1621047"/>
            <a:ext cx="1515716" cy="404734"/>
          </a:xfrm>
          <a:prstGeom prst="rect">
            <a:avLst/>
          </a:prstGeom>
          <a:noFill/>
        </p:spPr>
        <p:txBody>
          <a:bodyPr wrap="square" lIns="68559" tIns="34280" rIns="68559" bIns="34280" rtlCol="0">
            <a:spAutoFit/>
          </a:bodyPr>
          <a:lstStyle/>
          <a:p>
            <a:pPr algn="r" eaLnBrk="0" fontAlgn="base" hangingPunct="0">
              <a:lnSpc>
                <a:spcPct val="90000"/>
              </a:lnSpc>
              <a:spcBef>
                <a:spcPct val="0"/>
              </a:spcBef>
              <a:spcAft>
                <a:spcPct val="0"/>
              </a:spcAft>
            </a:pPr>
            <a:r>
              <a:rPr lang="en-US" sz="1200" b="1" dirty="0">
                <a:solidFill>
                  <a:srgbClr val="00B050"/>
                </a:solidFill>
              </a:rPr>
              <a:t>Inside firewall (Intranet)</a:t>
            </a:r>
          </a:p>
        </p:txBody>
      </p:sp>
      <p:sp>
        <p:nvSpPr>
          <p:cNvPr id="36" name="TextBox 35"/>
          <p:cNvSpPr txBox="1"/>
          <p:nvPr/>
        </p:nvSpPr>
        <p:spPr>
          <a:xfrm>
            <a:off x="3405093" y="1621047"/>
            <a:ext cx="1881973" cy="404734"/>
          </a:xfrm>
          <a:prstGeom prst="rect">
            <a:avLst/>
          </a:prstGeom>
          <a:noFill/>
        </p:spPr>
        <p:txBody>
          <a:bodyPr wrap="square" lIns="68559" tIns="34280" rIns="68559" bIns="34280" rtlCol="0">
            <a:spAutoFit/>
          </a:bodyPr>
          <a:lstStyle/>
          <a:p>
            <a:pPr eaLnBrk="0" fontAlgn="base" hangingPunct="0">
              <a:lnSpc>
                <a:spcPct val="90000"/>
              </a:lnSpc>
              <a:spcBef>
                <a:spcPct val="0"/>
              </a:spcBef>
              <a:spcAft>
                <a:spcPct val="0"/>
              </a:spcAft>
            </a:pPr>
            <a:r>
              <a:rPr lang="en-US" sz="1200" b="1" dirty="0">
                <a:solidFill>
                  <a:srgbClr val="B21A1A"/>
                </a:solidFill>
              </a:rPr>
              <a:t>Outside firewall</a:t>
            </a:r>
            <a:br>
              <a:rPr lang="en-US" sz="1200" b="1" dirty="0">
                <a:solidFill>
                  <a:srgbClr val="B21A1A"/>
                </a:solidFill>
              </a:rPr>
            </a:br>
            <a:r>
              <a:rPr lang="en-US" sz="1200" b="1" dirty="0">
                <a:solidFill>
                  <a:srgbClr val="B21A1A"/>
                </a:solidFill>
              </a:rPr>
              <a:t>(Public Internet)</a:t>
            </a:r>
          </a:p>
        </p:txBody>
      </p:sp>
      <p:graphicFrame>
        <p:nvGraphicFramePr>
          <p:cNvPr id="37" name="Object 150"/>
          <p:cNvGraphicFramePr>
            <a:graphicFrameLocks noChangeAspect="1"/>
          </p:cNvGraphicFramePr>
          <p:nvPr>
            <p:extLst>
              <p:ext uri="{D42A27DB-BD31-4B8C-83A1-F6EECF244321}">
                <p14:modId xmlns:p14="http://schemas.microsoft.com/office/powerpoint/2010/main" val="2928631928"/>
              </p:ext>
            </p:extLst>
          </p:nvPr>
        </p:nvGraphicFramePr>
        <p:xfrm>
          <a:off x="2770996" y="2348535"/>
          <a:ext cx="402093" cy="362045"/>
        </p:xfrm>
        <a:graphic>
          <a:graphicData uri="http://schemas.openxmlformats.org/presentationml/2006/ole">
            <mc:AlternateContent xmlns:mc="http://schemas.openxmlformats.org/markup-compatibility/2006">
              <mc:Choice xmlns:v="urn:schemas-microsoft-com:vml" Requires="v">
                <p:oleObj spid="_x0000_s10863" name="Visio" r:id="rId5" imgW="576739" imgH="518732" progId="">
                  <p:embed/>
                </p:oleObj>
              </mc:Choice>
              <mc:Fallback>
                <p:oleObj name="Visio" r:id="rId5"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996" y="2348535"/>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1" name="Object 154"/>
          <p:cNvGraphicFramePr>
            <a:graphicFrameLocks noChangeAspect="1"/>
          </p:cNvGraphicFramePr>
          <p:nvPr>
            <p:extLst>
              <p:ext uri="{D42A27DB-BD31-4B8C-83A1-F6EECF244321}">
                <p14:modId xmlns:p14="http://schemas.microsoft.com/office/powerpoint/2010/main" val="234170831"/>
              </p:ext>
            </p:extLst>
          </p:nvPr>
        </p:nvGraphicFramePr>
        <p:xfrm>
          <a:off x="1164191" y="2347166"/>
          <a:ext cx="405192" cy="364782"/>
        </p:xfrm>
        <a:graphic>
          <a:graphicData uri="http://schemas.openxmlformats.org/presentationml/2006/ole">
            <mc:AlternateContent xmlns:mc="http://schemas.openxmlformats.org/markup-compatibility/2006">
              <mc:Choice xmlns:v="urn:schemas-microsoft-com:vml" Requires="v">
                <p:oleObj spid="_x0000_s10864" name="Visio" r:id="rId7" imgW="575405" imgH="517731" progId="">
                  <p:embed/>
                </p:oleObj>
              </mc:Choice>
              <mc:Fallback>
                <p:oleObj name="Visio" r:id="rId7" imgW="575405" imgH="517731"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4191" y="2347166"/>
                        <a:ext cx="405192" cy="364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153"/>
          <p:cNvGraphicFramePr>
            <a:graphicFrameLocks noChangeAspect="1"/>
          </p:cNvGraphicFramePr>
          <p:nvPr>
            <p:extLst>
              <p:ext uri="{D42A27DB-BD31-4B8C-83A1-F6EECF244321}">
                <p14:modId xmlns:p14="http://schemas.microsoft.com/office/powerpoint/2010/main" val="1785489247"/>
              </p:ext>
            </p:extLst>
          </p:nvPr>
        </p:nvGraphicFramePr>
        <p:xfrm>
          <a:off x="1955088" y="2348379"/>
          <a:ext cx="402499" cy="362355"/>
        </p:xfrm>
        <a:graphic>
          <a:graphicData uri="http://schemas.openxmlformats.org/presentationml/2006/ole">
            <mc:AlternateContent xmlns:mc="http://schemas.openxmlformats.org/markup-compatibility/2006">
              <mc:Choice xmlns:v="urn:schemas-microsoft-com:vml" Requires="v">
                <p:oleObj spid="_x0000_s10865" name="Visio" r:id="rId9" imgW="576739" imgH="518732" progId="">
                  <p:embed/>
                </p:oleObj>
              </mc:Choice>
              <mc:Fallback>
                <p:oleObj name="Visio" r:id="rId9" imgW="576739" imgH="518732"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5088" y="2348379"/>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TextBox 47"/>
          <p:cNvSpPr txBox="1"/>
          <p:nvPr/>
        </p:nvSpPr>
        <p:spPr>
          <a:xfrm>
            <a:off x="932692" y="2897021"/>
            <a:ext cx="766401" cy="430883"/>
          </a:xfrm>
          <a:prstGeom prst="rect">
            <a:avLst/>
          </a:prstGeom>
          <a:noFill/>
        </p:spPr>
        <p:txBody>
          <a:bodyPr wrap="square" lIns="91436" tIns="45718" rIns="91436" bIns="45718" rtlCol="0">
            <a:spAutoFit/>
          </a:bodyPr>
          <a:lstStyle/>
          <a:p>
            <a:pPr algn="ctr"/>
            <a:r>
              <a:rPr lang="en-US" sz="1100" dirty="0">
                <a:solidFill>
                  <a:srgbClr val="000000"/>
                </a:solidFill>
              </a:rPr>
              <a:t>Unified CM</a:t>
            </a:r>
          </a:p>
        </p:txBody>
      </p:sp>
      <p:sp>
        <p:nvSpPr>
          <p:cNvPr id="49" name="Rounded Rectangle 16"/>
          <p:cNvSpPr>
            <a:spLocks noChangeAspect="1"/>
          </p:cNvSpPr>
          <p:nvPr/>
        </p:nvSpPr>
        <p:spPr>
          <a:xfrm>
            <a:off x="3547360" y="1971150"/>
            <a:ext cx="1292410"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171473" rtlCol="0" anchor="ctr"/>
          <a:lstStyle/>
          <a:p>
            <a:pPr algn="ctr"/>
            <a:endParaRPr lang="en-US" sz="800" b="1" dirty="0">
              <a:solidFill>
                <a:srgbClr val="000000"/>
              </a:solidFill>
            </a:endParaRPr>
          </a:p>
        </p:txBody>
      </p:sp>
      <p:sp>
        <p:nvSpPr>
          <p:cNvPr id="50" name="Rectangle 49"/>
          <p:cNvSpPr/>
          <p:nvPr/>
        </p:nvSpPr>
        <p:spPr bwMode="auto">
          <a:xfrm>
            <a:off x="3657554" y="2221656"/>
            <a:ext cx="1063430" cy="423822"/>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9" tIns="34280" rIns="68559" bIns="34280" numCol="1" rtlCol="0" anchor="ctr" anchorCtr="0" compatLnSpc="1">
            <a:prstTxWarp prst="textNoShape">
              <a:avLst/>
            </a:prstTxWarp>
            <a:flatTx/>
          </a:bodyPr>
          <a:lstStyle/>
          <a:p>
            <a:pPr algn="ctr">
              <a:defRPr/>
            </a:pPr>
            <a:r>
              <a:rPr lang="en-US" sz="1100" kern="0" dirty="0">
                <a:solidFill>
                  <a:srgbClr val="000000"/>
                </a:solidFill>
                <a:cs typeface="Century Gothic"/>
              </a:rPr>
              <a:t>Internet</a:t>
            </a:r>
          </a:p>
        </p:txBody>
      </p:sp>
      <p:sp>
        <p:nvSpPr>
          <p:cNvPr id="55" name="TextBox 54"/>
          <p:cNvSpPr txBox="1"/>
          <p:nvPr/>
        </p:nvSpPr>
        <p:spPr>
          <a:xfrm>
            <a:off x="2561310" y="1621046"/>
            <a:ext cx="818484" cy="235421"/>
          </a:xfrm>
          <a:prstGeom prst="rect">
            <a:avLst/>
          </a:prstGeom>
          <a:noFill/>
        </p:spPr>
        <p:txBody>
          <a:bodyPr wrap="square" lIns="68559" tIns="34280" rIns="68559" bIns="34280" rtlCol="0">
            <a:spAutoFit/>
          </a:bodyPr>
          <a:lstStyle/>
          <a:p>
            <a:pPr algn="ctr" eaLnBrk="0" fontAlgn="base" hangingPunct="0">
              <a:lnSpc>
                <a:spcPct val="90000"/>
              </a:lnSpc>
              <a:spcBef>
                <a:spcPct val="0"/>
              </a:spcBef>
              <a:spcAft>
                <a:spcPct val="0"/>
              </a:spcAft>
            </a:pPr>
            <a:r>
              <a:rPr lang="en-US" sz="1200" b="1" dirty="0">
                <a:solidFill>
                  <a:schemeClr val="bg1">
                    <a:lumMod val="50000"/>
                  </a:schemeClr>
                </a:solidFill>
              </a:rPr>
              <a:t>DMZ</a:t>
            </a:r>
          </a:p>
        </p:txBody>
      </p:sp>
      <p:sp>
        <p:nvSpPr>
          <p:cNvPr id="39" name="Rounded Rectangle 16"/>
          <p:cNvSpPr>
            <a:spLocks noChangeAspect="1"/>
          </p:cNvSpPr>
          <p:nvPr/>
        </p:nvSpPr>
        <p:spPr>
          <a:xfrm>
            <a:off x="3528587" y="3037398"/>
            <a:ext cx="1292410"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171473" rtlCol="0" anchor="ctr"/>
          <a:lstStyle/>
          <a:p>
            <a:pPr algn="ctr"/>
            <a:endParaRPr lang="en-US" sz="800" b="1" dirty="0">
              <a:solidFill>
                <a:srgbClr val="000000"/>
              </a:solidFill>
            </a:endParaRPr>
          </a:p>
        </p:txBody>
      </p:sp>
      <p:pic>
        <p:nvPicPr>
          <p:cNvPr id="40" name="Picture 5" descr="XMPP"/>
          <p:cNvPicPr>
            <a:picLocks noChangeAspect="1" noChangeArrowheads="1"/>
          </p:cNvPicPr>
          <p:nvPr/>
        </p:nvPicPr>
        <p:blipFill>
          <a:blip r:embed="rId11" cstate="print"/>
          <a:srcRect/>
          <a:stretch>
            <a:fillRect/>
          </a:stretch>
        </p:blipFill>
        <p:spPr bwMode="auto">
          <a:xfrm>
            <a:off x="4240067" y="3114441"/>
            <a:ext cx="284009" cy="291955"/>
          </a:xfrm>
          <a:prstGeom prst="rect">
            <a:avLst/>
          </a:prstGeom>
          <a:noFill/>
          <a:ln w="9525">
            <a:noFill/>
            <a:miter lim="800000"/>
            <a:headEnd/>
            <a:tailEnd/>
          </a:ln>
        </p:spPr>
      </p:pic>
      <p:sp>
        <p:nvSpPr>
          <p:cNvPr id="56" name="TextBox 55"/>
          <p:cNvSpPr txBox="1"/>
          <p:nvPr/>
        </p:nvSpPr>
        <p:spPr>
          <a:xfrm>
            <a:off x="3623484" y="3298971"/>
            <a:ext cx="1121861" cy="561702"/>
          </a:xfrm>
          <a:prstGeom prst="rect">
            <a:avLst/>
          </a:prstGeom>
          <a:noFill/>
        </p:spPr>
        <p:txBody>
          <a:bodyPr wrap="square" lIns="68589" tIns="34295" rIns="68589" bIns="34295" rtlCol="0">
            <a:spAutoFit/>
          </a:bodyPr>
          <a:lstStyle/>
          <a:p>
            <a:r>
              <a:rPr lang="en-US" sz="2100" dirty="0" err="1">
                <a:solidFill>
                  <a:srgbClr val="92D050"/>
                </a:solidFill>
              </a:rPr>
              <a:t>web</a:t>
            </a:r>
            <a:r>
              <a:rPr lang="en-US" sz="2100" dirty="0" err="1">
                <a:solidFill>
                  <a:srgbClr val="0070C0"/>
                </a:solidFill>
              </a:rPr>
              <a:t>ex</a:t>
            </a:r>
            <a:endParaRPr lang="en-US" sz="2100" dirty="0">
              <a:solidFill>
                <a:srgbClr val="0070C0"/>
              </a:solidFill>
            </a:endParaRPr>
          </a:p>
          <a:p>
            <a:r>
              <a:rPr lang="en-US" sz="1100" dirty="0">
                <a:solidFill>
                  <a:srgbClr val="0070C0"/>
                </a:solidFill>
              </a:rPr>
              <a:t>Messenger</a:t>
            </a:r>
            <a:endParaRPr lang="en-US" sz="900" dirty="0">
              <a:solidFill>
                <a:srgbClr val="0070C0"/>
              </a:solidFill>
            </a:endParaRPr>
          </a:p>
        </p:txBody>
      </p:sp>
      <p:sp>
        <p:nvSpPr>
          <p:cNvPr id="54" name="Rectangle 53"/>
          <p:cNvSpPr/>
          <p:nvPr/>
        </p:nvSpPr>
        <p:spPr bwMode="auto">
          <a:xfrm>
            <a:off x="288111" y="2249424"/>
            <a:ext cx="1105936" cy="456479"/>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9" tIns="34280" rIns="68559" bIns="34280" numCol="1" rtlCol="0" anchor="ctr" anchorCtr="0" compatLnSpc="1">
            <a:prstTxWarp prst="textNoShape">
              <a:avLst/>
            </a:prstTxWarp>
            <a:flatTx/>
          </a:bodyPr>
          <a:lstStyle/>
          <a:p>
            <a:pPr>
              <a:defRPr/>
            </a:pPr>
            <a:r>
              <a:rPr lang="en-US" sz="1100" kern="0" dirty="0">
                <a:solidFill>
                  <a:srgbClr val="000000"/>
                </a:solidFill>
                <a:cs typeface="Century Gothic"/>
              </a:rPr>
              <a:t>Collaboration Services</a:t>
            </a:r>
          </a:p>
        </p:txBody>
      </p:sp>
      <p:graphicFrame>
        <p:nvGraphicFramePr>
          <p:cNvPr id="58" name="Table 57"/>
          <p:cNvGraphicFramePr>
            <a:graphicFrameLocks noGrp="1"/>
          </p:cNvGraphicFramePr>
          <p:nvPr>
            <p:extLst>
              <p:ext uri="{D42A27DB-BD31-4B8C-83A1-F6EECF244321}">
                <p14:modId xmlns:p14="http://schemas.microsoft.com/office/powerpoint/2010/main" val="1611201245"/>
              </p:ext>
            </p:extLst>
          </p:nvPr>
        </p:nvGraphicFramePr>
        <p:xfrm>
          <a:off x="5197288" y="1700179"/>
          <a:ext cx="3872091" cy="3154265"/>
        </p:xfrm>
        <a:graphic>
          <a:graphicData uri="http://schemas.openxmlformats.org/drawingml/2006/table">
            <a:tbl>
              <a:tblPr bandRow="1">
                <a:tableStyleId>{2D5ABB26-0587-4C30-8999-92F81FD0307C}</a:tableStyleId>
              </a:tblPr>
              <a:tblGrid>
                <a:gridCol w="901958"/>
                <a:gridCol w="835104"/>
                <a:gridCol w="2135029"/>
              </a:tblGrid>
              <a:tr h="393205">
                <a:tc>
                  <a:txBody>
                    <a:bodyPr/>
                    <a:lstStyle/>
                    <a:p>
                      <a:pPr algn="l"/>
                      <a:r>
                        <a:rPr lang="en-US" sz="1200" b="1" u="sng" dirty="0" smtClean="0">
                          <a:solidFill>
                            <a:srgbClr val="000000"/>
                          </a:solidFill>
                        </a:rPr>
                        <a:t>Protocol</a:t>
                      </a:r>
                      <a:endParaRPr lang="en-US" sz="1200" b="1" u="sng" dirty="0">
                        <a:solidFill>
                          <a:srgbClr val="000000"/>
                        </a:solidFill>
                      </a:endParaRPr>
                    </a:p>
                  </a:txBody>
                  <a:tcPr marL="68598" marR="68598" marT="34290" marB="3429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FFFFFF"/>
                    </a:solidFill>
                  </a:tcPr>
                </a:tc>
                <a:tc>
                  <a:txBody>
                    <a:bodyPr/>
                    <a:lstStyle/>
                    <a:p>
                      <a:pPr algn="l"/>
                      <a:r>
                        <a:rPr lang="en-US" sz="1200" b="1" u="sng" dirty="0" smtClean="0">
                          <a:solidFill>
                            <a:srgbClr val="000000"/>
                          </a:solidFill>
                        </a:rPr>
                        <a:t>Security</a:t>
                      </a:r>
                      <a:endParaRPr lang="en-US" sz="1200" b="1" u="sng" dirty="0">
                        <a:solidFill>
                          <a:srgbClr val="000000"/>
                        </a:solidFill>
                      </a:endParaRPr>
                    </a:p>
                  </a:txBody>
                  <a:tcPr marL="68598" marR="68598" marT="34290" marB="34290" anchor="ctr">
                    <a:lnT w="12700" cap="flat" cmpd="sng" algn="ctr">
                      <a:noFill/>
                      <a:prstDash val="solid"/>
                      <a:round/>
                      <a:headEnd type="none" w="med" len="med"/>
                      <a:tailEnd type="none" w="med" len="med"/>
                    </a:lnT>
                    <a:solidFill>
                      <a:srgbClr val="FFFFFF"/>
                    </a:solidFill>
                  </a:tcPr>
                </a:tc>
                <a:tc>
                  <a:txBody>
                    <a:bodyPr/>
                    <a:lstStyle/>
                    <a:p>
                      <a:pPr algn="l"/>
                      <a:r>
                        <a:rPr lang="en-US" sz="1200" b="1" u="sng" dirty="0" smtClean="0">
                          <a:solidFill>
                            <a:srgbClr val="000000"/>
                          </a:solidFill>
                        </a:rPr>
                        <a:t>Service</a:t>
                      </a:r>
                      <a:endParaRPr lang="en-US" sz="1200" b="1" u="sng" dirty="0">
                        <a:solidFill>
                          <a:srgbClr val="000000"/>
                        </a:solidFill>
                      </a:endParaRPr>
                    </a:p>
                  </a:txBody>
                  <a:tcPr marL="68598" marR="68598" marT="34290" marB="3429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FFFF"/>
                    </a:solidFill>
                  </a:tcPr>
                </a:tc>
              </a:tr>
              <a:tr h="566606">
                <a:tc>
                  <a:txBody>
                    <a:bodyPr/>
                    <a:lstStyle/>
                    <a:p>
                      <a:pPr algn="l"/>
                      <a:r>
                        <a:rPr lang="en-US" sz="1100" dirty="0" smtClean="0">
                          <a:solidFill>
                            <a:srgbClr val="000000"/>
                          </a:solidFill>
                        </a:rPr>
                        <a:t>SIP</a:t>
                      </a:r>
                      <a:endParaRPr lang="en-US" sz="1100" dirty="0">
                        <a:solidFill>
                          <a:srgbClr val="000000"/>
                        </a:solidFill>
                      </a:endParaRPr>
                    </a:p>
                  </a:txBody>
                  <a:tcPr marL="68598" marR="68598" marT="34290" marB="34290">
                    <a:lnL w="12700" cap="flat" cmpd="sng" algn="ctr">
                      <a:noFill/>
                      <a:prstDash val="solid"/>
                      <a:round/>
                      <a:headEnd type="none" w="med" len="med"/>
                      <a:tailEnd type="none" w="med" len="med"/>
                    </a:lnL>
                  </a:tcPr>
                </a:tc>
                <a:tc>
                  <a:txBody>
                    <a:bodyPr/>
                    <a:lstStyle/>
                    <a:p>
                      <a:pPr algn="l"/>
                      <a:r>
                        <a:rPr lang="en-US" sz="1100" dirty="0" smtClean="0">
                          <a:solidFill>
                            <a:srgbClr val="000000"/>
                          </a:solidFill>
                        </a:rPr>
                        <a:t>TLS</a:t>
                      </a:r>
                      <a:endParaRPr lang="en-US" sz="1100" dirty="0">
                        <a:solidFill>
                          <a:srgbClr val="000000"/>
                        </a:solidFill>
                      </a:endParaRPr>
                    </a:p>
                  </a:txBody>
                  <a:tcPr marL="68598" marR="68598" marT="34290" marB="34290"/>
                </a:tc>
                <a:tc>
                  <a:txBody>
                    <a:bodyPr/>
                    <a:lstStyle/>
                    <a:p>
                      <a:pPr algn="l"/>
                      <a:r>
                        <a:rPr lang="en-US" sz="1100" baseline="0" dirty="0" smtClean="0">
                          <a:solidFill>
                            <a:srgbClr val="000000"/>
                          </a:solidFill>
                        </a:rPr>
                        <a:t>Session Establishment – Register, Invite, etc. </a:t>
                      </a:r>
                      <a:endParaRPr lang="en-US" sz="1100" dirty="0">
                        <a:solidFill>
                          <a:srgbClr val="000000"/>
                        </a:solidFill>
                      </a:endParaRPr>
                    </a:p>
                  </a:txBody>
                  <a:tcPr marL="68598" marR="68598" marT="34290" marB="34290">
                    <a:lnR w="12700" cap="flat" cmpd="sng" algn="ctr">
                      <a:noFill/>
                      <a:prstDash val="solid"/>
                      <a:round/>
                      <a:headEnd type="none" w="med" len="med"/>
                      <a:tailEnd type="none" w="med" len="med"/>
                    </a:lnR>
                  </a:tcPr>
                </a:tc>
              </a:tr>
              <a:tr h="628833">
                <a:tc>
                  <a:txBody>
                    <a:bodyPr/>
                    <a:lstStyle/>
                    <a:p>
                      <a:pPr algn="l"/>
                      <a:r>
                        <a:rPr lang="en-US" sz="1100" dirty="0" smtClean="0">
                          <a:solidFill>
                            <a:srgbClr val="000000"/>
                          </a:solidFill>
                        </a:rPr>
                        <a:t>Media</a:t>
                      </a:r>
                      <a:endParaRPr lang="en-US" sz="1100" dirty="0">
                        <a:solidFill>
                          <a:srgbClr val="000000"/>
                        </a:solidFill>
                      </a:endParaRPr>
                    </a:p>
                  </a:txBody>
                  <a:tcPr marL="68598" marR="68598" marT="34290" marB="34290">
                    <a:lnL w="12700" cap="flat" cmpd="sng" algn="ctr">
                      <a:noFill/>
                      <a:prstDash val="solid"/>
                      <a:round/>
                      <a:headEnd type="none" w="med" len="med"/>
                      <a:tailEnd type="none" w="med" len="med"/>
                    </a:lnL>
                  </a:tcPr>
                </a:tc>
                <a:tc>
                  <a:txBody>
                    <a:bodyPr/>
                    <a:lstStyle/>
                    <a:p>
                      <a:pPr algn="l"/>
                      <a:r>
                        <a:rPr lang="en-US" sz="1100" dirty="0" smtClean="0">
                          <a:solidFill>
                            <a:srgbClr val="000000"/>
                          </a:solidFill>
                        </a:rPr>
                        <a:t>SRTP</a:t>
                      </a:r>
                    </a:p>
                  </a:txBody>
                  <a:tcPr marL="68598" marR="68598" marT="34290" marB="34290"/>
                </a:tc>
                <a:tc>
                  <a:txBody>
                    <a:bodyPr/>
                    <a:lstStyle/>
                    <a:p>
                      <a:pPr algn="l"/>
                      <a:r>
                        <a:rPr lang="en-US" sz="1100" dirty="0" smtClean="0">
                          <a:solidFill>
                            <a:srgbClr val="000000"/>
                          </a:solidFill>
                        </a:rPr>
                        <a:t>Audio, Video, Content Share, Advanced</a:t>
                      </a:r>
                      <a:r>
                        <a:rPr lang="en-US" sz="1100" baseline="0" dirty="0" smtClean="0">
                          <a:solidFill>
                            <a:srgbClr val="000000"/>
                          </a:solidFill>
                        </a:rPr>
                        <a:t> Control</a:t>
                      </a:r>
                    </a:p>
                  </a:txBody>
                  <a:tcPr marL="68598" marR="68598" marT="34290" marB="34290">
                    <a:lnR w="12700" cap="flat" cmpd="sng" algn="ctr">
                      <a:noFill/>
                      <a:prstDash val="solid"/>
                      <a:round/>
                      <a:headEnd type="none" w="med" len="med"/>
                      <a:tailEnd type="none" w="med" len="med"/>
                    </a:lnR>
                  </a:tcPr>
                </a:tc>
              </a:tr>
              <a:tr h="559845">
                <a:tc>
                  <a:txBody>
                    <a:bodyPr/>
                    <a:lstStyle/>
                    <a:p>
                      <a:pPr algn="l"/>
                      <a:r>
                        <a:rPr lang="en-US" sz="1100" dirty="0" smtClean="0">
                          <a:solidFill>
                            <a:srgbClr val="000000"/>
                          </a:solidFill>
                        </a:rPr>
                        <a:t>HTTPS</a:t>
                      </a:r>
                      <a:endParaRPr lang="en-US" sz="1100" dirty="0">
                        <a:solidFill>
                          <a:srgbClr val="000000"/>
                        </a:solidFill>
                      </a:endParaRPr>
                    </a:p>
                  </a:txBody>
                  <a:tcPr marL="68598" marR="68598" marT="34290" marB="34290">
                    <a:lnL w="12700" cap="flat" cmpd="sng" algn="ctr">
                      <a:noFill/>
                      <a:prstDash val="solid"/>
                      <a:round/>
                      <a:headEnd type="none" w="med" len="med"/>
                      <a:tailEnd type="none" w="med" len="med"/>
                    </a:lnL>
                  </a:tcPr>
                </a:tc>
                <a:tc>
                  <a:txBody>
                    <a:bodyPr/>
                    <a:lstStyle/>
                    <a:p>
                      <a:pPr algn="l"/>
                      <a:r>
                        <a:rPr lang="en-US" sz="1100" dirty="0" smtClean="0">
                          <a:solidFill>
                            <a:srgbClr val="000000"/>
                          </a:solidFill>
                        </a:rPr>
                        <a:t>TLS</a:t>
                      </a:r>
                      <a:endParaRPr lang="en-US" sz="1100" dirty="0">
                        <a:solidFill>
                          <a:srgbClr val="000000"/>
                        </a:solidFill>
                      </a:endParaRPr>
                    </a:p>
                  </a:txBody>
                  <a:tcPr marL="68598" marR="68598" marT="34290" marB="34290"/>
                </a:tc>
                <a:tc>
                  <a:txBody>
                    <a:bodyPr/>
                    <a:lstStyle/>
                    <a:p>
                      <a:pPr algn="l"/>
                      <a:r>
                        <a:rPr lang="en-US" sz="1100" dirty="0" smtClean="0">
                          <a:solidFill>
                            <a:srgbClr val="000000"/>
                          </a:solidFill>
                        </a:rPr>
                        <a:t>Logon, Provisioning/Configuration,</a:t>
                      </a:r>
                      <a:r>
                        <a:rPr lang="en-US" sz="1100" baseline="0" dirty="0" smtClean="0">
                          <a:solidFill>
                            <a:srgbClr val="000000"/>
                          </a:solidFill>
                        </a:rPr>
                        <a:t> </a:t>
                      </a:r>
                      <a:r>
                        <a:rPr lang="en-US" sz="1100" b="1" baseline="0" dirty="0" smtClean="0">
                          <a:solidFill>
                            <a:schemeClr val="accent2"/>
                          </a:solidFill>
                        </a:rPr>
                        <a:t>Contact Search</a:t>
                      </a:r>
                      <a:r>
                        <a:rPr lang="en-US" sz="1100" baseline="0" dirty="0" smtClean="0">
                          <a:solidFill>
                            <a:srgbClr val="000000"/>
                          </a:solidFill>
                        </a:rPr>
                        <a:t>, Visual Voicemail</a:t>
                      </a:r>
                      <a:endParaRPr lang="en-US" sz="1100" dirty="0">
                        <a:solidFill>
                          <a:srgbClr val="000000"/>
                        </a:solidFill>
                      </a:endParaRPr>
                    </a:p>
                  </a:txBody>
                  <a:tcPr marL="68598" marR="68598" marT="34290" marB="34290">
                    <a:lnR w="12700" cap="flat" cmpd="sng" algn="ctr">
                      <a:noFill/>
                      <a:prstDash val="solid"/>
                      <a:round/>
                      <a:headEnd type="none" w="med" len="med"/>
                      <a:tailEnd type="none" w="med" len="med"/>
                    </a:lnR>
                  </a:tcPr>
                </a:tc>
              </a:tr>
              <a:tr h="826481">
                <a:tc>
                  <a:txBody>
                    <a:bodyPr/>
                    <a:lstStyle/>
                    <a:p>
                      <a:pPr algn="l"/>
                      <a:r>
                        <a:rPr lang="en-US" sz="1100" dirty="0" smtClean="0">
                          <a:solidFill>
                            <a:srgbClr val="000000"/>
                          </a:solidFill>
                        </a:rPr>
                        <a:t>XMPP</a:t>
                      </a:r>
                      <a:endParaRPr lang="en-US" sz="1100" dirty="0">
                        <a:solidFill>
                          <a:srgbClr val="000000"/>
                        </a:solidFill>
                      </a:endParaRPr>
                    </a:p>
                  </a:txBody>
                  <a:tcPr marL="68598" marR="68598" marT="34290" marB="34290">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l"/>
                      <a:r>
                        <a:rPr lang="en-US" sz="1100" dirty="0" smtClean="0">
                          <a:solidFill>
                            <a:srgbClr val="000000"/>
                          </a:solidFill>
                        </a:rPr>
                        <a:t>TLS</a:t>
                      </a:r>
                      <a:endParaRPr lang="en-US" sz="1100" dirty="0">
                        <a:solidFill>
                          <a:srgbClr val="000000"/>
                        </a:solidFill>
                      </a:endParaRPr>
                    </a:p>
                  </a:txBody>
                  <a:tcPr marL="68598" marR="68598" marT="34290" marB="34290">
                    <a:lnB w="12700" cap="flat" cmpd="sng" algn="ctr">
                      <a:noFill/>
                      <a:prstDash val="solid"/>
                      <a:round/>
                      <a:headEnd type="none" w="med" len="med"/>
                      <a:tailEnd type="none" w="med" len="med"/>
                    </a:lnB>
                  </a:tcPr>
                </a:tc>
                <a:tc>
                  <a:txBody>
                    <a:bodyPr/>
                    <a:lstStyle/>
                    <a:p>
                      <a:pPr algn="l"/>
                      <a:r>
                        <a:rPr lang="en-US" sz="1100" dirty="0" smtClean="0">
                          <a:solidFill>
                            <a:srgbClr val="000000"/>
                          </a:solidFill>
                        </a:rPr>
                        <a:t>Instant</a:t>
                      </a:r>
                      <a:r>
                        <a:rPr lang="en-US" sz="1100" baseline="0" dirty="0" smtClean="0">
                          <a:solidFill>
                            <a:srgbClr val="000000"/>
                          </a:solidFill>
                        </a:rPr>
                        <a:t> Messaging, Presence</a:t>
                      </a:r>
                      <a:endParaRPr lang="en-US" sz="1100" dirty="0">
                        <a:solidFill>
                          <a:srgbClr val="000000"/>
                        </a:solidFill>
                      </a:endParaRPr>
                    </a:p>
                  </a:txBody>
                  <a:tcPr marL="68598" marR="68598" marT="34290" marB="3429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pic>
        <p:nvPicPr>
          <p:cNvPr id="30" name="Picture 29" descr="jabber mobile.png"/>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926435" y="1616074"/>
            <a:ext cx="397841" cy="493743"/>
          </a:xfrm>
          <a:prstGeom prst="rect">
            <a:avLst/>
          </a:prstGeom>
        </p:spPr>
      </p:pic>
      <p:cxnSp>
        <p:nvCxnSpPr>
          <p:cNvPr id="59" name="Straight Connector 58"/>
          <p:cNvCxnSpPr/>
          <p:nvPr/>
        </p:nvCxnSpPr>
        <p:spPr>
          <a:xfrm flipV="1">
            <a:off x="3364105" y="1662998"/>
            <a:ext cx="0" cy="1234023"/>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p:nvPr/>
        </p:nvCxnSpPr>
        <p:spPr>
          <a:xfrm flipV="1">
            <a:off x="2561311" y="1662998"/>
            <a:ext cx="2479" cy="1234023"/>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1" name="TextBox 60"/>
          <p:cNvSpPr txBox="1"/>
          <p:nvPr/>
        </p:nvSpPr>
        <p:spPr>
          <a:xfrm>
            <a:off x="2480070" y="2897021"/>
            <a:ext cx="1088227" cy="430883"/>
          </a:xfrm>
          <a:prstGeom prst="rect">
            <a:avLst/>
          </a:prstGeom>
          <a:noFill/>
        </p:spPr>
        <p:txBody>
          <a:bodyPr wrap="square" lIns="91436" tIns="45718" rIns="91436" bIns="45718" rtlCol="0">
            <a:spAutoFit/>
          </a:bodyPr>
          <a:lstStyle/>
          <a:p>
            <a:pPr algn="ctr"/>
            <a:r>
              <a:rPr lang="en-US" sz="1100" dirty="0">
                <a:solidFill>
                  <a:srgbClr val="000000"/>
                </a:solidFill>
              </a:rPr>
              <a:t>Expressway</a:t>
            </a:r>
          </a:p>
          <a:p>
            <a:pPr algn="ctr"/>
            <a:r>
              <a:rPr lang="en-US" sz="1100" dirty="0">
                <a:solidFill>
                  <a:srgbClr val="000000"/>
                </a:solidFill>
              </a:rPr>
              <a:t> E</a:t>
            </a:r>
          </a:p>
        </p:txBody>
      </p:sp>
      <p:sp>
        <p:nvSpPr>
          <p:cNvPr id="62" name="TextBox 61"/>
          <p:cNvSpPr txBox="1"/>
          <p:nvPr/>
        </p:nvSpPr>
        <p:spPr>
          <a:xfrm>
            <a:off x="1569383" y="2897021"/>
            <a:ext cx="1083391" cy="430883"/>
          </a:xfrm>
          <a:prstGeom prst="rect">
            <a:avLst/>
          </a:prstGeom>
          <a:noFill/>
        </p:spPr>
        <p:txBody>
          <a:bodyPr wrap="square" lIns="91436" tIns="45718" rIns="91436" bIns="45718" rtlCol="0">
            <a:spAutoFit/>
          </a:bodyPr>
          <a:lstStyle/>
          <a:p>
            <a:pPr algn="ctr"/>
            <a:r>
              <a:rPr lang="en-US" sz="1100" dirty="0">
                <a:solidFill>
                  <a:srgbClr val="000000"/>
                </a:solidFill>
              </a:rPr>
              <a:t>Expressway</a:t>
            </a:r>
          </a:p>
          <a:p>
            <a:pPr algn="ctr"/>
            <a:r>
              <a:rPr lang="en-US" sz="1100" dirty="0">
                <a:solidFill>
                  <a:srgbClr val="000000"/>
                </a:solidFill>
              </a:rPr>
              <a:t> C</a:t>
            </a:r>
          </a:p>
        </p:txBody>
      </p:sp>
      <p:pic>
        <p:nvPicPr>
          <p:cNvPr id="38" name="Picture 37" descr="firewall-side.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flipH="1">
            <a:off x="2351471" y="2441076"/>
            <a:ext cx="425642" cy="176963"/>
          </a:xfrm>
          <a:prstGeom prst="rect">
            <a:avLst/>
          </a:prstGeom>
        </p:spPr>
      </p:pic>
      <p:pic>
        <p:nvPicPr>
          <p:cNvPr id="42" name="Picture 41" descr="firewall-side.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flipH="1">
            <a:off x="3166974" y="2441076"/>
            <a:ext cx="425642" cy="176963"/>
          </a:xfrm>
          <a:prstGeom prst="rect">
            <a:avLst/>
          </a:prstGeom>
        </p:spPr>
      </p:pic>
    </p:spTree>
    <p:extLst>
      <p:ext uri="{BB962C8B-B14F-4D97-AF65-F5344CB8AC3E}">
        <p14:creationId xmlns:p14="http://schemas.microsoft.com/office/powerpoint/2010/main" val="403252140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flipV="1">
            <a:off x="3364105" y="1662998"/>
            <a:ext cx="0" cy="1234023"/>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flipV="1">
            <a:off x="2551924" y="1662999"/>
            <a:ext cx="11867" cy="2868997"/>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4" name="Title 3"/>
          <p:cNvSpPr>
            <a:spLocks noGrp="1"/>
          </p:cNvSpPr>
          <p:nvPr>
            <p:ph type="title"/>
          </p:nvPr>
        </p:nvSpPr>
        <p:spPr/>
        <p:txBody>
          <a:bodyPr/>
          <a:lstStyle/>
          <a:p>
            <a:r>
              <a:rPr lang="en-US" dirty="0" smtClean="0"/>
              <a:t>Contact Search Considerations (Cloud based IM&amp;P)</a:t>
            </a:r>
            <a:endParaRPr lang="en-US" dirty="0"/>
          </a:p>
        </p:txBody>
      </p:sp>
      <p:sp>
        <p:nvSpPr>
          <p:cNvPr id="52" name="Rounded Rectangle 51"/>
          <p:cNvSpPr/>
          <p:nvPr/>
        </p:nvSpPr>
        <p:spPr>
          <a:xfrm>
            <a:off x="1899329" y="2261224"/>
            <a:ext cx="1648031" cy="527612"/>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685834"/>
            <a:endParaRPr lang="en-US" sz="1400" dirty="0">
              <a:solidFill>
                <a:srgbClr val="FFFFFF"/>
              </a:solidFill>
            </a:endParaRPr>
          </a:p>
        </p:txBody>
      </p:sp>
      <p:cxnSp>
        <p:nvCxnSpPr>
          <p:cNvPr id="53" name="Straight Connector 52"/>
          <p:cNvCxnSpPr>
            <a:endCxn id="60" idx="3"/>
          </p:cNvCxnSpPr>
          <p:nvPr/>
        </p:nvCxnSpPr>
        <p:spPr>
          <a:xfrm flipH="1">
            <a:off x="1569382" y="2508935"/>
            <a:ext cx="2683977" cy="20622"/>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55" name="Rounded Rectangle 16"/>
          <p:cNvSpPr>
            <a:spLocks noChangeAspect="1"/>
          </p:cNvSpPr>
          <p:nvPr/>
        </p:nvSpPr>
        <p:spPr>
          <a:xfrm>
            <a:off x="76218" y="1971150"/>
            <a:ext cx="1387923"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noFill/>
          <a:ln>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171459" rtlCol="0" anchor="b"/>
          <a:lstStyle/>
          <a:p>
            <a:pPr algn="ctr" defTabSz="685834"/>
            <a:endParaRPr lang="en-US" sz="1400" dirty="0">
              <a:solidFill>
                <a:srgbClr val="FFFFFF">
                  <a:lumMod val="50000"/>
                </a:srgbClr>
              </a:solidFill>
            </a:endParaRPr>
          </a:p>
        </p:txBody>
      </p:sp>
      <p:sp>
        <p:nvSpPr>
          <p:cNvPr id="56" name="TextBox 55"/>
          <p:cNvSpPr txBox="1"/>
          <p:nvPr/>
        </p:nvSpPr>
        <p:spPr>
          <a:xfrm>
            <a:off x="1036209" y="1621047"/>
            <a:ext cx="1515716" cy="401620"/>
          </a:xfrm>
          <a:prstGeom prst="rect">
            <a:avLst/>
          </a:prstGeom>
          <a:noFill/>
        </p:spPr>
        <p:txBody>
          <a:bodyPr wrap="square" lIns="68553" tIns="34277" rIns="68553" bIns="34277" rtlCol="0">
            <a:spAutoFit/>
          </a:bodyPr>
          <a:lstStyle/>
          <a:p>
            <a:pPr algn="r" defTabSz="685834" eaLnBrk="0" fontAlgn="base" hangingPunct="0">
              <a:lnSpc>
                <a:spcPct val="90000"/>
              </a:lnSpc>
              <a:spcBef>
                <a:spcPct val="0"/>
              </a:spcBef>
              <a:spcAft>
                <a:spcPct val="0"/>
              </a:spcAft>
            </a:pPr>
            <a:r>
              <a:rPr lang="en-US" sz="1200" b="1" dirty="0">
                <a:solidFill>
                  <a:srgbClr val="00B050"/>
                </a:solidFill>
              </a:rPr>
              <a:t>Inside firewall (Intranet)</a:t>
            </a:r>
          </a:p>
        </p:txBody>
      </p:sp>
      <p:sp>
        <p:nvSpPr>
          <p:cNvPr id="57" name="TextBox 56"/>
          <p:cNvSpPr txBox="1"/>
          <p:nvPr/>
        </p:nvSpPr>
        <p:spPr>
          <a:xfrm>
            <a:off x="3405093" y="1621050"/>
            <a:ext cx="1881973" cy="404734"/>
          </a:xfrm>
          <a:prstGeom prst="rect">
            <a:avLst/>
          </a:prstGeom>
          <a:noFill/>
        </p:spPr>
        <p:txBody>
          <a:bodyPr wrap="square" lIns="68553" tIns="34277" rIns="68553" bIns="34277" rtlCol="0">
            <a:spAutoFit/>
          </a:bodyPr>
          <a:lstStyle/>
          <a:p>
            <a:pPr defTabSz="685834" eaLnBrk="0" fontAlgn="base" hangingPunct="0">
              <a:lnSpc>
                <a:spcPct val="90000"/>
              </a:lnSpc>
              <a:spcBef>
                <a:spcPct val="0"/>
              </a:spcBef>
              <a:spcAft>
                <a:spcPct val="0"/>
              </a:spcAft>
            </a:pPr>
            <a:r>
              <a:rPr lang="en-US" sz="1200" b="1" dirty="0">
                <a:solidFill>
                  <a:srgbClr val="B21A1A"/>
                </a:solidFill>
              </a:rPr>
              <a:t>Outside firewall</a:t>
            </a:r>
            <a:br>
              <a:rPr lang="en-US" sz="1200" b="1" dirty="0">
                <a:solidFill>
                  <a:srgbClr val="B21A1A"/>
                </a:solidFill>
              </a:rPr>
            </a:br>
            <a:r>
              <a:rPr lang="en-US" sz="1200" b="1" dirty="0">
                <a:solidFill>
                  <a:srgbClr val="B21A1A"/>
                </a:solidFill>
              </a:rPr>
              <a:t>(Public Internet)</a:t>
            </a:r>
          </a:p>
        </p:txBody>
      </p:sp>
      <p:graphicFrame>
        <p:nvGraphicFramePr>
          <p:cNvPr id="58" name="Object 150"/>
          <p:cNvGraphicFramePr>
            <a:graphicFrameLocks noChangeAspect="1"/>
          </p:cNvGraphicFramePr>
          <p:nvPr>
            <p:extLst>
              <p:ext uri="{D42A27DB-BD31-4B8C-83A1-F6EECF244321}">
                <p14:modId xmlns:p14="http://schemas.microsoft.com/office/powerpoint/2010/main" val="162292477"/>
              </p:ext>
            </p:extLst>
          </p:nvPr>
        </p:nvGraphicFramePr>
        <p:xfrm>
          <a:off x="2770996" y="2348538"/>
          <a:ext cx="402093" cy="362045"/>
        </p:xfrm>
        <a:graphic>
          <a:graphicData uri="http://schemas.openxmlformats.org/presentationml/2006/ole">
            <mc:AlternateContent xmlns:mc="http://schemas.openxmlformats.org/markup-compatibility/2006">
              <mc:Choice xmlns:v="urn:schemas-microsoft-com:vml" Requires="v">
                <p:oleObj spid="_x0000_s8813" name="Visio" r:id="rId4" imgW="576739" imgH="518732" progId="">
                  <p:embed/>
                </p:oleObj>
              </mc:Choice>
              <mc:Fallback>
                <p:oleObj name="Visio" r:id="rId4" imgW="576739" imgH="51873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996" y="2348538"/>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9" name="Picture 58" descr="firewall-sid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flipH="1">
            <a:off x="2351472" y="2441079"/>
            <a:ext cx="425642" cy="176963"/>
          </a:xfrm>
          <a:prstGeom prst="rect">
            <a:avLst/>
          </a:prstGeom>
        </p:spPr>
      </p:pic>
      <p:pic>
        <p:nvPicPr>
          <p:cNvPr id="61" name="Picture 60" descr="firewall-sid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flipH="1">
            <a:off x="3166976" y="2441079"/>
            <a:ext cx="425642" cy="176963"/>
          </a:xfrm>
          <a:prstGeom prst="rect">
            <a:avLst/>
          </a:prstGeom>
        </p:spPr>
      </p:pic>
      <p:graphicFrame>
        <p:nvGraphicFramePr>
          <p:cNvPr id="64" name="Object 153"/>
          <p:cNvGraphicFramePr>
            <a:graphicFrameLocks noChangeAspect="1"/>
          </p:cNvGraphicFramePr>
          <p:nvPr>
            <p:extLst>
              <p:ext uri="{D42A27DB-BD31-4B8C-83A1-F6EECF244321}">
                <p14:modId xmlns:p14="http://schemas.microsoft.com/office/powerpoint/2010/main" val="4174252687"/>
              </p:ext>
            </p:extLst>
          </p:nvPr>
        </p:nvGraphicFramePr>
        <p:xfrm>
          <a:off x="1955090" y="2348381"/>
          <a:ext cx="402499" cy="362355"/>
        </p:xfrm>
        <a:graphic>
          <a:graphicData uri="http://schemas.openxmlformats.org/presentationml/2006/ole">
            <mc:AlternateContent xmlns:mc="http://schemas.openxmlformats.org/markup-compatibility/2006">
              <mc:Choice xmlns:v="urn:schemas-microsoft-com:vml" Requires="v">
                <p:oleObj spid="_x0000_s8814" name="Visio" r:id="rId7" imgW="576739" imgH="518732" progId="">
                  <p:embed/>
                </p:oleObj>
              </mc:Choice>
              <mc:Fallback>
                <p:oleObj name="Visio" r:id="rId7" imgW="576739" imgH="51873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5090" y="2348381"/>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 name="Rounded Rectangle 16"/>
          <p:cNvSpPr>
            <a:spLocks noChangeAspect="1"/>
          </p:cNvSpPr>
          <p:nvPr/>
        </p:nvSpPr>
        <p:spPr>
          <a:xfrm>
            <a:off x="3547360" y="1971150"/>
            <a:ext cx="1292410"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171459" rtlCol="0" anchor="ctr"/>
          <a:lstStyle/>
          <a:p>
            <a:pPr algn="ctr" defTabSz="685834"/>
            <a:endParaRPr lang="en-US" sz="800" b="1" dirty="0">
              <a:solidFill>
                <a:srgbClr val="000000"/>
              </a:solidFill>
            </a:endParaRPr>
          </a:p>
        </p:txBody>
      </p:sp>
      <p:sp>
        <p:nvSpPr>
          <p:cNvPr id="72" name="Rectangle 71"/>
          <p:cNvSpPr/>
          <p:nvPr/>
        </p:nvSpPr>
        <p:spPr bwMode="auto">
          <a:xfrm>
            <a:off x="3657554" y="2221656"/>
            <a:ext cx="1063430" cy="423822"/>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3" tIns="34277" rIns="68553" bIns="34277" numCol="1" rtlCol="0" anchor="ctr" anchorCtr="0" compatLnSpc="1">
            <a:prstTxWarp prst="textNoShape">
              <a:avLst/>
            </a:prstTxWarp>
            <a:flatTx/>
          </a:bodyPr>
          <a:lstStyle/>
          <a:p>
            <a:pPr algn="ctr" defTabSz="685834">
              <a:defRPr/>
            </a:pPr>
            <a:r>
              <a:rPr lang="en-US" sz="1100" kern="0" dirty="0">
                <a:solidFill>
                  <a:srgbClr val="000000"/>
                </a:solidFill>
                <a:cs typeface="Century Gothic"/>
              </a:rPr>
              <a:t>Internet</a:t>
            </a:r>
          </a:p>
        </p:txBody>
      </p:sp>
      <p:sp>
        <p:nvSpPr>
          <p:cNvPr id="74" name="TextBox 73"/>
          <p:cNvSpPr txBox="1"/>
          <p:nvPr/>
        </p:nvSpPr>
        <p:spPr>
          <a:xfrm>
            <a:off x="2561310" y="1621048"/>
            <a:ext cx="818484" cy="235421"/>
          </a:xfrm>
          <a:prstGeom prst="rect">
            <a:avLst/>
          </a:prstGeom>
          <a:noFill/>
        </p:spPr>
        <p:txBody>
          <a:bodyPr wrap="square" lIns="68553" tIns="34277" rIns="68553" bIns="34277" rtlCol="0">
            <a:spAutoFit/>
          </a:bodyPr>
          <a:lstStyle/>
          <a:p>
            <a:pPr algn="ctr" defTabSz="685834" eaLnBrk="0" fontAlgn="base" hangingPunct="0">
              <a:lnSpc>
                <a:spcPct val="90000"/>
              </a:lnSpc>
              <a:spcBef>
                <a:spcPct val="0"/>
              </a:spcBef>
              <a:spcAft>
                <a:spcPct val="0"/>
              </a:spcAft>
            </a:pPr>
            <a:r>
              <a:rPr lang="en-US" sz="1200" b="1" dirty="0">
                <a:solidFill>
                  <a:srgbClr val="FFFFFF">
                    <a:lumMod val="50000"/>
                  </a:srgbClr>
                </a:solidFill>
              </a:rPr>
              <a:t>DMZ</a:t>
            </a:r>
          </a:p>
        </p:txBody>
      </p:sp>
      <p:sp>
        <p:nvSpPr>
          <p:cNvPr id="27" name="TextBox 26"/>
          <p:cNvSpPr txBox="1"/>
          <p:nvPr/>
        </p:nvSpPr>
        <p:spPr>
          <a:xfrm>
            <a:off x="100763" y="4158246"/>
            <a:ext cx="766401" cy="261598"/>
          </a:xfrm>
          <a:prstGeom prst="rect">
            <a:avLst/>
          </a:prstGeom>
          <a:noFill/>
        </p:spPr>
        <p:txBody>
          <a:bodyPr wrap="square" lIns="91428" tIns="45714" rIns="91428" bIns="45714" rtlCol="0">
            <a:spAutoFit/>
          </a:bodyPr>
          <a:lstStyle/>
          <a:p>
            <a:pPr algn="ctr" defTabSz="685834"/>
            <a:r>
              <a:rPr lang="en-US" sz="1100" dirty="0">
                <a:solidFill>
                  <a:srgbClr val="000000"/>
                </a:solidFill>
              </a:rPr>
              <a:t>LDAP</a:t>
            </a:r>
          </a:p>
        </p:txBody>
      </p:sp>
      <p:pic>
        <p:nvPicPr>
          <p:cNvPr id="28" name="Picture 27" descr="jabber mobile.png"/>
          <p:cNvPicPr>
            <a:picLocks noChangeAspect="1"/>
          </p:cNvPicPr>
          <p:nvPr/>
        </p:nvPicPr>
        <p:blipFill>
          <a:blip r:embed="rId9"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09247" y="1974785"/>
            <a:ext cx="397841" cy="493743"/>
          </a:xfrm>
          <a:prstGeom prst="rect">
            <a:avLst/>
          </a:prstGeom>
        </p:spPr>
      </p:pic>
      <p:sp>
        <p:nvSpPr>
          <p:cNvPr id="33" name="Rounded Rectangle 16"/>
          <p:cNvSpPr>
            <a:spLocks noChangeAspect="1"/>
          </p:cNvSpPr>
          <p:nvPr/>
        </p:nvSpPr>
        <p:spPr>
          <a:xfrm>
            <a:off x="3528587" y="3037398"/>
            <a:ext cx="1292410"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171473" rtlCol="0" anchor="ctr"/>
          <a:lstStyle/>
          <a:p>
            <a:pPr algn="ctr"/>
            <a:endParaRPr lang="en-US" sz="800" b="1" dirty="0">
              <a:solidFill>
                <a:srgbClr val="000000"/>
              </a:solidFill>
            </a:endParaRPr>
          </a:p>
        </p:txBody>
      </p:sp>
      <p:pic>
        <p:nvPicPr>
          <p:cNvPr id="34" name="Picture 5" descr="XMPP"/>
          <p:cNvPicPr>
            <a:picLocks noChangeAspect="1" noChangeArrowheads="1"/>
          </p:cNvPicPr>
          <p:nvPr/>
        </p:nvPicPr>
        <p:blipFill>
          <a:blip r:embed="rId10" cstate="print"/>
          <a:srcRect/>
          <a:stretch>
            <a:fillRect/>
          </a:stretch>
        </p:blipFill>
        <p:spPr bwMode="auto">
          <a:xfrm>
            <a:off x="4240067" y="3114441"/>
            <a:ext cx="284009" cy="291955"/>
          </a:xfrm>
          <a:prstGeom prst="rect">
            <a:avLst/>
          </a:prstGeom>
          <a:noFill/>
          <a:ln w="9525">
            <a:noFill/>
            <a:miter lim="800000"/>
            <a:headEnd/>
            <a:tailEnd/>
          </a:ln>
        </p:spPr>
      </p:pic>
      <p:sp>
        <p:nvSpPr>
          <p:cNvPr id="35" name="TextBox 34"/>
          <p:cNvSpPr txBox="1"/>
          <p:nvPr/>
        </p:nvSpPr>
        <p:spPr>
          <a:xfrm>
            <a:off x="3623484" y="3298971"/>
            <a:ext cx="1121861" cy="561702"/>
          </a:xfrm>
          <a:prstGeom prst="rect">
            <a:avLst/>
          </a:prstGeom>
          <a:noFill/>
        </p:spPr>
        <p:txBody>
          <a:bodyPr wrap="square" lIns="68589" tIns="34295" rIns="68589" bIns="34295" rtlCol="0">
            <a:spAutoFit/>
          </a:bodyPr>
          <a:lstStyle/>
          <a:p>
            <a:r>
              <a:rPr lang="en-US" sz="2100" dirty="0" err="1">
                <a:solidFill>
                  <a:srgbClr val="92D050"/>
                </a:solidFill>
              </a:rPr>
              <a:t>web</a:t>
            </a:r>
            <a:r>
              <a:rPr lang="en-US" sz="2100" dirty="0" err="1">
                <a:solidFill>
                  <a:srgbClr val="0070C0"/>
                </a:solidFill>
              </a:rPr>
              <a:t>ex</a:t>
            </a:r>
            <a:endParaRPr lang="en-US" sz="2100" dirty="0">
              <a:solidFill>
                <a:srgbClr val="0070C0"/>
              </a:solidFill>
            </a:endParaRPr>
          </a:p>
          <a:p>
            <a:r>
              <a:rPr lang="en-US" sz="1100" dirty="0">
                <a:solidFill>
                  <a:srgbClr val="0070C0"/>
                </a:solidFill>
              </a:rPr>
              <a:t>Messenger</a:t>
            </a:r>
            <a:endParaRPr lang="en-US" sz="900" dirty="0">
              <a:solidFill>
                <a:srgbClr val="0070C0"/>
              </a:solidFill>
            </a:endParaRPr>
          </a:p>
        </p:txBody>
      </p:sp>
      <p:cxnSp>
        <p:nvCxnSpPr>
          <p:cNvPr id="37" name="Straight Arrow Connector 36"/>
          <p:cNvCxnSpPr/>
          <p:nvPr/>
        </p:nvCxnSpPr>
        <p:spPr>
          <a:xfrm flipV="1">
            <a:off x="647770" y="3788926"/>
            <a:ext cx="2674370" cy="252156"/>
          </a:xfrm>
          <a:prstGeom prst="straightConnector1">
            <a:avLst/>
          </a:prstGeom>
          <a:ln w="127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graphicFrame>
        <p:nvGraphicFramePr>
          <p:cNvPr id="60" name="Object 154"/>
          <p:cNvGraphicFramePr>
            <a:graphicFrameLocks noChangeAspect="1"/>
          </p:cNvGraphicFramePr>
          <p:nvPr>
            <p:extLst>
              <p:ext uri="{D42A27DB-BD31-4B8C-83A1-F6EECF244321}">
                <p14:modId xmlns:p14="http://schemas.microsoft.com/office/powerpoint/2010/main" val="2576395430"/>
              </p:ext>
            </p:extLst>
          </p:nvPr>
        </p:nvGraphicFramePr>
        <p:xfrm>
          <a:off x="1164192" y="2347166"/>
          <a:ext cx="405192" cy="364782"/>
        </p:xfrm>
        <a:graphic>
          <a:graphicData uri="http://schemas.openxmlformats.org/presentationml/2006/ole">
            <mc:AlternateContent xmlns:mc="http://schemas.openxmlformats.org/markup-compatibility/2006">
              <mc:Choice xmlns:v="urn:schemas-microsoft-com:vml" Requires="v">
                <p:oleObj spid="_x0000_s8815" name="Visio" r:id="rId11" imgW="575405" imgH="517731" progId="">
                  <p:embed/>
                </p:oleObj>
              </mc:Choice>
              <mc:Fallback>
                <p:oleObj name="Visio" r:id="rId11" imgW="575405" imgH="517731"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64192" y="2347166"/>
                        <a:ext cx="405192" cy="364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 Placeholder 84"/>
          <p:cNvSpPr txBox="1">
            <a:spLocks/>
          </p:cNvSpPr>
          <p:nvPr/>
        </p:nvSpPr>
        <p:spPr>
          <a:xfrm>
            <a:off x="5892480" y="1052461"/>
            <a:ext cx="2905872" cy="2971593"/>
          </a:xfrm>
          <a:prstGeom prst="rect">
            <a:avLst/>
          </a:prstGeom>
        </p:spPr>
        <p:txBody>
          <a:bodyPr lIns="68589" tIns="34295" rIns="68589" bIns="34295">
            <a:spAutoFit/>
          </a:bodyPr>
          <a:lstStyle>
            <a:lvl1pPr marL="228600" indent="-228600" algn="l" defTabSz="914400" rtl="0" eaLnBrk="1" latinLnBrk="0" hangingPunct="1">
              <a:lnSpc>
                <a:spcPct val="95000"/>
              </a:lnSpc>
              <a:spcBef>
                <a:spcPts val="1440"/>
              </a:spcBef>
              <a:buClr>
                <a:srgbClr val="2BA2CC"/>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1600" dirty="0">
                <a:solidFill>
                  <a:schemeClr val="tx1"/>
                </a:solidFill>
              </a:rPr>
              <a:t>Jabber allows for multiple contact source integrations</a:t>
            </a:r>
          </a:p>
          <a:p>
            <a:pPr>
              <a:lnSpc>
                <a:spcPct val="80000"/>
              </a:lnSpc>
            </a:pPr>
            <a:r>
              <a:rPr lang="en-US" sz="1600" dirty="0">
                <a:solidFill>
                  <a:schemeClr val="tx1"/>
                </a:solidFill>
              </a:rPr>
              <a:t>LDAP Directory sync provides corporate directory to </a:t>
            </a:r>
            <a:r>
              <a:rPr lang="en-US" sz="1600" dirty="0" smtClean="0">
                <a:solidFill>
                  <a:schemeClr val="tx1"/>
                </a:solidFill>
              </a:rPr>
              <a:t>Unified CM</a:t>
            </a:r>
            <a:endParaRPr lang="en-US" sz="1600" dirty="0">
              <a:solidFill>
                <a:schemeClr val="tx1"/>
              </a:solidFill>
            </a:endParaRPr>
          </a:p>
          <a:p>
            <a:pPr>
              <a:lnSpc>
                <a:spcPct val="80000"/>
              </a:lnSpc>
            </a:pPr>
            <a:r>
              <a:rPr lang="en-US" sz="1600" dirty="0">
                <a:solidFill>
                  <a:schemeClr val="tx1"/>
                </a:solidFill>
              </a:rPr>
              <a:t>Corporate directory is also exported to WebEx Messenger cloud</a:t>
            </a:r>
          </a:p>
          <a:p>
            <a:pPr>
              <a:lnSpc>
                <a:spcPct val="80000"/>
              </a:lnSpc>
            </a:pPr>
            <a:r>
              <a:rPr lang="en-US" sz="1600" dirty="0">
                <a:solidFill>
                  <a:schemeClr val="tx1"/>
                </a:solidFill>
              </a:rPr>
              <a:t>All Jabber clients will use WebEx Messenger cloud as a contact source for contact search</a:t>
            </a:r>
          </a:p>
        </p:txBody>
      </p:sp>
      <p:cxnSp>
        <p:nvCxnSpPr>
          <p:cNvPr id="19" name="Curved Connector 18"/>
          <p:cNvCxnSpPr>
            <a:stCxn id="28" idx="2"/>
          </p:cNvCxnSpPr>
          <p:nvPr/>
        </p:nvCxnSpPr>
        <p:spPr>
          <a:xfrm rot="5400000">
            <a:off x="3945261" y="2295848"/>
            <a:ext cx="1390228" cy="1735587"/>
          </a:xfrm>
          <a:prstGeom prst="curved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99330" y="3575970"/>
            <a:ext cx="1391986" cy="930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8" descr="jabber mobile.png"/>
          <p:cNvPicPr>
            <a:picLocks noChangeAspect="1"/>
          </p:cNvPicPr>
          <p:nvPr/>
        </p:nvPicPr>
        <p:blipFill>
          <a:blip r:embed="rId9"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96985" y="3260418"/>
            <a:ext cx="397841" cy="493743"/>
          </a:xfrm>
          <a:prstGeom prst="rect">
            <a:avLst/>
          </a:prstGeom>
        </p:spPr>
      </p:pic>
      <p:sp>
        <p:nvSpPr>
          <p:cNvPr id="66" name="Rectangle 65"/>
          <p:cNvSpPr/>
          <p:nvPr/>
        </p:nvSpPr>
        <p:spPr bwMode="auto">
          <a:xfrm>
            <a:off x="287543" y="2248123"/>
            <a:ext cx="1105936" cy="456479"/>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3" tIns="34277" rIns="68553" bIns="34277" numCol="1" rtlCol="0" anchor="ctr" anchorCtr="0" compatLnSpc="1">
            <a:prstTxWarp prst="textNoShape">
              <a:avLst/>
            </a:prstTxWarp>
            <a:flatTx/>
          </a:bodyPr>
          <a:lstStyle/>
          <a:p>
            <a:pPr defTabSz="685834">
              <a:defRPr/>
            </a:pPr>
            <a:r>
              <a:rPr lang="en-US" sz="1100" kern="0" dirty="0">
                <a:solidFill>
                  <a:srgbClr val="000000"/>
                </a:solidFill>
                <a:cs typeface="Century Gothic"/>
              </a:rPr>
              <a:t>Collaboration Services</a:t>
            </a:r>
          </a:p>
        </p:txBody>
      </p:sp>
      <p:sp>
        <p:nvSpPr>
          <p:cNvPr id="62" name="TextBox 61"/>
          <p:cNvSpPr txBox="1"/>
          <p:nvPr/>
        </p:nvSpPr>
        <p:spPr>
          <a:xfrm rot="18258461">
            <a:off x="412848" y="3058408"/>
            <a:ext cx="607694" cy="284703"/>
          </a:xfrm>
          <a:prstGeom prst="rect">
            <a:avLst/>
          </a:prstGeom>
          <a:noFill/>
        </p:spPr>
        <p:txBody>
          <a:bodyPr wrap="square" lIns="68589" tIns="34295" rIns="68589" bIns="34295" rtlCol="0">
            <a:spAutoFit/>
          </a:bodyPr>
          <a:lstStyle/>
          <a:p>
            <a:r>
              <a:rPr lang="en-US" sz="1400" dirty="0" smtClean="0"/>
              <a:t>sync</a:t>
            </a:r>
            <a:endParaRPr lang="en-US" dirty="0"/>
          </a:p>
        </p:txBody>
      </p:sp>
      <p:cxnSp>
        <p:nvCxnSpPr>
          <p:cNvPr id="67" name="Straight Arrow Connector 66"/>
          <p:cNvCxnSpPr/>
          <p:nvPr/>
        </p:nvCxnSpPr>
        <p:spPr>
          <a:xfrm flipV="1">
            <a:off x="465778" y="2898251"/>
            <a:ext cx="570431" cy="941958"/>
          </a:xfrm>
          <a:prstGeom prst="straightConnector1">
            <a:avLst/>
          </a:prstGeom>
          <a:ln w="127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45487" y="3620341"/>
            <a:ext cx="476953" cy="476829"/>
          </a:xfrm>
          <a:prstGeom prst="rect">
            <a:avLst/>
          </a:prstGeom>
        </p:spPr>
      </p:pic>
      <p:pic>
        <p:nvPicPr>
          <p:cNvPr id="25" name="Picture 8" descr="Cisco_Directory_Serve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23045" y="3833409"/>
            <a:ext cx="312130" cy="388483"/>
          </a:xfrm>
          <a:prstGeom prst="rect">
            <a:avLst/>
          </a:prstGeom>
          <a:noFill/>
          <a:extLst>
            <a:ext uri="{909E8E84-426E-40DD-AFC4-6F175D3DCCD1}">
              <a14:hiddenFill xmlns:a14="http://schemas.microsoft.com/office/drawing/2010/main">
                <a:solidFill>
                  <a:schemeClr val="accent2"/>
                </a:solidFill>
              </a14:hiddenFill>
            </a:ext>
          </a:extLst>
        </p:spPr>
      </p:pic>
      <p:sp>
        <p:nvSpPr>
          <p:cNvPr id="40" name="TextBox 39"/>
          <p:cNvSpPr txBox="1"/>
          <p:nvPr/>
        </p:nvSpPr>
        <p:spPr>
          <a:xfrm>
            <a:off x="2480070" y="2897021"/>
            <a:ext cx="1088227" cy="430883"/>
          </a:xfrm>
          <a:prstGeom prst="rect">
            <a:avLst/>
          </a:prstGeom>
          <a:noFill/>
        </p:spPr>
        <p:txBody>
          <a:bodyPr wrap="square" lIns="91436" tIns="45718" rIns="91436" bIns="45718" rtlCol="0">
            <a:spAutoFit/>
          </a:bodyPr>
          <a:lstStyle/>
          <a:p>
            <a:pPr algn="ctr"/>
            <a:r>
              <a:rPr lang="en-US" sz="1100" dirty="0">
                <a:solidFill>
                  <a:srgbClr val="000000"/>
                </a:solidFill>
              </a:rPr>
              <a:t>Expressway </a:t>
            </a:r>
          </a:p>
          <a:p>
            <a:pPr algn="ctr"/>
            <a:r>
              <a:rPr lang="en-US" sz="1100" dirty="0">
                <a:solidFill>
                  <a:srgbClr val="000000"/>
                </a:solidFill>
              </a:rPr>
              <a:t>E</a:t>
            </a:r>
          </a:p>
        </p:txBody>
      </p:sp>
      <p:sp>
        <p:nvSpPr>
          <p:cNvPr id="41" name="TextBox 40"/>
          <p:cNvSpPr txBox="1"/>
          <p:nvPr/>
        </p:nvSpPr>
        <p:spPr>
          <a:xfrm>
            <a:off x="1569383" y="2897021"/>
            <a:ext cx="1083391" cy="430883"/>
          </a:xfrm>
          <a:prstGeom prst="rect">
            <a:avLst/>
          </a:prstGeom>
          <a:noFill/>
        </p:spPr>
        <p:txBody>
          <a:bodyPr wrap="square" lIns="91436" tIns="45718" rIns="91436" bIns="45718" rtlCol="0">
            <a:spAutoFit/>
          </a:bodyPr>
          <a:lstStyle/>
          <a:p>
            <a:pPr algn="ctr"/>
            <a:r>
              <a:rPr lang="en-US" sz="1100" dirty="0">
                <a:solidFill>
                  <a:srgbClr val="000000"/>
                </a:solidFill>
              </a:rPr>
              <a:t>Expressway</a:t>
            </a:r>
          </a:p>
          <a:p>
            <a:pPr algn="ctr"/>
            <a:r>
              <a:rPr lang="en-US" sz="1100" dirty="0">
                <a:solidFill>
                  <a:srgbClr val="000000"/>
                </a:solidFill>
              </a:rPr>
              <a:t>C</a:t>
            </a:r>
          </a:p>
        </p:txBody>
      </p:sp>
      <p:sp>
        <p:nvSpPr>
          <p:cNvPr id="43" name="TextBox 42"/>
          <p:cNvSpPr txBox="1"/>
          <p:nvPr/>
        </p:nvSpPr>
        <p:spPr>
          <a:xfrm>
            <a:off x="932692" y="2897021"/>
            <a:ext cx="766401" cy="430883"/>
          </a:xfrm>
          <a:prstGeom prst="rect">
            <a:avLst/>
          </a:prstGeom>
          <a:noFill/>
        </p:spPr>
        <p:txBody>
          <a:bodyPr wrap="square" lIns="91436" tIns="45718" rIns="91436" bIns="45718" rtlCol="0">
            <a:spAutoFit/>
          </a:bodyPr>
          <a:lstStyle/>
          <a:p>
            <a:pPr algn="ctr"/>
            <a:r>
              <a:rPr lang="en-US" sz="1100" dirty="0">
                <a:solidFill>
                  <a:srgbClr val="000000"/>
                </a:solidFill>
              </a:rPr>
              <a:t>Unified CM</a:t>
            </a:r>
          </a:p>
        </p:txBody>
      </p:sp>
      <p:pic>
        <p:nvPicPr>
          <p:cNvPr id="819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91315" y="3608129"/>
            <a:ext cx="501252" cy="50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7164" y="2468528"/>
            <a:ext cx="448728" cy="44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30822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flipV="1">
            <a:off x="3364105" y="1662998"/>
            <a:ext cx="0" cy="1234023"/>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30" name="Straight Arrow Connector 29"/>
          <p:cNvCxnSpPr/>
          <p:nvPr/>
        </p:nvCxnSpPr>
        <p:spPr>
          <a:xfrm flipV="1">
            <a:off x="465778" y="2898251"/>
            <a:ext cx="570431" cy="941958"/>
          </a:xfrm>
          <a:prstGeom prst="straightConnector1">
            <a:avLst/>
          </a:prstGeom>
          <a:ln w="127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Contact Search Considerations (on-premise IM&amp;P</a:t>
            </a:r>
            <a:r>
              <a:rPr lang="en-US" dirty="0"/>
              <a:t>)</a:t>
            </a:r>
          </a:p>
        </p:txBody>
      </p:sp>
      <p:cxnSp>
        <p:nvCxnSpPr>
          <p:cNvPr id="51" name="Straight Connector 50"/>
          <p:cNvCxnSpPr/>
          <p:nvPr/>
        </p:nvCxnSpPr>
        <p:spPr>
          <a:xfrm flipV="1">
            <a:off x="2551924" y="1662999"/>
            <a:ext cx="11867" cy="2868997"/>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52" name="Rounded Rectangle 51"/>
          <p:cNvSpPr/>
          <p:nvPr/>
        </p:nvSpPr>
        <p:spPr>
          <a:xfrm>
            <a:off x="1899329" y="2261224"/>
            <a:ext cx="1648031" cy="527612"/>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685834"/>
            <a:endParaRPr lang="en-US" sz="1400" dirty="0">
              <a:solidFill>
                <a:srgbClr val="FFFFFF"/>
              </a:solidFill>
            </a:endParaRPr>
          </a:p>
        </p:txBody>
      </p:sp>
      <p:cxnSp>
        <p:nvCxnSpPr>
          <p:cNvPr id="53" name="Straight Connector 52"/>
          <p:cNvCxnSpPr>
            <a:endCxn id="60" idx="3"/>
          </p:cNvCxnSpPr>
          <p:nvPr/>
        </p:nvCxnSpPr>
        <p:spPr>
          <a:xfrm flipH="1">
            <a:off x="1569382" y="2508935"/>
            <a:ext cx="2683977" cy="20622"/>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55" name="Rounded Rectangle 16"/>
          <p:cNvSpPr>
            <a:spLocks noChangeAspect="1"/>
          </p:cNvSpPr>
          <p:nvPr/>
        </p:nvSpPr>
        <p:spPr>
          <a:xfrm>
            <a:off x="76218" y="1971150"/>
            <a:ext cx="1387923"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noFill/>
          <a:ln>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171459" rtlCol="0" anchor="b"/>
          <a:lstStyle/>
          <a:p>
            <a:pPr algn="ctr" defTabSz="685834"/>
            <a:endParaRPr lang="en-US" sz="1400" dirty="0">
              <a:solidFill>
                <a:srgbClr val="FFFFFF">
                  <a:lumMod val="50000"/>
                </a:srgbClr>
              </a:solidFill>
            </a:endParaRPr>
          </a:p>
        </p:txBody>
      </p:sp>
      <p:sp>
        <p:nvSpPr>
          <p:cNvPr id="56" name="TextBox 55"/>
          <p:cNvSpPr txBox="1"/>
          <p:nvPr/>
        </p:nvSpPr>
        <p:spPr>
          <a:xfrm>
            <a:off x="1036209" y="1621047"/>
            <a:ext cx="1515716" cy="401620"/>
          </a:xfrm>
          <a:prstGeom prst="rect">
            <a:avLst/>
          </a:prstGeom>
          <a:noFill/>
        </p:spPr>
        <p:txBody>
          <a:bodyPr wrap="square" lIns="68553" tIns="34277" rIns="68553" bIns="34277" rtlCol="0">
            <a:spAutoFit/>
          </a:bodyPr>
          <a:lstStyle/>
          <a:p>
            <a:pPr algn="r" defTabSz="685834" eaLnBrk="0" fontAlgn="base" hangingPunct="0">
              <a:lnSpc>
                <a:spcPct val="90000"/>
              </a:lnSpc>
              <a:spcBef>
                <a:spcPct val="0"/>
              </a:spcBef>
              <a:spcAft>
                <a:spcPct val="0"/>
              </a:spcAft>
            </a:pPr>
            <a:r>
              <a:rPr lang="en-US" sz="1200" b="1" dirty="0">
                <a:solidFill>
                  <a:srgbClr val="00B050"/>
                </a:solidFill>
              </a:rPr>
              <a:t>Inside firewall (Intranet)</a:t>
            </a:r>
          </a:p>
        </p:txBody>
      </p:sp>
      <p:sp>
        <p:nvSpPr>
          <p:cNvPr id="57" name="TextBox 56"/>
          <p:cNvSpPr txBox="1"/>
          <p:nvPr/>
        </p:nvSpPr>
        <p:spPr>
          <a:xfrm>
            <a:off x="3405093" y="1621050"/>
            <a:ext cx="1881973" cy="404734"/>
          </a:xfrm>
          <a:prstGeom prst="rect">
            <a:avLst/>
          </a:prstGeom>
          <a:noFill/>
        </p:spPr>
        <p:txBody>
          <a:bodyPr wrap="square" lIns="68553" tIns="34277" rIns="68553" bIns="34277" rtlCol="0">
            <a:spAutoFit/>
          </a:bodyPr>
          <a:lstStyle/>
          <a:p>
            <a:pPr defTabSz="685834" eaLnBrk="0" fontAlgn="base" hangingPunct="0">
              <a:lnSpc>
                <a:spcPct val="90000"/>
              </a:lnSpc>
              <a:spcBef>
                <a:spcPct val="0"/>
              </a:spcBef>
              <a:spcAft>
                <a:spcPct val="0"/>
              </a:spcAft>
            </a:pPr>
            <a:r>
              <a:rPr lang="en-US" sz="1200" b="1" dirty="0">
                <a:solidFill>
                  <a:srgbClr val="B21A1A"/>
                </a:solidFill>
              </a:rPr>
              <a:t>Outside firewall</a:t>
            </a:r>
            <a:br>
              <a:rPr lang="en-US" sz="1200" b="1" dirty="0">
                <a:solidFill>
                  <a:srgbClr val="B21A1A"/>
                </a:solidFill>
              </a:rPr>
            </a:br>
            <a:r>
              <a:rPr lang="en-US" sz="1200" b="1" dirty="0">
                <a:solidFill>
                  <a:srgbClr val="B21A1A"/>
                </a:solidFill>
              </a:rPr>
              <a:t>(Public Internet)</a:t>
            </a:r>
          </a:p>
        </p:txBody>
      </p:sp>
      <p:graphicFrame>
        <p:nvGraphicFramePr>
          <p:cNvPr id="58" name="Object 150"/>
          <p:cNvGraphicFramePr>
            <a:graphicFrameLocks noChangeAspect="1"/>
          </p:cNvGraphicFramePr>
          <p:nvPr>
            <p:extLst>
              <p:ext uri="{D42A27DB-BD31-4B8C-83A1-F6EECF244321}">
                <p14:modId xmlns:p14="http://schemas.microsoft.com/office/powerpoint/2010/main" val="502262026"/>
              </p:ext>
            </p:extLst>
          </p:nvPr>
        </p:nvGraphicFramePr>
        <p:xfrm>
          <a:off x="2770996" y="2348538"/>
          <a:ext cx="402093" cy="362045"/>
        </p:xfrm>
        <a:graphic>
          <a:graphicData uri="http://schemas.openxmlformats.org/presentationml/2006/ole">
            <mc:AlternateContent xmlns:mc="http://schemas.openxmlformats.org/markup-compatibility/2006">
              <mc:Choice xmlns:v="urn:schemas-microsoft-com:vml" Requires="v">
                <p:oleObj spid="_x0000_s11884" name="Visio" r:id="rId4" imgW="576739" imgH="518732" progId="">
                  <p:embed/>
                </p:oleObj>
              </mc:Choice>
              <mc:Fallback>
                <p:oleObj name="Visio" r:id="rId4" imgW="576739" imgH="51873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996" y="2348538"/>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9" name="Picture 58" descr="firewall-sid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flipH="1">
            <a:off x="2351472" y="2441079"/>
            <a:ext cx="425642" cy="176963"/>
          </a:xfrm>
          <a:prstGeom prst="rect">
            <a:avLst/>
          </a:prstGeom>
        </p:spPr>
      </p:pic>
      <p:pic>
        <p:nvPicPr>
          <p:cNvPr id="61" name="Picture 60" descr="firewall-sid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flipH="1">
            <a:off x="3166976" y="2441079"/>
            <a:ext cx="425642" cy="176963"/>
          </a:xfrm>
          <a:prstGeom prst="rect">
            <a:avLst/>
          </a:prstGeom>
        </p:spPr>
      </p:pic>
      <p:graphicFrame>
        <p:nvGraphicFramePr>
          <p:cNvPr id="64" name="Object 153"/>
          <p:cNvGraphicFramePr>
            <a:graphicFrameLocks noChangeAspect="1"/>
          </p:cNvGraphicFramePr>
          <p:nvPr>
            <p:extLst>
              <p:ext uri="{D42A27DB-BD31-4B8C-83A1-F6EECF244321}">
                <p14:modId xmlns:p14="http://schemas.microsoft.com/office/powerpoint/2010/main" val="1703577012"/>
              </p:ext>
            </p:extLst>
          </p:nvPr>
        </p:nvGraphicFramePr>
        <p:xfrm>
          <a:off x="1955090" y="2348381"/>
          <a:ext cx="402499" cy="362355"/>
        </p:xfrm>
        <a:graphic>
          <a:graphicData uri="http://schemas.openxmlformats.org/presentationml/2006/ole">
            <mc:AlternateContent xmlns:mc="http://schemas.openxmlformats.org/markup-compatibility/2006">
              <mc:Choice xmlns:v="urn:schemas-microsoft-com:vml" Requires="v">
                <p:oleObj spid="_x0000_s11885" name="Visio" r:id="rId7" imgW="576739" imgH="518732" progId="">
                  <p:embed/>
                </p:oleObj>
              </mc:Choice>
              <mc:Fallback>
                <p:oleObj name="Visio" r:id="rId7" imgW="576739" imgH="51873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5090" y="2348381"/>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 name="Rounded Rectangle 16"/>
          <p:cNvSpPr>
            <a:spLocks noChangeAspect="1"/>
          </p:cNvSpPr>
          <p:nvPr/>
        </p:nvSpPr>
        <p:spPr>
          <a:xfrm>
            <a:off x="3547360" y="1971150"/>
            <a:ext cx="1292410"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171459" rtlCol="0" anchor="ctr"/>
          <a:lstStyle/>
          <a:p>
            <a:pPr algn="ctr" defTabSz="685834"/>
            <a:endParaRPr lang="en-US" sz="800" b="1" dirty="0">
              <a:solidFill>
                <a:srgbClr val="000000"/>
              </a:solidFill>
            </a:endParaRPr>
          </a:p>
        </p:txBody>
      </p:sp>
      <p:sp>
        <p:nvSpPr>
          <p:cNvPr id="72" name="Rectangle 71"/>
          <p:cNvSpPr/>
          <p:nvPr/>
        </p:nvSpPr>
        <p:spPr bwMode="auto">
          <a:xfrm>
            <a:off x="3657554" y="2221656"/>
            <a:ext cx="1063430" cy="423822"/>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3" tIns="34277" rIns="68553" bIns="34277" numCol="1" rtlCol="0" anchor="ctr" anchorCtr="0" compatLnSpc="1">
            <a:prstTxWarp prst="textNoShape">
              <a:avLst/>
            </a:prstTxWarp>
            <a:flatTx/>
          </a:bodyPr>
          <a:lstStyle/>
          <a:p>
            <a:pPr algn="ctr" defTabSz="685834">
              <a:defRPr/>
            </a:pPr>
            <a:r>
              <a:rPr lang="en-US" sz="1100" kern="0" dirty="0">
                <a:solidFill>
                  <a:srgbClr val="000000"/>
                </a:solidFill>
                <a:cs typeface="Century Gothic"/>
              </a:rPr>
              <a:t>Internet</a:t>
            </a:r>
          </a:p>
        </p:txBody>
      </p:sp>
      <p:sp>
        <p:nvSpPr>
          <p:cNvPr id="74" name="TextBox 73"/>
          <p:cNvSpPr txBox="1"/>
          <p:nvPr/>
        </p:nvSpPr>
        <p:spPr>
          <a:xfrm>
            <a:off x="2561310" y="1621048"/>
            <a:ext cx="818484" cy="235421"/>
          </a:xfrm>
          <a:prstGeom prst="rect">
            <a:avLst/>
          </a:prstGeom>
          <a:noFill/>
        </p:spPr>
        <p:txBody>
          <a:bodyPr wrap="square" lIns="68553" tIns="34277" rIns="68553" bIns="34277" rtlCol="0">
            <a:spAutoFit/>
          </a:bodyPr>
          <a:lstStyle/>
          <a:p>
            <a:pPr algn="ctr" defTabSz="685834" eaLnBrk="0" fontAlgn="base" hangingPunct="0">
              <a:lnSpc>
                <a:spcPct val="90000"/>
              </a:lnSpc>
              <a:spcBef>
                <a:spcPct val="0"/>
              </a:spcBef>
              <a:spcAft>
                <a:spcPct val="0"/>
              </a:spcAft>
            </a:pPr>
            <a:r>
              <a:rPr lang="en-US" sz="1200" b="1" dirty="0">
                <a:solidFill>
                  <a:srgbClr val="FFFFFF">
                    <a:lumMod val="50000"/>
                  </a:srgbClr>
                </a:solidFill>
              </a:rPr>
              <a:t>DMZ</a:t>
            </a:r>
          </a:p>
        </p:txBody>
      </p:sp>
      <p:pic>
        <p:nvPicPr>
          <p:cNvPr id="24" name="Picture 2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5487" y="3620341"/>
            <a:ext cx="476953" cy="476829"/>
          </a:xfrm>
          <a:prstGeom prst="rect">
            <a:avLst/>
          </a:prstGeom>
        </p:spPr>
      </p:pic>
      <p:pic>
        <p:nvPicPr>
          <p:cNvPr id="25" name="Picture 8" descr="Cisco_Directory_Serve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23045" y="3833409"/>
            <a:ext cx="312130" cy="388483"/>
          </a:xfrm>
          <a:prstGeom prst="rect">
            <a:avLst/>
          </a:prstGeom>
          <a:noFill/>
          <a:extLst>
            <a:ext uri="{909E8E84-426E-40DD-AFC4-6F175D3DCCD1}">
              <a14:hiddenFill xmlns:a14="http://schemas.microsoft.com/office/drawing/2010/main">
                <a:solidFill>
                  <a:schemeClr val="accent2"/>
                </a:solidFill>
              </a14:hiddenFill>
            </a:ext>
          </a:extLst>
        </p:spPr>
      </p:pic>
      <p:sp>
        <p:nvSpPr>
          <p:cNvPr id="27" name="TextBox 26"/>
          <p:cNvSpPr txBox="1"/>
          <p:nvPr/>
        </p:nvSpPr>
        <p:spPr>
          <a:xfrm>
            <a:off x="100763" y="4158246"/>
            <a:ext cx="766401" cy="261598"/>
          </a:xfrm>
          <a:prstGeom prst="rect">
            <a:avLst/>
          </a:prstGeom>
          <a:noFill/>
        </p:spPr>
        <p:txBody>
          <a:bodyPr wrap="square" lIns="91428" tIns="45714" rIns="91428" bIns="45714" rtlCol="0">
            <a:spAutoFit/>
          </a:bodyPr>
          <a:lstStyle/>
          <a:p>
            <a:pPr algn="ctr" defTabSz="685834"/>
            <a:r>
              <a:rPr lang="en-US" sz="1100" dirty="0">
                <a:solidFill>
                  <a:srgbClr val="000000"/>
                </a:solidFill>
              </a:rPr>
              <a:t>LDAP</a:t>
            </a:r>
          </a:p>
        </p:txBody>
      </p:sp>
      <p:pic>
        <p:nvPicPr>
          <p:cNvPr id="29" name="Picture 28" descr="jabber mobile.png"/>
          <p:cNvPicPr>
            <a:picLocks noChangeAspect="1"/>
          </p:cNvPicPr>
          <p:nvPr/>
        </p:nvPicPr>
        <p:blipFill>
          <a:blip r:embed="rId11"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94014" y="3507290"/>
            <a:ext cx="397841" cy="493743"/>
          </a:xfrm>
          <a:prstGeom prst="rect">
            <a:avLst/>
          </a:prstGeom>
        </p:spPr>
      </p:pic>
      <p:graphicFrame>
        <p:nvGraphicFramePr>
          <p:cNvPr id="60" name="Object 154"/>
          <p:cNvGraphicFramePr>
            <a:graphicFrameLocks noChangeAspect="1"/>
          </p:cNvGraphicFramePr>
          <p:nvPr>
            <p:extLst>
              <p:ext uri="{D42A27DB-BD31-4B8C-83A1-F6EECF244321}">
                <p14:modId xmlns:p14="http://schemas.microsoft.com/office/powerpoint/2010/main" val="1661599258"/>
              </p:ext>
            </p:extLst>
          </p:nvPr>
        </p:nvGraphicFramePr>
        <p:xfrm>
          <a:off x="1164192" y="2347166"/>
          <a:ext cx="405192" cy="364782"/>
        </p:xfrm>
        <a:graphic>
          <a:graphicData uri="http://schemas.openxmlformats.org/presentationml/2006/ole">
            <mc:AlternateContent xmlns:mc="http://schemas.openxmlformats.org/markup-compatibility/2006">
              <mc:Choice xmlns:v="urn:schemas-microsoft-com:vml" Requires="v">
                <p:oleObj spid="_x0000_s11886" name="Visio" r:id="rId12" imgW="575405" imgH="517731" progId="">
                  <p:embed/>
                </p:oleObj>
              </mc:Choice>
              <mc:Fallback>
                <p:oleObj name="Visio" r:id="rId12" imgW="575405" imgH="517731"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4192" y="2347166"/>
                        <a:ext cx="405192" cy="364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 Placeholder 84"/>
          <p:cNvSpPr txBox="1">
            <a:spLocks/>
          </p:cNvSpPr>
          <p:nvPr/>
        </p:nvSpPr>
        <p:spPr>
          <a:xfrm>
            <a:off x="5892480" y="895350"/>
            <a:ext cx="2905872" cy="4101133"/>
          </a:xfrm>
          <a:prstGeom prst="rect">
            <a:avLst/>
          </a:prstGeom>
        </p:spPr>
        <p:txBody>
          <a:bodyPr lIns="68589" tIns="34295" rIns="68589" bIns="34295">
            <a:spAutoFit/>
          </a:bodyPr>
          <a:lstStyle>
            <a:lvl1pPr marL="228600" indent="-228600" algn="l" defTabSz="914400" rtl="0" eaLnBrk="1" latinLnBrk="0" hangingPunct="1">
              <a:lnSpc>
                <a:spcPct val="95000"/>
              </a:lnSpc>
              <a:spcBef>
                <a:spcPts val="1440"/>
              </a:spcBef>
              <a:buClr>
                <a:srgbClr val="2BA2CC"/>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1200" dirty="0">
                <a:solidFill>
                  <a:srgbClr val="003A54"/>
                </a:solidFill>
              </a:rPr>
              <a:t>Jabber allows for multiple contact source integrations</a:t>
            </a:r>
          </a:p>
          <a:p>
            <a:pPr>
              <a:lnSpc>
                <a:spcPct val="80000"/>
              </a:lnSpc>
            </a:pPr>
            <a:r>
              <a:rPr lang="en-US" sz="1200" dirty="0">
                <a:solidFill>
                  <a:srgbClr val="003A54"/>
                </a:solidFill>
              </a:rPr>
              <a:t>LDAP Directory sync provides corporate directory to </a:t>
            </a:r>
            <a:r>
              <a:rPr lang="en-US" sz="1200" dirty="0" smtClean="0">
                <a:solidFill>
                  <a:srgbClr val="003A54"/>
                </a:solidFill>
              </a:rPr>
              <a:t>Unified CM</a:t>
            </a:r>
            <a:endParaRPr lang="en-US" sz="1200" dirty="0">
              <a:solidFill>
                <a:srgbClr val="003A54"/>
              </a:solidFill>
            </a:endParaRPr>
          </a:p>
          <a:p>
            <a:pPr>
              <a:lnSpc>
                <a:spcPct val="80000"/>
              </a:lnSpc>
            </a:pPr>
            <a:r>
              <a:rPr lang="en-US" sz="1200" dirty="0">
                <a:solidFill>
                  <a:srgbClr val="003A54"/>
                </a:solidFill>
              </a:rPr>
              <a:t>User Data Services (UDS) is a </a:t>
            </a:r>
            <a:r>
              <a:rPr lang="en-US" sz="1200" dirty="0" smtClean="0">
                <a:solidFill>
                  <a:srgbClr val="003A54"/>
                </a:solidFill>
              </a:rPr>
              <a:t>Unified CM </a:t>
            </a:r>
            <a:r>
              <a:rPr lang="en-US" sz="1200" dirty="0" err="1">
                <a:solidFill>
                  <a:srgbClr val="003A54"/>
                </a:solidFill>
              </a:rPr>
              <a:t>RESTful</a:t>
            </a:r>
            <a:r>
              <a:rPr lang="en-US" sz="1200" dirty="0">
                <a:solidFill>
                  <a:srgbClr val="003A54"/>
                </a:solidFill>
              </a:rPr>
              <a:t> API allowing for contact search, among other things</a:t>
            </a:r>
          </a:p>
          <a:p>
            <a:pPr>
              <a:lnSpc>
                <a:spcPct val="80000"/>
              </a:lnSpc>
            </a:pPr>
            <a:r>
              <a:rPr lang="en-US" sz="1200" dirty="0">
                <a:solidFill>
                  <a:srgbClr val="003A54"/>
                </a:solidFill>
              </a:rPr>
              <a:t>All Jabber clients connecting via Expressway will use UDS for contact search</a:t>
            </a:r>
          </a:p>
          <a:p>
            <a:pPr>
              <a:lnSpc>
                <a:spcPct val="80000"/>
              </a:lnSpc>
            </a:pPr>
            <a:r>
              <a:rPr lang="en-US" sz="1200" b="1" dirty="0">
                <a:solidFill>
                  <a:srgbClr val="003A54"/>
                </a:solidFill>
              </a:rPr>
              <a:t>Jabber clients deployed on-premise</a:t>
            </a:r>
            <a:r>
              <a:rPr lang="en-US" sz="1200" dirty="0">
                <a:solidFill>
                  <a:srgbClr val="003A54"/>
                </a:solidFill>
              </a:rPr>
              <a:t> will use </a:t>
            </a:r>
            <a:r>
              <a:rPr lang="en-US" sz="1200" b="1" dirty="0">
                <a:solidFill>
                  <a:srgbClr val="003A54"/>
                </a:solidFill>
              </a:rPr>
              <a:t>LDAP </a:t>
            </a:r>
            <a:r>
              <a:rPr lang="en-US" sz="1200" dirty="0">
                <a:solidFill>
                  <a:srgbClr val="003A54"/>
                </a:solidFill>
              </a:rPr>
              <a:t>for directory search</a:t>
            </a:r>
          </a:p>
          <a:p>
            <a:pPr>
              <a:lnSpc>
                <a:spcPct val="80000"/>
              </a:lnSpc>
            </a:pPr>
            <a:r>
              <a:rPr lang="en-US" sz="1200" dirty="0">
                <a:solidFill>
                  <a:srgbClr val="003A54"/>
                </a:solidFill>
              </a:rPr>
              <a:t>Jabber clients will automatically use UDS for directory search when connecting via Expressway</a:t>
            </a:r>
          </a:p>
          <a:p>
            <a:pPr>
              <a:lnSpc>
                <a:spcPct val="80000"/>
              </a:lnSpc>
            </a:pPr>
            <a:r>
              <a:rPr lang="en-US" sz="1200" dirty="0">
                <a:solidFill>
                  <a:srgbClr val="003A54"/>
                </a:solidFill>
              </a:rPr>
              <a:t>The entire corporate directory needs to be sync’d on every </a:t>
            </a:r>
            <a:r>
              <a:rPr lang="en-US" sz="1200" dirty="0" smtClean="0">
                <a:solidFill>
                  <a:srgbClr val="003A54"/>
                </a:solidFill>
              </a:rPr>
              <a:t>Unified CM </a:t>
            </a:r>
            <a:r>
              <a:rPr lang="en-US" sz="1200" dirty="0">
                <a:solidFill>
                  <a:srgbClr val="003A54"/>
                </a:solidFill>
              </a:rPr>
              <a:t>cluster for best contact search experience</a:t>
            </a:r>
          </a:p>
        </p:txBody>
      </p:sp>
      <p:cxnSp>
        <p:nvCxnSpPr>
          <p:cNvPr id="54" name="Straight Arrow Connector 53"/>
          <p:cNvCxnSpPr>
            <a:stCxn id="29" idx="1"/>
          </p:cNvCxnSpPr>
          <p:nvPr/>
        </p:nvCxnSpPr>
        <p:spPr>
          <a:xfrm flipH="1">
            <a:off x="722440" y="3754161"/>
            <a:ext cx="1171573" cy="104594"/>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rot="5400000">
            <a:off x="3168098" y="261363"/>
            <a:ext cx="639041" cy="4322996"/>
          </a:xfrm>
          <a:prstGeom prst="curvedConnector2">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8258461">
            <a:off x="412848" y="3058408"/>
            <a:ext cx="607694" cy="284703"/>
          </a:xfrm>
          <a:prstGeom prst="rect">
            <a:avLst/>
          </a:prstGeom>
          <a:noFill/>
        </p:spPr>
        <p:txBody>
          <a:bodyPr wrap="square" lIns="68589" tIns="34295" rIns="68589" bIns="34295" rtlCol="0">
            <a:spAutoFit/>
          </a:bodyPr>
          <a:lstStyle/>
          <a:p>
            <a:r>
              <a:rPr lang="en-US" sz="1400" dirty="0" smtClean="0"/>
              <a:t>sync</a:t>
            </a:r>
            <a:endParaRPr lang="en-US" dirty="0"/>
          </a:p>
        </p:txBody>
      </p:sp>
      <p:sp>
        <p:nvSpPr>
          <p:cNvPr id="67" name="TextBox 66"/>
          <p:cNvSpPr txBox="1"/>
          <p:nvPr/>
        </p:nvSpPr>
        <p:spPr>
          <a:xfrm rot="20840612">
            <a:off x="4888323" y="2116806"/>
            <a:ext cx="607853" cy="315481"/>
          </a:xfrm>
          <a:prstGeom prst="rect">
            <a:avLst/>
          </a:prstGeom>
          <a:noFill/>
        </p:spPr>
        <p:txBody>
          <a:bodyPr wrap="square" lIns="68589" tIns="34295" rIns="68589" bIns="34295" rtlCol="0">
            <a:spAutoFit/>
          </a:bodyPr>
          <a:lstStyle/>
          <a:p>
            <a:r>
              <a:rPr lang="en-US" sz="1600" dirty="0" smtClean="0">
                <a:solidFill>
                  <a:srgbClr val="000000"/>
                </a:solidFill>
              </a:rPr>
              <a:t>UDS</a:t>
            </a:r>
            <a:endParaRPr lang="en-US" dirty="0">
              <a:solidFill>
                <a:srgbClr val="000000"/>
              </a:solidFill>
            </a:endParaRPr>
          </a:p>
        </p:txBody>
      </p:sp>
      <p:sp>
        <p:nvSpPr>
          <p:cNvPr id="68" name="TextBox 67"/>
          <p:cNvSpPr txBox="1"/>
          <p:nvPr/>
        </p:nvSpPr>
        <p:spPr>
          <a:xfrm rot="21279597">
            <a:off x="828391" y="3569201"/>
            <a:ext cx="819309" cy="284703"/>
          </a:xfrm>
          <a:prstGeom prst="rect">
            <a:avLst/>
          </a:prstGeom>
          <a:noFill/>
        </p:spPr>
        <p:txBody>
          <a:bodyPr wrap="square" lIns="68589" tIns="34295" rIns="68589" bIns="34295" rtlCol="0">
            <a:spAutoFit/>
          </a:bodyPr>
          <a:lstStyle/>
          <a:p>
            <a:pPr algn="ctr"/>
            <a:r>
              <a:rPr lang="en-US" sz="1400" dirty="0" smtClean="0">
                <a:solidFill>
                  <a:srgbClr val="000000"/>
                </a:solidFill>
              </a:rPr>
              <a:t>EDI/BDI</a:t>
            </a:r>
            <a:endParaRPr lang="en-US" dirty="0">
              <a:solidFill>
                <a:srgbClr val="000000"/>
              </a:solidFill>
            </a:endParaRPr>
          </a:p>
        </p:txBody>
      </p:sp>
      <p:sp>
        <p:nvSpPr>
          <p:cNvPr id="66" name="Rectangle 65"/>
          <p:cNvSpPr/>
          <p:nvPr/>
        </p:nvSpPr>
        <p:spPr bwMode="auto">
          <a:xfrm>
            <a:off x="287543" y="2248123"/>
            <a:ext cx="1105936" cy="456479"/>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3" tIns="34277" rIns="68553" bIns="34277" numCol="1" rtlCol="0" anchor="ctr" anchorCtr="0" compatLnSpc="1">
            <a:prstTxWarp prst="textNoShape">
              <a:avLst/>
            </a:prstTxWarp>
            <a:flatTx/>
          </a:bodyPr>
          <a:lstStyle/>
          <a:p>
            <a:pPr defTabSz="685834">
              <a:defRPr/>
            </a:pPr>
            <a:r>
              <a:rPr lang="en-US" sz="1100" kern="0" dirty="0">
                <a:solidFill>
                  <a:srgbClr val="000000"/>
                </a:solidFill>
                <a:cs typeface="Century Gothic"/>
              </a:rPr>
              <a:t>Collaboration Services</a:t>
            </a:r>
          </a:p>
        </p:txBody>
      </p:sp>
      <p:sp>
        <p:nvSpPr>
          <p:cNvPr id="38" name="TextBox 37"/>
          <p:cNvSpPr txBox="1"/>
          <p:nvPr/>
        </p:nvSpPr>
        <p:spPr>
          <a:xfrm>
            <a:off x="2480070" y="2897021"/>
            <a:ext cx="1088227" cy="430883"/>
          </a:xfrm>
          <a:prstGeom prst="rect">
            <a:avLst/>
          </a:prstGeom>
          <a:noFill/>
        </p:spPr>
        <p:txBody>
          <a:bodyPr wrap="square" lIns="91436" tIns="45718" rIns="91436" bIns="45718" rtlCol="0">
            <a:spAutoFit/>
          </a:bodyPr>
          <a:lstStyle/>
          <a:p>
            <a:pPr algn="ctr"/>
            <a:r>
              <a:rPr lang="en-US" sz="1100" dirty="0">
                <a:solidFill>
                  <a:srgbClr val="000000"/>
                </a:solidFill>
              </a:rPr>
              <a:t>Expressway </a:t>
            </a:r>
          </a:p>
          <a:p>
            <a:pPr algn="ctr"/>
            <a:r>
              <a:rPr lang="en-US" sz="1100" dirty="0">
                <a:solidFill>
                  <a:srgbClr val="000000"/>
                </a:solidFill>
              </a:rPr>
              <a:t>E</a:t>
            </a:r>
          </a:p>
        </p:txBody>
      </p:sp>
      <p:sp>
        <p:nvSpPr>
          <p:cNvPr id="39" name="TextBox 38"/>
          <p:cNvSpPr txBox="1"/>
          <p:nvPr/>
        </p:nvSpPr>
        <p:spPr>
          <a:xfrm>
            <a:off x="1569383" y="2897021"/>
            <a:ext cx="1083391" cy="430883"/>
          </a:xfrm>
          <a:prstGeom prst="rect">
            <a:avLst/>
          </a:prstGeom>
          <a:noFill/>
        </p:spPr>
        <p:txBody>
          <a:bodyPr wrap="square" lIns="91436" tIns="45718" rIns="91436" bIns="45718" rtlCol="0">
            <a:spAutoFit/>
          </a:bodyPr>
          <a:lstStyle/>
          <a:p>
            <a:pPr algn="ctr"/>
            <a:r>
              <a:rPr lang="en-US" sz="1100" dirty="0">
                <a:solidFill>
                  <a:srgbClr val="000000"/>
                </a:solidFill>
              </a:rPr>
              <a:t>Expressway</a:t>
            </a:r>
          </a:p>
          <a:p>
            <a:pPr algn="ctr"/>
            <a:r>
              <a:rPr lang="en-US" sz="1100" dirty="0">
                <a:solidFill>
                  <a:srgbClr val="000000"/>
                </a:solidFill>
              </a:rPr>
              <a:t>C</a:t>
            </a:r>
          </a:p>
        </p:txBody>
      </p:sp>
      <p:sp>
        <p:nvSpPr>
          <p:cNvPr id="40" name="TextBox 39"/>
          <p:cNvSpPr txBox="1"/>
          <p:nvPr/>
        </p:nvSpPr>
        <p:spPr>
          <a:xfrm>
            <a:off x="932692" y="2897021"/>
            <a:ext cx="766401" cy="430883"/>
          </a:xfrm>
          <a:prstGeom prst="rect">
            <a:avLst/>
          </a:prstGeom>
          <a:noFill/>
        </p:spPr>
        <p:txBody>
          <a:bodyPr wrap="square" lIns="91436" tIns="45718" rIns="91436" bIns="45718" rtlCol="0">
            <a:spAutoFit/>
          </a:bodyPr>
          <a:lstStyle/>
          <a:p>
            <a:pPr algn="ctr"/>
            <a:r>
              <a:rPr lang="en-US" sz="1100" dirty="0">
                <a:solidFill>
                  <a:srgbClr val="000000"/>
                </a:solidFill>
              </a:rPr>
              <a:t>Unified CM</a:t>
            </a:r>
          </a:p>
        </p:txBody>
      </p:sp>
      <p:pic>
        <p:nvPicPr>
          <p:cNvPr id="3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164" y="2468528"/>
            <a:ext cx="448728" cy="44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623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0" presetClass="path" presetSubtype="0" accel="50000" decel="50000" fill="hold" nodeType="clickEffect">
                                  <p:stCondLst>
                                    <p:cond delay="0"/>
                                  </p:stCondLst>
                                  <p:childTnLst>
                                    <p:animMotion origin="layout" path="M 4.36572E-6 -1.11111E-6 L 0.19197 -1.11111E-6 C 0.27793 -1.11111E-6 0.38408 -0.10046 0.38408 -0.18194 L 0.38408 -0.36319 " pathEditMode="relative" rAng="0" ptsTypes="FfFF">
                                      <p:cBhvr>
                                        <p:cTn id="28" dur="2000" fill="hold"/>
                                        <p:tgtEl>
                                          <p:spTgt spid="29"/>
                                        </p:tgtEl>
                                        <p:attrNameLst>
                                          <p:attrName>ppt_x</p:attrName>
                                          <p:attrName>ppt_y</p:attrName>
                                        </p:attrNameLst>
                                      </p:cBhvr>
                                      <p:rCtr x="19198" y="-18171"/>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7" grpId="0"/>
      <p:bldP spid="68" grpId="0"/>
      <p:bldP spid="68"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82"/>
          <p:cNvSpPr>
            <a:spLocks noGrp="1"/>
          </p:cNvSpPr>
          <p:nvPr>
            <p:ph type="title"/>
          </p:nvPr>
        </p:nvSpPr>
        <p:spPr/>
        <p:txBody>
          <a:bodyPr/>
          <a:lstStyle/>
          <a:p>
            <a:r>
              <a:rPr lang="en-US" dirty="0"/>
              <a:t>Media Path Summary</a:t>
            </a:r>
          </a:p>
        </p:txBody>
      </p:sp>
      <p:sp>
        <p:nvSpPr>
          <p:cNvPr id="55" name="Text Placeholder 84"/>
          <p:cNvSpPr>
            <a:spLocks noGrp="1"/>
          </p:cNvSpPr>
          <p:nvPr>
            <p:ph type="body" sz="quarter" idx="4294967295"/>
          </p:nvPr>
        </p:nvSpPr>
        <p:spPr>
          <a:xfrm>
            <a:off x="6022975" y="827088"/>
            <a:ext cx="2905125" cy="1389062"/>
          </a:xfrm>
        </p:spPr>
        <p:txBody>
          <a:bodyPr>
            <a:spAutoFit/>
          </a:bodyPr>
          <a:lstStyle/>
          <a:p>
            <a:pPr marL="0" indent="0">
              <a:lnSpc>
                <a:spcPct val="80000"/>
              </a:lnSpc>
              <a:buNone/>
            </a:pPr>
            <a:r>
              <a:rPr lang="en-US" sz="1200" b="1" dirty="0">
                <a:solidFill>
                  <a:srgbClr val="108041"/>
                </a:solidFill>
                <a:ea typeface="+mj-ea"/>
                <a:cs typeface="+mj-cs"/>
              </a:rPr>
              <a:t>Media Traversal</a:t>
            </a:r>
          </a:p>
          <a:p>
            <a:pPr>
              <a:lnSpc>
                <a:spcPct val="80000"/>
              </a:lnSpc>
            </a:pPr>
            <a:r>
              <a:rPr lang="en-US" sz="1200" dirty="0">
                <a:solidFill>
                  <a:srgbClr val="7F7F7F"/>
                </a:solidFill>
              </a:rPr>
              <a:t>“C” calls “A” on-premise</a:t>
            </a:r>
          </a:p>
          <a:p>
            <a:pPr>
              <a:lnSpc>
                <a:spcPct val="80000"/>
              </a:lnSpc>
            </a:pPr>
            <a:r>
              <a:rPr lang="en-US" sz="1200" dirty="0">
                <a:solidFill>
                  <a:srgbClr val="7F7F7F"/>
                </a:solidFill>
              </a:rPr>
              <a:t>Expressway solution provides firewall traversal for media</a:t>
            </a:r>
          </a:p>
          <a:p>
            <a:pPr>
              <a:lnSpc>
                <a:spcPct val="80000"/>
              </a:lnSpc>
            </a:pPr>
            <a:r>
              <a:rPr lang="en-US" sz="1200" dirty="0">
                <a:solidFill>
                  <a:srgbClr val="7F7F7F"/>
                </a:solidFill>
              </a:rPr>
              <a:t>Expressway C de-multiplexes media and forwards toward “A”</a:t>
            </a:r>
          </a:p>
        </p:txBody>
      </p:sp>
      <p:sp>
        <p:nvSpPr>
          <p:cNvPr id="56" name="Text Placeholder 84"/>
          <p:cNvSpPr>
            <a:spLocks noGrp="1"/>
          </p:cNvSpPr>
          <p:nvPr>
            <p:ph type="body" sz="quarter" idx="4294967295"/>
          </p:nvPr>
        </p:nvSpPr>
        <p:spPr>
          <a:xfrm>
            <a:off x="6022975" y="2211388"/>
            <a:ext cx="2905125" cy="817562"/>
          </a:xfrm>
        </p:spPr>
        <p:txBody>
          <a:bodyPr>
            <a:spAutoFit/>
          </a:bodyPr>
          <a:lstStyle/>
          <a:p>
            <a:pPr marL="0" indent="0">
              <a:lnSpc>
                <a:spcPct val="80000"/>
              </a:lnSpc>
              <a:buNone/>
            </a:pPr>
            <a:r>
              <a:rPr lang="en-US" sz="1200" b="1" dirty="0">
                <a:solidFill>
                  <a:srgbClr val="FF6600"/>
                </a:solidFill>
                <a:ea typeface="+mj-ea"/>
                <a:cs typeface="+mj-cs"/>
              </a:rPr>
              <a:t>Media Relay</a:t>
            </a:r>
          </a:p>
          <a:p>
            <a:pPr>
              <a:lnSpc>
                <a:spcPct val="80000"/>
              </a:lnSpc>
            </a:pPr>
            <a:r>
              <a:rPr lang="en-US" sz="1200" dirty="0">
                <a:solidFill>
                  <a:srgbClr val="7F7F7F"/>
                </a:solidFill>
              </a:rPr>
              <a:t>“C” calls “B” off-premise</a:t>
            </a:r>
          </a:p>
          <a:p>
            <a:pPr>
              <a:lnSpc>
                <a:spcPct val="80000"/>
              </a:lnSpc>
            </a:pPr>
            <a:r>
              <a:rPr lang="en-US" sz="1200" dirty="0">
                <a:solidFill>
                  <a:srgbClr val="7F7F7F"/>
                </a:solidFill>
              </a:rPr>
              <a:t>Media is relayed via Expressway C</a:t>
            </a:r>
          </a:p>
        </p:txBody>
      </p:sp>
      <p:sp>
        <p:nvSpPr>
          <p:cNvPr id="57" name="Text Placeholder 84"/>
          <p:cNvSpPr>
            <a:spLocks noGrp="1"/>
          </p:cNvSpPr>
          <p:nvPr>
            <p:ph type="body" sz="quarter" idx="4294967295"/>
          </p:nvPr>
        </p:nvSpPr>
        <p:spPr>
          <a:xfrm>
            <a:off x="6022975" y="3040063"/>
            <a:ext cx="3121025" cy="1741487"/>
          </a:xfrm>
        </p:spPr>
        <p:txBody>
          <a:bodyPr wrap="square">
            <a:spAutoFit/>
          </a:bodyPr>
          <a:lstStyle/>
          <a:p>
            <a:pPr marL="0" indent="0">
              <a:lnSpc>
                <a:spcPct val="80000"/>
              </a:lnSpc>
              <a:buNone/>
            </a:pPr>
            <a:r>
              <a:rPr lang="en-US" sz="1200" b="1" dirty="0">
                <a:solidFill>
                  <a:srgbClr val="682987"/>
                </a:solidFill>
                <a:ea typeface="+mj-ea"/>
                <a:cs typeface="+mj-cs"/>
              </a:rPr>
              <a:t>Optimized Media  (roadmap ICE support)</a:t>
            </a:r>
          </a:p>
          <a:p>
            <a:pPr>
              <a:lnSpc>
                <a:spcPct val="80000"/>
              </a:lnSpc>
            </a:pPr>
            <a:r>
              <a:rPr lang="en-US" sz="1200" dirty="0">
                <a:solidFill>
                  <a:srgbClr val="7F7F7F"/>
                </a:solidFill>
              </a:rPr>
              <a:t>“B” calls “D” off-premise</a:t>
            </a:r>
          </a:p>
          <a:p>
            <a:pPr>
              <a:lnSpc>
                <a:spcPct val="80000"/>
              </a:lnSpc>
            </a:pPr>
            <a:r>
              <a:rPr lang="en-US" sz="1200" dirty="0">
                <a:solidFill>
                  <a:schemeClr val="bg1">
                    <a:lumMod val="50000"/>
                  </a:schemeClr>
                </a:solidFill>
              </a:rPr>
              <a:t>Both “B” and “D” are ICE-enabled </a:t>
            </a:r>
          </a:p>
          <a:p>
            <a:pPr>
              <a:lnSpc>
                <a:spcPct val="80000"/>
              </a:lnSpc>
            </a:pPr>
            <a:r>
              <a:rPr lang="en-US" sz="1200" dirty="0">
                <a:solidFill>
                  <a:schemeClr val="bg1">
                    <a:lumMod val="50000"/>
                  </a:schemeClr>
                </a:solidFill>
              </a:rPr>
              <a:t>STUN binding success</a:t>
            </a:r>
          </a:p>
          <a:p>
            <a:pPr>
              <a:lnSpc>
                <a:spcPct val="80000"/>
              </a:lnSpc>
            </a:pPr>
            <a:r>
              <a:rPr lang="en-US" sz="1200" dirty="0">
                <a:solidFill>
                  <a:srgbClr val="7F7F7F"/>
                </a:solidFill>
              </a:rPr>
              <a:t>Media flows are optimized between endpoints</a:t>
            </a:r>
          </a:p>
        </p:txBody>
      </p:sp>
      <p:cxnSp>
        <p:nvCxnSpPr>
          <p:cNvPr id="4" name="Straight Connector 3"/>
          <p:cNvCxnSpPr/>
          <p:nvPr/>
        </p:nvCxnSpPr>
        <p:spPr>
          <a:xfrm flipH="1">
            <a:off x="4408611" y="2158364"/>
            <a:ext cx="510695" cy="50901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408611" y="2936699"/>
            <a:ext cx="510695" cy="50901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p:cNvCxnSpPr>
            <a:endCxn id="13" idx="1"/>
          </p:cNvCxnSpPr>
          <p:nvPr/>
        </p:nvCxnSpPr>
        <p:spPr>
          <a:xfrm>
            <a:off x="4263093" y="2782298"/>
            <a:ext cx="912540"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23055" y="3051018"/>
            <a:ext cx="249210" cy="823761"/>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bwMode="auto">
          <a:xfrm>
            <a:off x="513133" y="4163476"/>
            <a:ext cx="417064" cy="328044"/>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6" tIns="34279" rIns="68556" bIns="34279" numCol="1" rtlCol="0" anchor="ctr" anchorCtr="0" compatLnSpc="1">
            <a:prstTxWarp prst="textNoShape">
              <a:avLst/>
            </a:prstTxWarp>
            <a:flatTx/>
          </a:bodyPr>
          <a:lstStyle/>
          <a:p>
            <a:pPr algn="ctr">
              <a:defRPr/>
            </a:pPr>
            <a:r>
              <a:rPr lang="en-US" sz="1200" kern="0" dirty="0">
                <a:solidFill>
                  <a:srgbClr val="7F7F7F"/>
                </a:solidFill>
                <a:latin typeface="Arial"/>
                <a:cs typeface="Century Gothic"/>
              </a:rPr>
              <a:t>A</a:t>
            </a:r>
          </a:p>
        </p:txBody>
      </p:sp>
      <p:pic>
        <p:nvPicPr>
          <p:cNvPr id="9" name="Picture 8" descr="jabber mobile.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4424" y="3727802"/>
            <a:ext cx="397841" cy="493743"/>
          </a:xfrm>
          <a:prstGeom prst="rect">
            <a:avLst/>
          </a:prstGeom>
        </p:spPr>
      </p:pic>
      <p:pic>
        <p:nvPicPr>
          <p:cNvPr id="11" name="Picture 10" descr="jabber mobile.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893769" y="1850572"/>
            <a:ext cx="397841" cy="493743"/>
          </a:xfrm>
          <a:prstGeom prst="rect">
            <a:avLst/>
          </a:prstGeom>
        </p:spPr>
      </p:pic>
      <p:pic>
        <p:nvPicPr>
          <p:cNvPr id="12" name="Picture 11" descr="jabber mobile.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893769" y="3220280"/>
            <a:ext cx="397841" cy="493743"/>
          </a:xfrm>
          <a:prstGeom prst="rect">
            <a:avLst/>
          </a:prstGeom>
        </p:spPr>
      </p:pic>
      <p:pic>
        <p:nvPicPr>
          <p:cNvPr id="13" name="Picture 12" descr="jabber mobile.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175633" y="2535426"/>
            <a:ext cx="397841" cy="493743"/>
          </a:xfrm>
          <a:prstGeom prst="rect">
            <a:avLst/>
          </a:prstGeom>
        </p:spPr>
      </p:pic>
      <p:cxnSp>
        <p:nvCxnSpPr>
          <p:cNvPr id="14" name="Straight Connector 13"/>
          <p:cNvCxnSpPr/>
          <p:nvPr/>
        </p:nvCxnSpPr>
        <p:spPr>
          <a:xfrm flipV="1">
            <a:off x="3317757" y="2071666"/>
            <a:ext cx="2479" cy="1139099"/>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p:nvPr/>
        </p:nvCxnSpPr>
        <p:spPr>
          <a:xfrm flipH="1">
            <a:off x="1722866" y="2786600"/>
            <a:ext cx="2683977" cy="20622"/>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482572" y="2072052"/>
            <a:ext cx="2479" cy="1139099"/>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7" name="Rounded Rectangle 16"/>
          <p:cNvSpPr/>
          <p:nvPr/>
        </p:nvSpPr>
        <p:spPr>
          <a:xfrm>
            <a:off x="1841078" y="2538887"/>
            <a:ext cx="1607118" cy="527612"/>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solidFill>
                <a:srgbClr val="7F7F7F"/>
              </a:solidFill>
              <a:latin typeface="Arial"/>
            </a:endParaRPr>
          </a:p>
        </p:txBody>
      </p:sp>
      <p:sp>
        <p:nvSpPr>
          <p:cNvPr id="18" name="Rounded Rectangle 16"/>
          <p:cNvSpPr>
            <a:spLocks noChangeAspect="1"/>
          </p:cNvSpPr>
          <p:nvPr/>
        </p:nvSpPr>
        <p:spPr>
          <a:xfrm>
            <a:off x="229702" y="2209249"/>
            <a:ext cx="1387923"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171473" rtlCol="0" anchor="b"/>
          <a:lstStyle/>
          <a:p>
            <a:pPr algn="ctr"/>
            <a:endParaRPr lang="en-US" dirty="0" smtClean="0">
              <a:solidFill>
                <a:srgbClr val="7F7F7F"/>
              </a:solidFill>
              <a:latin typeface="Arial"/>
            </a:endParaRPr>
          </a:p>
        </p:txBody>
      </p:sp>
      <p:sp>
        <p:nvSpPr>
          <p:cNvPr id="19" name="TextBox 18"/>
          <p:cNvSpPr txBox="1"/>
          <p:nvPr/>
        </p:nvSpPr>
        <p:spPr>
          <a:xfrm>
            <a:off x="957470" y="1977844"/>
            <a:ext cx="1515716" cy="404734"/>
          </a:xfrm>
          <a:prstGeom prst="rect">
            <a:avLst/>
          </a:prstGeom>
          <a:noFill/>
        </p:spPr>
        <p:txBody>
          <a:bodyPr wrap="square" lIns="68559" tIns="34280" rIns="68559" bIns="34280" rtlCol="0">
            <a:spAutoFit/>
          </a:bodyPr>
          <a:lstStyle/>
          <a:p>
            <a:pPr algn="r" eaLnBrk="0" fontAlgn="base" hangingPunct="0">
              <a:lnSpc>
                <a:spcPct val="90000"/>
              </a:lnSpc>
              <a:spcBef>
                <a:spcPct val="0"/>
              </a:spcBef>
              <a:spcAft>
                <a:spcPct val="0"/>
              </a:spcAft>
            </a:pPr>
            <a:r>
              <a:rPr lang="en-US" sz="1200" b="1" dirty="0">
                <a:solidFill>
                  <a:srgbClr val="00B050"/>
                </a:solidFill>
                <a:latin typeface="Arial" charset="0"/>
              </a:rPr>
              <a:t>Inside firewall (Intranet)</a:t>
            </a:r>
          </a:p>
        </p:txBody>
      </p:sp>
      <p:graphicFrame>
        <p:nvGraphicFramePr>
          <p:cNvPr id="20" name="Object 150"/>
          <p:cNvGraphicFramePr>
            <a:graphicFrameLocks noChangeAspect="1"/>
          </p:cNvGraphicFramePr>
          <p:nvPr>
            <p:extLst>
              <p:ext uri="{D42A27DB-BD31-4B8C-83A1-F6EECF244321}">
                <p14:modId xmlns:p14="http://schemas.microsoft.com/office/powerpoint/2010/main" val="3092698325"/>
              </p:ext>
            </p:extLst>
          </p:nvPr>
        </p:nvGraphicFramePr>
        <p:xfrm>
          <a:off x="2698810" y="2626200"/>
          <a:ext cx="402093" cy="362045"/>
        </p:xfrm>
        <a:graphic>
          <a:graphicData uri="http://schemas.openxmlformats.org/presentationml/2006/ole">
            <mc:AlternateContent xmlns:mc="http://schemas.openxmlformats.org/markup-compatibility/2006">
              <mc:Choice xmlns:v="urn:schemas-microsoft-com:vml" Requires="v">
                <p:oleObj spid="_x0000_s26043" name="Visio" r:id="rId5" imgW="576739" imgH="518732" progId="Visio.Drawing.11">
                  <p:embed/>
                </p:oleObj>
              </mc:Choice>
              <mc:Fallback>
                <p:oleObj name="Visio" r:id="rId5" imgW="576739" imgH="51873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810" y="2626200"/>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21" name="Picture 20" descr="firewall-sid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flipH="1">
            <a:off x="2265347" y="2718741"/>
            <a:ext cx="425642" cy="176963"/>
          </a:xfrm>
          <a:prstGeom prst="rect">
            <a:avLst/>
          </a:prstGeom>
        </p:spPr>
      </p:pic>
      <p:graphicFrame>
        <p:nvGraphicFramePr>
          <p:cNvPr id="22" name="Object 154"/>
          <p:cNvGraphicFramePr>
            <a:graphicFrameLocks noChangeAspect="1"/>
          </p:cNvGraphicFramePr>
          <p:nvPr>
            <p:extLst>
              <p:ext uri="{D42A27DB-BD31-4B8C-83A1-F6EECF244321}">
                <p14:modId xmlns:p14="http://schemas.microsoft.com/office/powerpoint/2010/main" val="1140431428"/>
              </p:ext>
            </p:extLst>
          </p:nvPr>
        </p:nvGraphicFramePr>
        <p:xfrm>
          <a:off x="1317675" y="2624831"/>
          <a:ext cx="405192" cy="364782"/>
        </p:xfrm>
        <a:graphic>
          <a:graphicData uri="http://schemas.openxmlformats.org/presentationml/2006/ole">
            <mc:AlternateContent xmlns:mc="http://schemas.openxmlformats.org/markup-compatibility/2006">
              <mc:Choice xmlns:v="urn:schemas-microsoft-com:vml" Requires="v">
                <p:oleObj spid="_x0000_s26044" name="Visio" r:id="rId8" imgW="575405" imgH="517731" progId="">
                  <p:embed/>
                </p:oleObj>
              </mc:Choice>
              <mc:Fallback>
                <p:oleObj name="Visio" r:id="rId8" imgW="575405" imgH="517731"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7675" y="2624831"/>
                        <a:ext cx="405192" cy="364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 name="Picture 22" descr="firewall-sid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flipH="1">
            <a:off x="3108723" y="2718741"/>
            <a:ext cx="425642" cy="176963"/>
          </a:xfrm>
          <a:prstGeom prst="rect">
            <a:avLst/>
          </a:prstGeom>
        </p:spPr>
      </p:pic>
      <p:sp>
        <p:nvSpPr>
          <p:cNvPr id="24" name="TextBox 23"/>
          <p:cNvSpPr txBox="1"/>
          <p:nvPr/>
        </p:nvSpPr>
        <p:spPr>
          <a:xfrm>
            <a:off x="2359969" y="3051018"/>
            <a:ext cx="1088227" cy="430883"/>
          </a:xfrm>
          <a:prstGeom prst="rect">
            <a:avLst/>
          </a:prstGeom>
          <a:noFill/>
        </p:spPr>
        <p:txBody>
          <a:bodyPr wrap="square" lIns="91436" tIns="45718" rIns="91436" bIns="45718" rtlCol="0">
            <a:spAutoFit/>
          </a:bodyPr>
          <a:lstStyle/>
          <a:p>
            <a:pPr algn="ctr"/>
            <a:r>
              <a:rPr lang="en-US" sz="1100" dirty="0">
                <a:solidFill>
                  <a:srgbClr val="7F7F7F"/>
                </a:solidFill>
                <a:latin typeface="Arial"/>
              </a:rPr>
              <a:t>Expressway</a:t>
            </a:r>
          </a:p>
          <a:p>
            <a:pPr algn="ctr"/>
            <a:r>
              <a:rPr lang="en-US" sz="1100" dirty="0">
                <a:solidFill>
                  <a:srgbClr val="7F7F7F"/>
                </a:solidFill>
                <a:latin typeface="Arial"/>
              </a:rPr>
              <a:t>E</a:t>
            </a:r>
          </a:p>
        </p:txBody>
      </p:sp>
      <p:graphicFrame>
        <p:nvGraphicFramePr>
          <p:cNvPr id="25" name="Object 153"/>
          <p:cNvGraphicFramePr>
            <a:graphicFrameLocks noChangeAspect="1"/>
          </p:cNvGraphicFramePr>
          <p:nvPr>
            <p:extLst>
              <p:ext uri="{D42A27DB-BD31-4B8C-83A1-F6EECF244321}">
                <p14:modId xmlns:p14="http://schemas.microsoft.com/office/powerpoint/2010/main" val="780832815"/>
              </p:ext>
            </p:extLst>
          </p:nvPr>
        </p:nvGraphicFramePr>
        <p:xfrm>
          <a:off x="1855027" y="2626044"/>
          <a:ext cx="402499" cy="362355"/>
        </p:xfrm>
        <a:graphic>
          <a:graphicData uri="http://schemas.openxmlformats.org/presentationml/2006/ole">
            <mc:AlternateContent xmlns:mc="http://schemas.openxmlformats.org/markup-compatibility/2006">
              <mc:Choice xmlns:v="urn:schemas-microsoft-com:vml" Requires="v">
                <p:oleObj spid="_x0000_s26045" name="Visio" r:id="rId10" imgW="576739" imgH="518732" progId="Visio.Drawing.11">
                  <p:embed/>
                </p:oleObj>
              </mc:Choice>
              <mc:Fallback>
                <p:oleObj name="Visio" r:id="rId10" imgW="576739" imgH="518732"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5027" y="2626044"/>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1513872" y="3051018"/>
            <a:ext cx="988966" cy="430883"/>
          </a:xfrm>
          <a:prstGeom prst="rect">
            <a:avLst/>
          </a:prstGeom>
          <a:noFill/>
        </p:spPr>
        <p:txBody>
          <a:bodyPr wrap="square" lIns="91436" tIns="45718" rIns="91436" bIns="45718" rtlCol="0">
            <a:spAutoFit/>
          </a:bodyPr>
          <a:lstStyle/>
          <a:p>
            <a:pPr algn="ctr"/>
            <a:r>
              <a:rPr lang="en-US" sz="1100" dirty="0">
                <a:solidFill>
                  <a:srgbClr val="7F7F7F"/>
                </a:solidFill>
                <a:latin typeface="Arial"/>
              </a:rPr>
              <a:t>Expressway C</a:t>
            </a:r>
          </a:p>
        </p:txBody>
      </p:sp>
      <p:sp>
        <p:nvSpPr>
          <p:cNvPr id="27" name="Rectangle 26"/>
          <p:cNvSpPr/>
          <p:nvPr/>
        </p:nvSpPr>
        <p:spPr bwMode="auto">
          <a:xfrm>
            <a:off x="407935" y="2506231"/>
            <a:ext cx="1105936" cy="456479"/>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9" tIns="34280" rIns="68559" bIns="34280" numCol="1" rtlCol="0" anchor="ctr" anchorCtr="0" compatLnSpc="1">
            <a:prstTxWarp prst="textNoShape">
              <a:avLst/>
            </a:prstTxWarp>
            <a:flatTx/>
          </a:bodyPr>
          <a:lstStyle/>
          <a:p>
            <a:pPr>
              <a:defRPr/>
            </a:pPr>
            <a:r>
              <a:rPr lang="en-US" sz="1100" kern="0" dirty="0">
                <a:solidFill>
                  <a:srgbClr val="7F7F7F"/>
                </a:solidFill>
                <a:latin typeface="Arial"/>
                <a:cs typeface="Century Gothic"/>
              </a:rPr>
              <a:t>Collaboration Services</a:t>
            </a:r>
          </a:p>
        </p:txBody>
      </p:sp>
      <p:sp>
        <p:nvSpPr>
          <p:cNvPr id="28" name="TextBox 27"/>
          <p:cNvSpPr txBox="1"/>
          <p:nvPr/>
        </p:nvSpPr>
        <p:spPr>
          <a:xfrm>
            <a:off x="794310" y="3062582"/>
            <a:ext cx="766401" cy="430883"/>
          </a:xfrm>
          <a:prstGeom prst="rect">
            <a:avLst/>
          </a:prstGeom>
          <a:noFill/>
        </p:spPr>
        <p:txBody>
          <a:bodyPr wrap="square" lIns="91436" tIns="45718" rIns="91436" bIns="45718" rtlCol="0">
            <a:spAutoFit/>
          </a:bodyPr>
          <a:lstStyle/>
          <a:p>
            <a:pPr algn="ctr"/>
            <a:r>
              <a:rPr lang="en-US" sz="1100" dirty="0">
                <a:solidFill>
                  <a:srgbClr val="7F7F7F"/>
                </a:solidFill>
              </a:rPr>
              <a:t>Unified CM</a:t>
            </a:r>
            <a:endParaRPr lang="en-US" sz="1100" dirty="0">
              <a:solidFill>
                <a:srgbClr val="7F7F7F"/>
              </a:solidFill>
              <a:latin typeface="Arial"/>
            </a:endParaRPr>
          </a:p>
        </p:txBody>
      </p:sp>
      <p:sp>
        <p:nvSpPr>
          <p:cNvPr id="29" name="Rounded Rectangle 16"/>
          <p:cNvSpPr>
            <a:spLocks noChangeAspect="1"/>
          </p:cNvSpPr>
          <p:nvPr/>
        </p:nvSpPr>
        <p:spPr>
          <a:xfrm>
            <a:off x="3489109" y="2209249"/>
            <a:ext cx="1292410"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171473" rtlCol="0" anchor="ctr"/>
          <a:lstStyle/>
          <a:p>
            <a:pPr algn="ctr"/>
            <a:endParaRPr lang="en-US" sz="800" b="1" dirty="0">
              <a:solidFill>
                <a:srgbClr val="7F7F7F"/>
              </a:solidFill>
              <a:latin typeface="Arial"/>
            </a:endParaRPr>
          </a:p>
        </p:txBody>
      </p:sp>
      <p:sp>
        <p:nvSpPr>
          <p:cNvPr id="30" name="Rectangle 29"/>
          <p:cNvSpPr/>
          <p:nvPr/>
        </p:nvSpPr>
        <p:spPr bwMode="auto">
          <a:xfrm>
            <a:off x="3586111" y="2538887"/>
            <a:ext cx="1063430" cy="423822"/>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9" tIns="34280" rIns="68559" bIns="34280" numCol="1" rtlCol="0" anchor="ctr" anchorCtr="0" compatLnSpc="1">
            <a:prstTxWarp prst="textNoShape">
              <a:avLst/>
            </a:prstTxWarp>
            <a:flatTx/>
          </a:bodyPr>
          <a:lstStyle/>
          <a:p>
            <a:pPr algn="ctr">
              <a:defRPr/>
            </a:pPr>
            <a:r>
              <a:rPr lang="en-US" sz="1100" kern="0" dirty="0">
                <a:solidFill>
                  <a:srgbClr val="7F7F7F"/>
                </a:solidFill>
                <a:latin typeface="Arial"/>
                <a:cs typeface="Century Gothic"/>
              </a:rPr>
              <a:t>Internet</a:t>
            </a:r>
          </a:p>
        </p:txBody>
      </p:sp>
      <p:sp>
        <p:nvSpPr>
          <p:cNvPr id="31" name="TextBox 30"/>
          <p:cNvSpPr txBox="1"/>
          <p:nvPr/>
        </p:nvSpPr>
        <p:spPr>
          <a:xfrm>
            <a:off x="2502837" y="1977844"/>
            <a:ext cx="814919" cy="238498"/>
          </a:xfrm>
          <a:prstGeom prst="rect">
            <a:avLst/>
          </a:prstGeom>
          <a:noFill/>
        </p:spPr>
        <p:txBody>
          <a:bodyPr wrap="square" lIns="68559" tIns="34280" rIns="68559" bIns="34280" rtlCol="0">
            <a:spAutoFit/>
          </a:bodyPr>
          <a:lstStyle/>
          <a:p>
            <a:pPr algn="ctr" eaLnBrk="0" fontAlgn="base" hangingPunct="0">
              <a:lnSpc>
                <a:spcPct val="90000"/>
              </a:lnSpc>
              <a:spcBef>
                <a:spcPct val="0"/>
              </a:spcBef>
              <a:spcAft>
                <a:spcPct val="0"/>
              </a:spcAft>
            </a:pPr>
            <a:r>
              <a:rPr lang="en-US" sz="1200" b="1" dirty="0">
                <a:solidFill>
                  <a:srgbClr val="7F7F7F"/>
                </a:solidFill>
                <a:latin typeface="Arial"/>
              </a:rPr>
              <a:t>DMZ</a:t>
            </a:r>
          </a:p>
        </p:txBody>
      </p:sp>
      <p:sp>
        <p:nvSpPr>
          <p:cNvPr id="32" name="TextBox 31"/>
          <p:cNvSpPr txBox="1"/>
          <p:nvPr/>
        </p:nvSpPr>
        <p:spPr>
          <a:xfrm>
            <a:off x="3320236" y="1977844"/>
            <a:ext cx="1881973" cy="238498"/>
          </a:xfrm>
          <a:prstGeom prst="rect">
            <a:avLst/>
          </a:prstGeom>
          <a:noFill/>
        </p:spPr>
        <p:txBody>
          <a:bodyPr wrap="square" lIns="68559" tIns="34280" rIns="68559" bIns="34280" rtlCol="0">
            <a:spAutoFit/>
          </a:bodyPr>
          <a:lstStyle/>
          <a:p>
            <a:pPr eaLnBrk="0" fontAlgn="base" hangingPunct="0">
              <a:lnSpc>
                <a:spcPct val="90000"/>
              </a:lnSpc>
              <a:spcBef>
                <a:spcPct val="0"/>
              </a:spcBef>
              <a:spcAft>
                <a:spcPct val="0"/>
              </a:spcAft>
            </a:pPr>
            <a:r>
              <a:rPr lang="en-US" sz="1200" b="1" dirty="0">
                <a:solidFill>
                  <a:srgbClr val="B21A1A"/>
                </a:solidFill>
                <a:latin typeface="Arial" charset="0"/>
              </a:rPr>
              <a:t>Outside firewall</a:t>
            </a:r>
          </a:p>
        </p:txBody>
      </p:sp>
      <p:sp>
        <p:nvSpPr>
          <p:cNvPr id="35" name="Rectangle 34"/>
          <p:cNvSpPr/>
          <p:nvPr/>
        </p:nvSpPr>
        <p:spPr bwMode="auto">
          <a:xfrm>
            <a:off x="4823916" y="1649800"/>
            <a:ext cx="417064" cy="328044"/>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6" tIns="34279" rIns="68556" bIns="34279" numCol="1" rtlCol="0" anchor="ctr" anchorCtr="0" compatLnSpc="1">
            <a:prstTxWarp prst="textNoShape">
              <a:avLst/>
            </a:prstTxWarp>
            <a:flatTx/>
          </a:bodyPr>
          <a:lstStyle/>
          <a:p>
            <a:pPr algn="ctr">
              <a:defRPr/>
            </a:pPr>
            <a:r>
              <a:rPr lang="en-US" sz="1200" kern="0" dirty="0">
                <a:solidFill>
                  <a:srgbClr val="7F7F7F"/>
                </a:solidFill>
                <a:latin typeface="Arial"/>
                <a:cs typeface="Century Gothic"/>
              </a:rPr>
              <a:t>B</a:t>
            </a:r>
          </a:p>
        </p:txBody>
      </p:sp>
      <p:sp>
        <p:nvSpPr>
          <p:cNvPr id="36" name="Rectangle 35"/>
          <p:cNvSpPr/>
          <p:nvPr/>
        </p:nvSpPr>
        <p:spPr bwMode="auto">
          <a:xfrm>
            <a:off x="5364942" y="2692000"/>
            <a:ext cx="417064" cy="328044"/>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6" tIns="34279" rIns="68556" bIns="34279" numCol="1" rtlCol="0" anchor="ctr" anchorCtr="0" compatLnSpc="1">
            <a:prstTxWarp prst="textNoShape">
              <a:avLst/>
            </a:prstTxWarp>
            <a:flatTx/>
          </a:bodyPr>
          <a:lstStyle/>
          <a:p>
            <a:pPr algn="ctr">
              <a:defRPr/>
            </a:pPr>
            <a:r>
              <a:rPr lang="en-US" sz="1200" kern="0" dirty="0">
                <a:solidFill>
                  <a:srgbClr val="7F7F7F"/>
                </a:solidFill>
                <a:latin typeface="Arial"/>
                <a:cs typeface="Century Gothic"/>
              </a:rPr>
              <a:t>C</a:t>
            </a:r>
          </a:p>
        </p:txBody>
      </p:sp>
      <p:sp>
        <p:nvSpPr>
          <p:cNvPr id="37" name="Rectangle 36"/>
          <p:cNvSpPr/>
          <p:nvPr/>
        </p:nvSpPr>
        <p:spPr bwMode="auto">
          <a:xfrm>
            <a:off x="4823916" y="3656483"/>
            <a:ext cx="417064" cy="328044"/>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6" tIns="34279" rIns="68556" bIns="34279" numCol="1" rtlCol="0" anchor="ctr" anchorCtr="0" compatLnSpc="1">
            <a:prstTxWarp prst="textNoShape">
              <a:avLst/>
            </a:prstTxWarp>
            <a:flatTx/>
          </a:bodyPr>
          <a:lstStyle/>
          <a:p>
            <a:pPr algn="ctr">
              <a:defRPr/>
            </a:pPr>
            <a:r>
              <a:rPr lang="en-US" sz="1200" kern="0" dirty="0">
                <a:solidFill>
                  <a:srgbClr val="7F7F7F"/>
                </a:solidFill>
                <a:latin typeface="Arial"/>
                <a:cs typeface="Century Gothic"/>
              </a:rPr>
              <a:t>D</a:t>
            </a:r>
          </a:p>
        </p:txBody>
      </p:sp>
      <p:sp>
        <p:nvSpPr>
          <p:cNvPr id="54" name="Arc 53"/>
          <p:cNvSpPr>
            <a:spLocks noChangeAspect="1"/>
          </p:cNvSpPr>
          <p:nvPr/>
        </p:nvSpPr>
        <p:spPr>
          <a:xfrm>
            <a:off x="4458785" y="2083201"/>
            <a:ext cx="1433695" cy="1433321"/>
          </a:xfrm>
          <a:prstGeom prst="arc">
            <a:avLst>
              <a:gd name="adj1" fmla="val 16200000"/>
              <a:gd name="adj2" fmla="val 5330852"/>
            </a:avLst>
          </a:prstGeom>
          <a:ln w="57150" cmpd="sng">
            <a:solidFill>
              <a:srgbClr val="682987">
                <a:alpha val="65000"/>
              </a:srgbClr>
            </a:solidFill>
            <a:headEnd type="triangle"/>
            <a:tailEnd type="triangle"/>
          </a:ln>
        </p:spPr>
        <p:style>
          <a:lnRef idx="2">
            <a:schemeClr val="accent1"/>
          </a:lnRef>
          <a:fillRef idx="0">
            <a:schemeClr val="accent1"/>
          </a:fillRef>
          <a:effectRef idx="1">
            <a:schemeClr val="accent1"/>
          </a:effectRef>
          <a:fontRef idx="minor">
            <a:schemeClr val="tx1"/>
          </a:fontRef>
        </p:style>
        <p:txBody>
          <a:bodyPr lIns="68589" tIns="34295" rIns="68589" bIns="34295" rtlCol="0" anchor="ctr"/>
          <a:lstStyle/>
          <a:p>
            <a:pPr algn="ctr"/>
            <a:endParaRPr lang="en-US">
              <a:solidFill>
                <a:srgbClr val="7F7F7F"/>
              </a:solidFill>
              <a:latin typeface="Arial"/>
            </a:endParaRPr>
          </a:p>
        </p:txBody>
      </p:sp>
      <p:sp>
        <p:nvSpPr>
          <p:cNvPr id="61" name="Freeform 60"/>
          <p:cNvSpPr/>
          <p:nvPr/>
        </p:nvSpPr>
        <p:spPr>
          <a:xfrm>
            <a:off x="943220" y="2878198"/>
            <a:ext cx="4232583" cy="850106"/>
          </a:xfrm>
          <a:custGeom>
            <a:avLst/>
            <a:gdLst>
              <a:gd name="connsiteX0" fmla="*/ 5702300 w 5702300"/>
              <a:gd name="connsiteY0" fmla="*/ 12700 h 1524000"/>
              <a:gd name="connsiteX1" fmla="*/ 1422400 w 5702300"/>
              <a:gd name="connsiteY1" fmla="*/ 0 h 1524000"/>
              <a:gd name="connsiteX2" fmla="*/ 0 w 5702300"/>
              <a:gd name="connsiteY2" fmla="*/ 1524000 h 1524000"/>
              <a:gd name="connsiteX0" fmla="*/ 5699125 w 5699125"/>
              <a:gd name="connsiteY0" fmla="*/ 6350 h 1524000"/>
              <a:gd name="connsiteX1" fmla="*/ 1422400 w 5699125"/>
              <a:gd name="connsiteY1" fmla="*/ 0 h 1524000"/>
              <a:gd name="connsiteX2" fmla="*/ 0 w 5699125"/>
              <a:gd name="connsiteY2" fmla="*/ 1524000 h 1524000"/>
              <a:gd name="connsiteX0" fmla="*/ 5699125 w 5699125"/>
              <a:gd name="connsiteY0" fmla="*/ 0 h 1533525"/>
              <a:gd name="connsiteX1" fmla="*/ 1422400 w 5699125"/>
              <a:gd name="connsiteY1" fmla="*/ 9525 h 1533525"/>
              <a:gd name="connsiteX2" fmla="*/ 0 w 5699125"/>
              <a:gd name="connsiteY2" fmla="*/ 1533525 h 1533525"/>
              <a:gd name="connsiteX0" fmla="*/ 5699125 w 5699125"/>
              <a:gd name="connsiteY0" fmla="*/ 0 h 1533525"/>
              <a:gd name="connsiteX1" fmla="*/ 1270000 w 5699125"/>
              <a:gd name="connsiteY1" fmla="*/ 9525 h 1533525"/>
              <a:gd name="connsiteX2" fmla="*/ 0 w 5699125"/>
              <a:gd name="connsiteY2" fmla="*/ 1533525 h 1533525"/>
              <a:gd name="connsiteX0" fmla="*/ 5641975 w 5641975"/>
              <a:gd name="connsiteY0" fmla="*/ 0 h 1133475"/>
              <a:gd name="connsiteX1" fmla="*/ 1212850 w 5641975"/>
              <a:gd name="connsiteY1" fmla="*/ 9525 h 1133475"/>
              <a:gd name="connsiteX2" fmla="*/ 0 w 5641975"/>
              <a:gd name="connsiteY2" fmla="*/ 1133475 h 1133475"/>
              <a:gd name="connsiteX0" fmla="*/ 5641975 w 5641975"/>
              <a:gd name="connsiteY0" fmla="*/ 0 h 1133475"/>
              <a:gd name="connsiteX1" fmla="*/ 1212850 w 5641975"/>
              <a:gd name="connsiteY1" fmla="*/ 9525 h 1133475"/>
              <a:gd name="connsiteX2" fmla="*/ 0 w 5641975"/>
              <a:gd name="connsiteY2" fmla="*/ 1133475 h 1133475"/>
            </a:gdLst>
            <a:ahLst/>
            <a:cxnLst>
              <a:cxn ang="0">
                <a:pos x="connsiteX0" y="connsiteY0"/>
              </a:cxn>
              <a:cxn ang="0">
                <a:pos x="connsiteX1" y="connsiteY1"/>
              </a:cxn>
              <a:cxn ang="0">
                <a:pos x="connsiteX2" y="connsiteY2"/>
              </a:cxn>
            </a:cxnLst>
            <a:rect l="l" t="t" r="r" b="b"/>
            <a:pathLst>
              <a:path w="5641975" h="1133475">
                <a:moveTo>
                  <a:pt x="5641975" y="0"/>
                </a:moveTo>
                <a:lnTo>
                  <a:pt x="1212850" y="9525"/>
                </a:lnTo>
                <a:cubicBezTo>
                  <a:pt x="738717" y="517525"/>
                  <a:pt x="521758" y="663575"/>
                  <a:pt x="0" y="1133475"/>
                </a:cubicBezTo>
              </a:path>
            </a:pathLst>
          </a:custGeom>
          <a:ln w="57150" cmpd="sng">
            <a:solidFill>
              <a:srgbClr val="108041">
                <a:alpha val="65000"/>
              </a:srgbClr>
            </a:solidFill>
            <a:headEnd type="triangle"/>
            <a:tailEnd type="triangle"/>
          </a:ln>
        </p:spPr>
        <p:style>
          <a:lnRef idx="2">
            <a:schemeClr val="accent1"/>
          </a:lnRef>
          <a:fillRef idx="0">
            <a:schemeClr val="accent1"/>
          </a:fillRef>
          <a:effectRef idx="1">
            <a:schemeClr val="accent1"/>
          </a:effectRef>
          <a:fontRef idx="minor">
            <a:schemeClr val="tx1"/>
          </a:fontRef>
        </p:style>
        <p:txBody>
          <a:bodyPr lIns="68589" tIns="34295" rIns="68589" bIns="34295" rtlCol="0" anchor="ctr"/>
          <a:lstStyle/>
          <a:p>
            <a:pPr algn="ctr"/>
            <a:endParaRPr lang="en-US">
              <a:solidFill>
                <a:srgbClr val="7F7F7F"/>
              </a:solidFill>
              <a:latin typeface="Arial"/>
            </a:endParaRPr>
          </a:p>
        </p:txBody>
      </p:sp>
      <p:sp>
        <p:nvSpPr>
          <p:cNvPr id="62" name="Freeform 61"/>
          <p:cNvSpPr/>
          <p:nvPr/>
        </p:nvSpPr>
        <p:spPr>
          <a:xfrm>
            <a:off x="2143684" y="2131219"/>
            <a:ext cx="3032121" cy="559594"/>
          </a:xfrm>
          <a:custGeom>
            <a:avLst/>
            <a:gdLst>
              <a:gd name="connsiteX0" fmla="*/ 2755900 w 2755900"/>
              <a:gd name="connsiteY0" fmla="*/ 800100 h 825500"/>
              <a:gd name="connsiteX1" fmla="*/ 0 w 2755900"/>
              <a:gd name="connsiteY1" fmla="*/ 825500 h 825500"/>
              <a:gd name="connsiteX2" fmla="*/ 0 w 2755900"/>
              <a:gd name="connsiteY2" fmla="*/ 825500 h 825500"/>
              <a:gd name="connsiteX3" fmla="*/ 25400 w 2755900"/>
              <a:gd name="connsiteY3" fmla="*/ 698500 h 825500"/>
              <a:gd name="connsiteX4" fmla="*/ 1295400 w 2755900"/>
              <a:gd name="connsiteY4" fmla="*/ 685800 h 825500"/>
              <a:gd name="connsiteX5" fmla="*/ 2387600 w 2755900"/>
              <a:gd name="connsiteY5" fmla="*/ 0 h 825500"/>
              <a:gd name="connsiteX0" fmla="*/ 2755900 w 2755900"/>
              <a:gd name="connsiteY0" fmla="*/ 800100 h 825500"/>
              <a:gd name="connsiteX1" fmla="*/ 0 w 2755900"/>
              <a:gd name="connsiteY1" fmla="*/ 825500 h 825500"/>
              <a:gd name="connsiteX2" fmla="*/ 0 w 2755900"/>
              <a:gd name="connsiteY2" fmla="*/ 825500 h 825500"/>
              <a:gd name="connsiteX3" fmla="*/ 25400 w 2755900"/>
              <a:gd name="connsiteY3" fmla="*/ 698500 h 825500"/>
              <a:gd name="connsiteX4" fmla="*/ 1555750 w 2755900"/>
              <a:gd name="connsiteY4" fmla="*/ 688975 h 825500"/>
              <a:gd name="connsiteX5" fmla="*/ 2387600 w 2755900"/>
              <a:gd name="connsiteY5" fmla="*/ 0 h 825500"/>
              <a:gd name="connsiteX0" fmla="*/ 2755900 w 2755900"/>
              <a:gd name="connsiteY0" fmla="*/ 800100 h 825500"/>
              <a:gd name="connsiteX1" fmla="*/ 0 w 2755900"/>
              <a:gd name="connsiteY1" fmla="*/ 825500 h 825500"/>
              <a:gd name="connsiteX2" fmla="*/ 0 w 2755900"/>
              <a:gd name="connsiteY2" fmla="*/ 825500 h 825500"/>
              <a:gd name="connsiteX3" fmla="*/ 0 w 2755900"/>
              <a:gd name="connsiteY3" fmla="*/ 701675 h 825500"/>
              <a:gd name="connsiteX4" fmla="*/ 1555750 w 2755900"/>
              <a:gd name="connsiteY4" fmla="*/ 688975 h 825500"/>
              <a:gd name="connsiteX5" fmla="*/ 2387600 w 2755900"/>
              <a:gd name="connsiteY5" fmla="*/ 0 h 825500"/>
              <a:gd name="connsiteX0" fmla="*/ 2755900 w 2755900"/>
              <a:gd name="connsiteY0" fmla="*/ 800100 h 825500"/>
              <a:gd name="connsiteX1" fmla="*/ 0 w 2755900"/>
              <a:gd name="connsiteY1" fmla="*/ 825500 h 825500"/>
              <a:gd name="connsiteX2" fmla="*/ 0 w 2755900"/>
              <a:gd name="connsiteY2" fmla="*/ 825500 h 825500"/>
              <a:gd name="connsiteX3" fmla="*/ 0 w 2755900"/>
              <a:gd name="connsiteY3" fmla="*/ 701675 h 825500"/>
              <a:gd name="connsiteX4" fmla="*/ 1555750 w 2755900"/>
              <a:gd name="connsiteY4" fmla="*/ 701675 h 825500"/>
              <a:gd name="connsiteX5" fmla="*/ 2387600 w 2755900"/>
              <a:gd name="connsiteY5" fmla="*/ 0 h 825500"/>
              <a:gd name="connsiteX0" fmla="*/ 2755900 w 2755900"/>
              <a:gd name="connsiteY0" fmla="*/ 828675 h 828675"/>
              <a:gd name="connsiteX1" fmla="*/ 0 w 2755900"/>
              <a:gd name="connsiteY1" fmla="*/ 825500 h 828675"/>
              <a:gd name="connsiteX2" fmla="*/ 0 w 2755900"/>
              <a:gd name="connsiteY2" fmla="*/ 825500 h 828675"/>
              <a:gd name="connsiteX3" fmla="*/ 0 w 2755900"/>
              <a:gd name="connsiteY3" fmla="*/ 701675 h 828675"/>
              <a:gd name="connsiteX4" fmla="*/ 1555750 w 2755900"/>
              <a:gd name="connsiteY4" fmla="*/ 701675 h 828675"/>
              <a:gd name="connsiteX5" fmla="*/ 2387600 w 2755900"/>
              <a:gd name="connsiteY5" fmla="*/ 0 h 828675"/>
              <a:gd name="connsiteX0" fmla="*/ 2755900 w 2755900"/>
              <a:gd name="connsiteY0" fmla="*/ 847725 h 847725"/>
              <a:gd name="connsiteX1" fmla="*/ 0 w 2755900"/>
              <a:gd name="connsiteY1" fmla="*/ 844550 h 847725"/>
              <a:gd name="connsiteX2" fmla="*/ 0 w 2755900"/>
              <a:gd name="connsiteY2" fmla="*/ 844550 h 847725"/>
              <a:gd name="connsiteX3" fmla="*/ 0 w 2755900"/>
              <a:gd name="connsiteY3" fmla="*/ 720725 h 847725"/>
              <a:gd name="connsiteX4" fmla="*/ 1555750 w 2755900"/>
              <a:gd name="connsiteY4" fmla="*/ 720725 h 847725"/>
              <a:gd name="connsiteX5" fmla="*/ 2387600 w 2755900"/>
              <a:gd name="connsiteY5" fmla="*/ 0 h 847725"/>
              <a:gd name="connsiteX0" fmla="*/ 2755900 w 2755900"/>
              <a:gd name="connsiteY0" fmla="*/ 882650 h 882650"/>
              <a:gd name="connsiteX1" fmla="*/ 0 w 2755900"/>
              <a:gd name="connsiteY1" fmla="*/ 879475 h 882650"/>
              <a:gd name="connsiteX2" fmla="*/ 0 w 2755900"/>
              <a:gd name="connsiteY2" fmla="*/ 879475 h 882650"/>
              <a:gd name="connsiteX3" fmla="*/ 0 w 2755900"/>
              <a:gd name="connsiteY3" fmla="*/ 755650 h 882650"/>
              <a:gd name="connsiteX4" fmla="*/ 1555750 w 2755900"/>
              <a:gd name="connsiteY4" fmla="*/ 755650 h 882650"/>
              <a:gd name="connsiteX5" fmla="*/ 2378075 w 2755900"/>
              <a:gd name="connsiteY5" fmla="*/ 0 h 882650"/>
              <a:gd name="connsiteX0" fmla="*/ 2755900 w 2755900"/>
              <a:gd name="connsiteY0" fmla="*/ 869950 h 869950"/>
              <a:gd name="connsiteX1" fmla="*/ 0 w 2755900"/>
              <a:gd name="connsiteY1" fmla="*/ 866775 h 869950"/>
              <a:gd name="connsiteX2" fmla="*/ 0 w 2755900"/>
              <a:gd name="connsiteY2" fmla="*/ 866775 h 869950"/>
              <a:gd name="connsiteX3" fmla="*/ 0 w 2755900"/>
              <a:gd name="connsiteY3" fmla="*/ 742950 h 869950"/>
              <a:gd name="connsiteX4" fmla="*/ 1555750 w 2755900"/>
              <a:gd name="connsiteY4" fmla="*/ 742950 h 869950"/>
              <a:gd name="connsiteX5" fmla="*/ 2384425 w 2755900"/>
              <a:gd name="connsiteY5" fmla="*/ 0 h 869950"/>
              <a:gd name="connsiteX0" fmla="*/ 2755900 w 2755900"/>
              <a:gd name="connsiteY0" fmla="*/ 866775 h 866775"/>
              <a:gd name="connsiteX1" fmla="*/ 0 w 2755900"/>
              <a:gd name="connsiteY1" fmla="*/ 863600 h 866775"/>
              <a:gd name="connsiteX2" fmla="*/ 0 w 2755900"/>
              <a:gd name="connsiteY2" fmla="*/ 863600 h 866775"/>
              <a:gd name="connsiteX3" fmla="*/ 0 w 2755900"/>
              <a:gd name="connsiteY3" fmla="*/ 739775 h 866775"/>
              <a:gd name="connsiteX4" fmla="*/ 1555750 w 2755900"/>
              <a:gd name="connsiteY4" fmla="*/ 739775 h 866775"/>
              <a:gd name="connsiteX5" fmla="*/ 2409825 w 2755900"/>
              <a:gd name="connsiteY5" fmla="*/ 0 h 866775"/>
              <a:gd name="connsiteX0" fmla="*/ 2755900 w 2755900"/>
              <a:gd name="connsiteY0" fmla="*/ 911225 h 911225"/>
              <a:gd name="connsiteX1" fmla="*/ 0 w 2755900"/>
              <a:gd name="connsiteY1" fmla="*/ 908050 h 911225"/>
              <a:gd name="connsiteX2" fmla="*/ 0 w 2755900"/>
              <a:gd name="connsiteY2" fmla="*/ 908050 h 911225"/>
              <a:gd name="connsiteX3" fmla="*/ 0 w 2755900"/>
              <a:gd name="connsiteY3" fmla="*/ 784225 h 911225"/>
              <a:gd name="connsiteX4" fmla="*/ 1555750 w 2755900"/>
              <a:gd name="connsiteY4" fmla="*/ 784225 h 911225"/>
              <a:gd name="connsiteX5" fmla="*/ 2416175 w 2755900"/>
              <a:gd name="connsiteY5" fmla="*/ 0 h 911225"/>
              <a:gd name="connsiteX0" fmla="*/ 2794000 w 2794000"/>
              <a:gd name="connsiteY0" fmla="*/ 917575 h 917575"/>
              <a:gd name="connsiteX1" fmla="*/ 0 w 2794000"/>
              <a:gd name="connsiteY1" fmla="*/ 908050 h 917575"/>
              <a:gd name="connsiteX2" fmla="*/ 0 w 2794000"/>
              <a:gd name="connsiteY2" fmla="*/ 908050 h 917575"/>
              <a:gd name="connsiteX3" fmla="*/ 0 w 2794000"/>
              <a:gd name="connsiteY3" fmla="*/ 784225 h 917575"/>
              <a:gd name="connsiteX4" fmla="*/ 1555750 w 2794000"/>
              <a:gd name="connsiteY4" fmla="*/ 784225 h 917575"/>
              <a:gd name="connsiteX5" fmla="*/ 2416175 w 2794000"/>
              <a:gd name="connsiteY5" fmla="*/ 0 h 917575"/>
              <a:gd name="connsiteX0" fmla="*/ 2794000 w 2794000"/>
              <a:gd name="connsiteY0" fmla="*/ 904875 h 908050"/>
              <a:gd name="connsiteX1" fmla="*/ 0 w 2794000"/>
              <a:gd name="connsiteY1" fmla="*/ 908050 h 908050"/>
              <a:gd name="connsiteX2" fmla="*/ 0 w 2794000"/>
              <a:gd name="connsiteY2" fmla="*/ 908050 h 908050"/>
              <a:gd name="connsiteX3" fmla="*/ 0 w 2794000"/>
              <a:gd name="connsiteY3" fmla="*/ 784225 h 908050"/>
              <a:gd name="connsiteX4" fmla="*/ 1555750 w 2794000"/>
              <a:gd name="connsiteY4" fmla="*/ 784225 h 908050"/>
              <a:gd name="connsiteX5" fmla="*/ 2416175 w 2794000"/>
              <a:gd name="connsiteY5" fmla="*/ 0 h 908050"/>
              <a:gd name="connsiteX0" fmla="*/ 2794000 w 2794000"/>
              <a:gd name="connsiteY0" fmla="*/ 742950 h 746125"/>
              <a:gd name="connsiteX1" fmla="*/ 0 w 2794000"/>
              <a:gd name="connsiteY1" fmla="*/ 746125 h 746125"/>
              <a:gd name="connsiteX2" fmla="*/ 0 w 2794000"/>
              <a:gd name="connsiteY2" fmla="*/ 746125 h 746125"/>
              <a:gd name="connsiteX3" fmla="*/ 0 w 2794000"/>
              <a:gd name="connsiteY3" fmla="*/ 622300 h 746125"/>
              <a:gd name="connsiteX4" fmla="*/ 1555750 w 2794000"/>
              <a:gd name="connsiteY4" fmla="*/ 622300 h 746125"/>
              <a:gd name="connsiteX5" fmla="*/ 2534695 w 2794000"/>
              <a:gd name="connsiteY5" fmla="*/ 0 h 746125"/>
              <a:gd name="connsiteX0" fmla="*/ 2794000 w 2794000"/>
              <a:gd name="connsiteY0" fmla="*/ 742950 h 746125"/>
              <a:gd name="connsiteX1" fmla="*/ 0 w 2794000"/>
              <a:gd name="connsiteY1" fmla="*/ 746125 h 746125"/>
              <a:gd name="connsiteX2" fmla="*/ 0 w 2794000"/>
              <a:gd name="connsiteY2" fmla="*/ 746125 h 746125"/>
              <a:gd name="connsiteX3" fmla="*/ 0 w 2794000"/>
              <a:gd name="connsiteY3" fmla="*/ 622300 h 746125"/>
              <a:gd name="connsiteX4" fmla="*/ 1555750 w 2794000"/>
              <a:gd name="connsiteY4" fmla="*/ 622300 h 746125"/>
              <a:gd name="connsiteX5" fmla="*/ 2534695 w 2794000"/>
              <a:gd name="connsiteY5" fmla="*/ 0 h 7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0" h="746125">
                <a:moveTo>
                  <a:pt x="2794000" y="742950"/>
                </a:moveTo>
                <a:lnTo>
                  <a:pt x="0" y="746125"/>
                </a:lnTo>
                <a:lnTo>
                  <a:pt x="0" y="746125"/>
                </a:lnTo>
                <a:lnTo>
                  <a:pt x="0" y="622300"/>
                </a:lnTo>
                <a:lnTo>
                  <a:pt x="1555750" y="622300"/>
                </a:lnTo>
                <a:cubicBezTo>
                  <a:pt x="1842558" y="360892"/>
                  <a:pt x="2201796" y="213783"/>
                  <a:pt x="2534695" y="0"/>
                </a:cubicBezTo>
              </a:path>
            </a:pathLst>
          </a:custGeom>
          <a:ln w="57150" cmpd="sng">
            <a:solidFill>
              <a:srgbClr val="FF6600">
                <a:alpha val="65000"/>
              </a:srgbClr>
            </a:solidFill>
            <a:headEnd type="triangle"/>
            <a:tailEnd type="triangle"/>
          </a:ln>
        </p:spPr>
        <p:style>
          <a:lnRef idx="2">
            <a:schemeClr val="accent1"/>
          </a:lnRef>
          <a:fillRef idx="0">
            <a:schemeClr val="accent1"/>
          </a:fillRef>
          <a:effectRef idx="1">
            <a:schemeClr val="accent1"/>
          </a:effectRef>
          <a:fontRef idx="minor">
            <a:schemeClr val="tx1"/>
          </a:fontRef>
        </p:style>
        <p:txBody>
          <a:bodyPr lIns="68589" tIns="34295" rIns="68589" bIns="34295" rtlCol="0" anchor="ctr"/>
          <a:lstStyle/>
          <a:p>
            <a:pPr algn="ctr"/>
            <a:endParaRPr lang="en-US">
              <a:solidFill>
                <a:srgbClr val="0096D6"/>
              </a:solidFill>
              <a:latin typeface="Arial"/>
            </a:endParaRPr>
          </a:p>
        </p:txBody>
      </p:sp>
      <p:sp>
        <p:nvSpPr>
          <p:cNvPr id="48" name="TextBox 47"/>
          <p:cNvSpPr txBox="1"/>
          <p:nvPr/>
        </p:nvSpPr>
        <p:spPr>
          <a:xfrm>
            <a:off x="1722867" y="3667030"/>
            <a:ext cx="1084291" cy="207749"/>
          </a:xfrm>
          <a:prstGeom prst="rect">
            <a:avLst/>
          </a:prstGeom>
          <a:noFill/>
        </p:spPr>
        <p:txBody>
          <a:bodyPr wrap="square" lIns="68589" tIns="34295" rIns="68589" bIns="34295" rtlCol="0">
            <a:spAutoFit/>
          </a:bodyPr>
          <a:lstStyle/>
          <a:p>
            <a:pPr algn="r"/>
            <a:r>
              <a:rPr lang="en-US" sz="900" dirty="0">
                <a:solidFill>
                  <a:srgbClr val="7F7F7F"/>
                </a:solidFill>
                <a:latin typeface="Arial"/>
              </a:rPr>
              <a:t>SIGNALING</a:t>
            </a:r>
          </a:p>
        </p:txBody>
      </p:sp>
      <p:sp>
        <p:nvSpPr>
          <p:cNvPr id="49" name="TextBox 48"/>
          <p:cNvSpPr txBox="1"/>
          <p:nvPr/>
        </p:nvSpPr>
        <p:spPr>
          <a:xfrm>
            <a:off x="2303042" y="3877263"/>
            <a:ext cx="504116" cy="207749"/>
          </a:xfrm>
          <a:prstGeom prst="rect">
            <a:avLst/>
          </a:prstGeom>
          <a:noFill/>
        </p:spPr>
        <p:txBody>
          <a:bodyPr wrap="none" lIns="68589" tIns="34295" rIns="68589" bIns="34295" rtlCol="0">
            <a:spAutoFit/>
          </a:bodyPr>
          <a:lstStyle/>
          <a:p>
            <a:pPr algn="r"/>
            <a:r>
              <a:rPr lang="en-US" sz="900" dirty="0">
                <a:solidFill>
                  <a:srgbClr val="7F7F7F"/>
                </a:solidFill>
                <a:latin typeface="Arial"/>
              </a:rPr>
              <a:t>MEDIA</a:t>
            </a:r>
          </a:p>
        </p:txBody>
      </p:sp>
      <p:cxnSp>
        <p:nvCxnSpPr>
          <p:cNvPr id="50" name="Straight Connector 49"/>
          <p:cNvCxnSpPr/>
          <p:nvPr/>
        </p:nvCxnSpPr>
        <p:spPr>
          <a:xfrm>
            <a:off x="2896813" y="3777483"/>
            <a:ext cx="513134" cy="0"/>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2896813" y="3981137"/>
            <a:ext cx="513134" cy="0"/>
          </a:xfrm>
          <a:prstGeom prst="line">
            <a:avLst/>
          </a:prstGeom>
          <a:ln w="57150" cmpd="sng">
            <a:solidFill>
              <a:srgbClr val="008000">
                <a:alpha val="65000"/>
              </a:srgb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407936" y="1202574"/>
            <a:ext cx="3251808" cy="500147"/>
          </a:xfrm>
          <a:prstGeom prst="rect">
            <a:avLst/>
          </a:prstGeom>
        </p:spPr>
        <p:txBody>
          <a:bodyPr wrap="square" lIns="68589" tIns="34295" rIns="68589" bIns="34295">
            <a:spAutoFit/>
          </a:bodyPr>
          <a:lstStyle/>
          <a:p>
            <a:pPr algn="ctr">
              <a:spcBef>
                <a:spcPts val="450"/>
              </a:spcBef>
            </a:pPr>
            <a:r>
              <a:rPr lang="en-US" sz="1400" dirty="0" smtClean="0">
                <a:solidFill>
                  <a:srgbClr val="7F7F7F"/>
                </a:solidFill>
                <a:latin typeface="Arial"/>
              </a:rPr>
              <a:t>Unified CM </a:t>
            </a:r>
            <a:r>
              <a:rPr lang="en-US" sz="1400" dirty="0">
                <a:solidFill>
                  <a:srgbClr val="7F7F7F"/>
                </a:solidFill>
                <a:latin typeface="Arial"/>
              </a:rPr>
              <a:t>provides call control for both mobile and on</a:t>
            </a:r>
            <a:r>
              <a:rPr lang="en-US" sz="1400" dirty="0" smtClean="0">
                <a:solidFill>
                  <a:srgbClr val="7F7F7F"/>
                </a:solidFill>
                <a:latin typeface="Arial"/>
              </a:rPr>
              <a:t>-premise </a:t>
            </a:r>
            <a:r>
              <a:rPr lang="en-US" sz="1400" dirty="0">
                <a:solidFill>
                  <a:srgbClr val="7F7F7F"/>
                </a:solidFill>
                <a:latin typeface="Arial"/>
              </a:rPr>
              <a:t>e</a:t>
            </a:r>
            <a:r>
              <a:rPr lang="en-US" sz="1400" dirty="0" smtClean="0">
                <a:solidFill>
                  <a:srgbClr val="7F7F7F"/>
                </a:solidFill>
                <a:latin typeface="Arial"/>
              </a:rPr>
              <a:t>ndpoints</a:t>
            </a:r>
            <a:endParaRPr lang="en-US" sz="1400" dirty="0">
              <a:solidFill>
                <a:srgbClr val="7F7F7F"/>
              </a:solidFill>
              <a:latin typeface="Arial"/>
            </a:endParaRPr>
          </a:p>
        </p:txBody>
      </p:sp>
      <p:cxnSp>
        <p:nvCxnSpPr>
          <p:cNvPr id="59" name="Straight Connector 58"/>
          <p:cNvCxnSpPr/>
          <p:nvPr/>
        </p:nvCxnSpPr>
        <p:spPr>
          <a:xfrm>
            <a:off x="2898321" y="4064102"/>
            <a:ext cx="513134" cy="0"/>
          </a:xfrm>
          <a:prstGeom prst="line">
            <a:avLst/>
          </a:prstGeom>
          <a:ln w="57150" cmpd="sng">
            <a:solidFill>
              <a:srgbClr val="FF6600">
                <a:alpha val="65000"/>
              </a:srgb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2899829" y="4153334"/>
            <a:ext cx="513134" cy="0"/>
          </a:xfrm>
          <a:prstGeom prst="line">
            <a:avLst/>
          </a:prstGeom>
          <a:ln w="57150" cmpd="sng">
            <a:solidFill>
              <a:srgbClr val="682987">
                <a:alpha val="65000"/>
              </a:srgbClr>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955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bldP spid="5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Expressway Clustering, 4+2</a:t>
            </a:r>
            <a:endParaRPr lang="en-US" dirty="0"/>
          </a:p>
        </p:txBody>
      </p:sp>
      <p:sp>
        <p:nvSpPr>
          <p:cNvPr id="3" name="Text Placeholder 2"/>
          <p:cNvSpPr>
            <a:spLocks noGrp="1"/>
          </p:cNvSpPr>
          <p:nvPr>
            <p:ph type="body" sz="quarter" idx="4294967295"/>
          </p:nvPr>
        </p:nvSpPr>
        <p:spPr>
          <a:xfrm>
            <a:off x="533400" y="1004888"/>
            <a:ext cx="4572000" cy="3724275"/>
          </a:xfrm>
        </p:spPr>
        <p:txBody>
          <a:bodyPr/>
          <a:lstStyle/>
          <a:p>
            <a:r>
              <a:rPr lang="en-US" sz="1600" dirty="0"/>
              <a:t>Cluster Expressways for scale and redundancy</a:t>
            </a:r>
          </a:p>
          <a:p>
            <a:r>
              <a:rPr lang="en-US" sz="1600" dirty="0"/>
              <a:t>Expressway Clusters support up to 6 peers </a:t>
            </a:r>
          </a:p>
          <a:p>
            <a:r>
              <a:rPr lang="en-US" sz="1600" dirty="0"/>
              <a:t>Expressway E and C node types cannot be mixed in the same cluster</a:t>
            </a:r>
          </a:p>
          <a:p>
            <a:r>
              <a:rPr lang="en-US" sz="1600" dirty="0"/>
              <a:t>Deploy equal number of peers in Expressway C and E clusters</a:t>
            </a:r>
          </a:p>
          <a:p>
            <a:r>
              <a:rPr lang="en-US" sz="1600" dirty="0"/>
              <a:t>Deploy same OVA sizes throughout cluster</a:t>
            </a:r>
          </a:p>
          <a:p>
            <a:r>
              <a:rPr lang="en-US" sz="1600" dirty="0"/>
              <a:t>Expressway remote access is limited to one customer domain per cluster</a:t>
            </a:r>
          </a:p>
          <a:p>
            <a:r>
              <a:rPr lang="en-US" sz="1600" dirty="0"/>
              <a:t>However customers can deploy multiple clusters for the same customer domain</a:t>
            </a:r>
          </a:p>
        </p:txBody>
      </p:sp>
      <p:graphicFrame>
        <p:nvGraphicFramePr>
          <p:cNvPr id="5" name="Object 150"/>
          <p:cNvGraphicFramePr>
            <a:graphicFrameLocks noChangeAspect="1"/>
          </p:cNvGraphicFramePr>
          <p:nvPr>
            <p:extLst>
              <p:ext uri="{D42A27DB-BD31-4B8C-83A1-F6EECF244321}">
                <p14:modId xmlns:p14="http://schemas.microsoft.com/office/powerpoint/2010/main" val="3465416788"/>
              </p:ext>
            </p:extLst>
          </p:nvPr>
        </p:nvGraphicFramePr>
        <p:xfrm>
          <a:off x="7135510" y="1183437"/>
          <a:ext cx="402093" cy="362045"/>
        </p:xfrm>
        <a:graphic>
          <a:graphicData uri="http://schemas.openxmlformats.org/presentationml/2006/ole">
            <mc:AlternateContent xmlns:mc="http://schemas.openxmlformats.org/markup-compatibility/2006">
              <mc:Choice xmlns:v="urn:schemas-microsoft-com:vml" Requires="v">
                <p:oleObj spid="_x0000_s40333" name="Visio" r:id="rId3" imgW="576739" imgH="518732" progId="">
                  <p:embed/>
                </p:oleObj>
              </mc:Choice>
              <mc:Fallback>
                <p:oleObj name="Visio" r:id="rId3" imgW="576739" imgH="518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510" y="1183437"/>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 name="Object 153"/>
          <p:cNvGraphicFramePr>
            <a:graphicFrameLocks noChangeAspect="1"/>
          </p:cNvGraphicFramePr>
          <p:nvPr>
            <p:extLst>
              <p:ext uri="{D42A27DB-BD31-4B8C-83A1-F6EECF244321}">
                <p14:modId xmlns:p14="http://schemas.microsoft.com/office/powerpoint/2010/main" val="2138143617"/>
              </p:ext>
            </p:extLst>
          </p:nvPr>
        </p:nvGraphicFramePr>
        <p:xfrm>
          <a:off x="6110933" y="1183281"/>
          <a:ext cx="402499" cy="362355"/>
        </p:xfrm>
        <a:graphic>
          <a:graphicData uri="http://schemas.openxmlformats.org/presentationml/2006/ole">
            <mc:AlternateContent xmlns:mc="http://schemas.openxmlformats.org/markup-compatibility/2006">
              <mc:Choice xmlns:v="urn:schemas-microsoft-com:vml" Requires="v">
                <p:oleObj spid="_x0000_s40334" name="Visio" r:id="rId5" imgW="576739" imgH="518732" progId="">
                  <p:embed/>
                </p:oleObj>
              </mc:Choice>
              <mc:Fallback>
                <p:oleObj name="Visio" r:id="rId5"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0933" y="1183281"/>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firewall-sid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flipH="1">
            <a:off x="6576917" y="1367418"/>
            <a:ext cx="425642" cy="176963"/>
          </a:xfrm>
          <a:prstGeom prst="rect">
            <a:avLst/>
          </a:prstGeom>
        </p:spPr>
      </p:pic>
      <p:graphicFrame>
        <p:nvGraphicFramePr>
          <p:cNvPr id="8" name="Object 150"/>
          <p:cNvGraphicFramePr>
            <a:graphicFrameLocks noChangeAspect="1"/>
          </p:cNvGraphicFramePr>
          <p:nvPr>
            <p:extLst>
              <p:ext uri="{D42A27DB-BD31-4B8C-83A1-F6EECF244321}">
                <p14:modId xmlns:p14="http://schemas.microsoft.com/office/powerpoint/2010/main" val="130218679"/>
              </p:ext>
            </p:extLst>
          </p:nvPr>
        </p:nvGraphicFramePr>
        <p:xfrm>
          <a:off x="7059290" y="1357335"/>
          <a:ext cx="402093" cy="362045"/>
        </p:xfrm>
        <a:graphic>
          <a:graphicData uri="http://schemas.openxmlformats.org/presentationml/2006/ole">
            <mc:AlternateContent xmlns:mc="http://schemas.openxmlformats.org/markup-compatibility/2006">
              <mc:Choice xmlns:v="urn:schemas-microsoft-com:vml" Requires="v">
                <p:oleObj spid="_x0000_s40335" name="Visio" r:id="rId8" imgW="576739" imgH="518732" progId="">
                  <p:embed/>
                </p:oleObj>
              </mc:Choice>
              <mc:Fallback>
                <p:oleObj name="Visio" r:id="rId8" imgW="576739" imgH="518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290" y="1357335"/>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153"/>
          <p:cNvGraphicFramePr>
            <a:graphicFrameLocks noChangeAspect="1"/>
          </p:cNvGraphicFramePr>
          <p:nvPr>
            <p:extLst>
              <p:ext uri="{D42A27DB-BD31-4B8C-83A1-F6EECF244321}">
                <p14:modId xmlns:p14="http://schemas.microsoft.com/office/powerpoint/2010/main" val="3614062220"/>
              </p:ext>
            </p:extLst>
          </p:nvPr>
        </p:nvGraphicFramePr>
        <p:xfrm>
          <a:off x="6034713" y="1357180"/>
          <a:ext cx="402499" cy="362355"/>
        </p:xfrm>
        <a:graphic>
          <a:graphicData uri="http://schemas.openxmlformats.org/presentationml/2006/ole">
            <mc:AlternateContent xmlns:mc="http://schemas.openxmlformats.org/markup-compatibility/2006">
              <mc:Choice xmlns:v="urn:schemas-microsoft-com:vml" Requires="v">
                <p:oleObj spid="_x0000_s40336" name="Visio" r:id="rId9" imgW="576739" imgH="518732" progId="">
                  <p:embed/>
                </p:oleObj>
              </mc:Choice>
              <mc:Fallback>
                <p:oleObj name="Visio" r:id="rId9"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4713" y="1357180"/>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50"/>
          <p:cNvGraphicFramePr>
            <a:graphicFrameLocks noChangeAspect="1"/>
          </p:cNvGraphicFramePr>
          <p:nvPr>
            <p:extLst>
              <p:ext uri="{D42A27DB-BD31-4B8C-83A1-F6EECF244321}">
                <p14:modId xmlns:p14="http://schemas.microsoft.com/office/powerpoint/2010/main" val="3179133533"/>
              </p:ext>
            </p:extLst>
          </p:nvPr>
        </p:nvGraphicFramePr>
        <p:xfrm>
          <a:off x="6976701" y="1941563"/>
          <a:ext cx="402093" cy="362045"/>
        </p:xfrm>
        <a:graphic>
          <a:graphicData uri="http://schemas.openxmlformats.org/presentationml/2006/ole">
            <mc:AlternateContent xmlns:mc="http://schemas.openxmlformats.org/markup-compatibility/2006">
              <mc:Choice xmlns:v="urn:schemas-microsoft-com:vml" Requires="v">
                <p:oleObj spid="_x0000_s40337" name="Visio" r:id="rId10" imgW="576739" imgH="518732" progId="">
                  <p:embed/>
                </p:oleObj>
              </mc:Choice>
              <mc:Fallback>
                <p:oleObj name="Visio" r:id="rId10" imgW="576739" imgH="518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6701" y="1941563"/>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153"/>
          <p:cNvGraphicFramePr>
            <a:graphicFrameLocks noChangeAspect="1"/>
          </p:cNvGraphicFramePr>
          <p:nvPr>
            <p:extLst>
              <p:ext uri="{D42A27DB-BD31-4B8C-83A1-F6EECF244321}">
                <p14:modId xmlns:p14="http://schemas.microsoft.com/office/powerpoint/2010/main" val="1501646763"/>
              </p:ext>
            </p:extLst>
          </p:nvPr>
        </p:nvGraphicFramePr>
        <p:xfrm>
          <a:off x="6150989" y="1941562"/>
          <a:ext cx="402499" cy="362355"/>
        </p:xfrm>
        <a:graphic>
          <a:graphicData uri="http://schemas.openxmlformats.org/presentationml/2006/ole">
            <mc:AlternateContent xmlns:mc="http://schemas.openxmlformats.org/markup-compatibility/2006">
              <mc:Choice xmlns:v="urn:schemas-microsoft-com:vml" Requires="v">
                <p:oleObj spid="_x0000_s40338" name="Visio" r:id="rId11" imgW="576739" imgH="518732" progId="">
                  <p:embed/>
                </p:oleObj>
              </mc:Choice>
              <mc:Fallback>
                <p:oleObj name="Visio" r:id="rId11"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0989" y="1941562"/>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19" descr="firewall-sid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flipH="1">
            <a:off x="6548799" y="2215436"/>
            <a:ext cx="425642" cy="176963"/>
          </a:xfrm>
          <a:prstGeom prst="rect">
            <a:avLst/>
          </a:prstGeom>
        </p:spPr>
      </p:pic>
      <p:graphicFrame>
        <p:nvGraphicFramePr>
          <p:cNvPr id="21" name="Object 150"/>
          <p:cNvGraphicFramePr>
            <a:graphicFrameLocks noChangeAspect="1"/>
          </p:cNvGraphicFramePr>
          <p:nvPr>
            <p:extLst>
              <p:ext uri="{D42A27DB-BD31-4B8C-83A1-F6EECF244321}">
                <p14:modId xmlns:p14="http://schemas.microsoft.com/office/powerpoint/2010/main" val="2259190565"/>
              </p:ext>
            </p:extLst>
          </p:nvPr>
        </p:nvGraphicFramePr>
        <p:xfrm>
          <a:off x="6966204" y="2358219"/>
          <a:ext cx="402093" cy="362045"/>
        </p:xfrm>
        <a:graphic>
          <a:graphicData uri="http://schemas.openxmlformats.org/presentationml/2006/ole">
            <mc:AlternateContent xmlns:mc="http://schemas.openxmlformats.org/markup-compatibility/2006">
              <mc:Choice xmlns:v="urn:schemas-microsoft-com:vml" Requires="v">
                <p:oleObj spid="_x0000_s40339" name="Visio" r:id="rId12" imgW="576739" imgH="518732" progId="">
                  <p:embed/>
                </p:oleObj>
              </mc:Choice>
              <mc:Fallback>
                <p:oleObj name="Visio" r:id="rId12" imgW="576739" imgH="518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204" y="2358219"/>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153"/>
          <p:cNvGraphicFramePr>
            <a:graphicFrameLocks noChangeAspect="1"/>
          </p:cNvGraphicFramePr>
          <p:nvPr>
            <p:extLst>
              <p:ext uri="{D42A27DB-BD31-4B8C-83A1-F6EECF244321}">
                <p14:modId xmlns:p14="http://schemas.microsoft.com/office/powerpoint/2010/main" val="3255399812"/>
              </p:ext>
            </p:extLst>
          </p:nvPr>
        </p:nvGraphicFramePr>
        <p:xfrm>
          <a:off x="5684495" y="2358219"/>
          <a:ext cx="402499" cy="362355"/>
        </p:xfrm>
        <a:graphic>
          <a:graphicData uri="http://schemas.openxmlformats.org/presentationml/2006/ole">
            <mc:AlternateContent xmlns:mc="http://schemas.openxmlformats.org/markup-compatibility/2006">
              <mc:Choice xmlns:v="urn:schemas-microsoft-com:vml" Requires="v">
                <p:oleObj spid="_x0000_s40340" name="Visio" r:id="rId13" imgW="576739" imgH="518732" progId="">
                  <p:embed/>
                </p:oleObj>
              </mc:Choice>
              <mc:Fallback>
                <p:oleObj name="Visio" r:id="rId13"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4495" y="2358219"/>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061493414"/>
              </p:ext>
            </p:extLst>
          </p:nvPr>
        </p:nvGraphicFramePr>
        <p:xfrm>
          <a:off x="5710343" y="1941562"/>
          <a:ext cx="402536" cy="361950"/>
        </p:xfrm>
        <a:graphic>
          <a:graphicData uri="http://schemas.openxmlformats.org/presentationml/2006/ole">
            <mc:AlternateContent xmlns:mc="http://schemas.openxmlformats.org/markup-compatibility/2006">
              <mc:Choice xmlns:v="urn:schemas-microsoft-com:vml" Requires="v">
                <p:oleObj spid="_x0000_s40341" name="Visio" r:id="rId14" imgW="576739" imgH="518732" progId="">
                  <p:embed/>
                </p:oleObj>
              </mc:Choice>
              <mc:Fallback>
                <p:oleObj name="Visio" r:id="rId14"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0343" y="1941562"/>
                        <a:ext cx="40253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60198319"/>
              </p:ext>
            </p:extLst>
          </p:nvPr>
        </p:nvGraphicFramePr>
        <p:xfrm>
          <a:off x="7390353" y="2358219"/>
          <a:ext cx="402536" cy="361950"/>
        </p:xfrm>
        <a:graphic>
          <a:graphicData uri="http://schemas.openxmlformats.org/presentationml/2006/ole">
            <mc:AlternateContent xmlns:mc="http://schemas.openxmlformats.org/markup-compatibility/2006">
              <mc:Choice xmlns:v="urn:schemas-microsoft-com:vml" Requires="v">
                <p:oleObj spid="_x0000_s40342" name="Visio" r:id="rId15" imgW="576739" imgH="518732" progId="">
                  <p:embed/>
                </p:oleObj>
              </mc:Choice>
              <mc:Fallback>
                <p:oleObj name="Visio" r:id="rId15" imgW="576739" imgH="518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353" y="2358219"/>
                        <a:ext cx="402536"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67970419"/>
              </p:ext>
            </p:extLst>
          </p:nvPr>
        </p:nvGraphicFramePr>
        <p:xfrm>
          <a:off x="6142134" y="2358219"/>
          <a:ext cx="402536" cy="361950"/>
        </p:xfrm>
        <a:graphic>
          <a:graphicData uri="http://schemas.openxmlformats.org/presentationml/2006/ole">
            <mc:AlternateContent xmlns:mc="http://schemas.openxmlformats.org/markup-compatibility/2006">
              <mc:Choice xmlns:v="urn:schemas-microsoft-com:vml" Requires="v">
                <p:oleObj spid="_x0000_s40343" name="Visio" r:id="rId16" imgW="576739" imgH="518732" progId="">
                  <p:embed/>
                </p:oleObj>
              </mc:Choice>
              <mc:Fallback>
                <p:oleObj name="Visio" r:id="rId16"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2134" y="2358219"/>
                        <a:ext cx="40253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991001933"/>
              </p:ext>
            </p:extLst>
          </p:nvPr>
        </p:nvGraphicFramePr>
        <p:xfrm>
          <a:off x="7371172" y="1941562"/>
          <a:ext cx="402536" cy="361950"/>
        </p:xfrm>
        <a:graphic>
          <a:graphicData uri="http://schemas.openxmlformats.org/presentationml/2006/ole">
            <mc:AlternateContent xmlns:mc="http://schemas.openxmlformats.org/markup-compatibility/2006">
              <mc:Choice xmlns:v="urn:schemas-microsoft-com:vml" Requires="v">
                <p:oleObj spid="_x0000_s40344" name="Visio" r:id="rId17" imgW="576739" imgH="518732" progId="">
                  <p:embed/>
                </p:oleObj>
              </mc:Choice>
              <mc:Fallback>
                <p:oleObj name="Visio" r:id="rId17" imgW="576739" imgH="518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1172" y="1941562"/>
                        <a:ext cx="402536"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566152208"/>
              </p:ext>
            </p:extLst>
          </p:nvPr>
        </p:nvGraphicFramePr>
        <p:xfrm>
          <a:off x="7782672" y="1941562"/>
          <a:ext cx="402536" cy="361950"/>
        </p:xfrm>
        <a:graphic>
          <a:graphicData uri="http://schemas.openxmlformats.org/presentationml/2006/ole">
            <mc:AlternateContent xmlns:mc="http://schemas.openxmlformats.org/markup-compatibility/2006">
              <mc:Choice xmlns:v="urn:schemas-microsoft-com:vml" Requires="v">
                <p:oleObj spid="_x0000_s40345" name="Visio" r:id="rId18" imgW="576739" imgH="518732" progId="">
                  <p:embed/>
                </p:oleObj>
              </mc:Choice>
              <mc:Fallback>
                <p:oleObj name="Visio" r:id="rId18" imgW="576739" imgH="518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2672" y="1941562"/>
                        <a:ext cx="402536"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482017627"/>
              </p:ext>
            </p:extLst>
          </p:nvPr>
        </p:nvGraphicFramePr>
        <p:xfrm>
          <a:off x="7801727" y="2358219"/>
          <a:ext cx="402536" cy="361950"/>
        </p:xfrm>
        <a:graphic>
          <a:graphicData uri="http://schemas.openxmlformats.org/presentationml/2006/ole">
            <mc:AlternateContent xmlns:mc="http://schemas.openxmlformats.org/markup-compatibility/2006">
              <mc:Choice xmlns:v="urn:schemas-microsoft-com:vml" Requires="v">
                <p:oleObj spid="_x0000_s40346" name="Visio" r:id="rId19" imgW="576739" imgH="518732" progId="">
                  <p:embed/>
                </p:oleObj>
              </mc:Choice>
              <mc:Fallback>
                <p:oleObj name="Visio" r:id="rId19" imgW="576739" imgH="518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1727" y="2358219"/>
                        <a:ext cx="402536"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318344854"/>
              </p:ext>
            </p:extLst>
          </p:nvPr>
        </p:nvGraphicFramePr>
        <p:xfrm>
          <a:off x="5320069" y="1941562"/>
          <a:ext cx="402536" cy="361950"/>
        </p:xfrm>
        <a:graphic>
          <a:graphicData uri="http://schemas.openxmlformats.org/presentationml/2006/ole">
            <mc:AlternateContent xmlns:mc="http://schemas.openxmlformats.org/markup-compatibility/2006">
              <mc:Choice xmlns:v="urn:schemas-microsoft-com:vml" Requires="v">
                <p:oleObj spid="_x0000_s40347" name="Visio" r:id="rId20" imgW="576739" imgH="518732" progId="">
                  <p:embed/>
                </p:oleObj>
              </mc:Choice>
              <mc:Fallback>
                <p:oleObj name="Visio" r:id="rId20"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0069" y="1941562"/>
                        <a:ext cx="40253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528353493"/>
              </p:ext>
            </p:extLst>
          </p:nvPr>
        </p:nvGraphicFramePr>
        <p:xfrm>
          <a:off x="5295059" y="2358219"/>
          <a:ext cx="402536" cy="361950"/>
        </p:xfrm>
        <a:graphic>
          <a:graphicData uri="http://schemas.openxmlformats.org/presentationml/2006/ole">
            <mc:AlternateContent xmlns:mc="http://schemas.openxmlformats.org/markup-compatibility/2006">
              <mc:Choice xmlns:v="urn:schemas-microsoft-com:vml" Requires="v">
                <p:oleObj spid="_x0000_s40348" name="Visio" r:id="rId21" imgW="576739" imgH="518732" progId="">
                  <p:embed/>
                </p:oleObj>
              </mc:Choice>
              <mc:Fallback>
                <p:oleObj name="Visio" r:id="rId21"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5059" y="2358219"/>
                        <a:ext cx="40253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ounded Rectangle 34"/>
          <p:cNvSpPr/>
          <p:nvPr/>
        </p:nvSpPr>
        <p:spPr>
          <a:xfrm>
            <a:off x="6931745" y="1123950"/>
            <a:ext cx="746757" cy="646271"/>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rgbClr val="FFFFFF"/>
              </a:solidFill>
            </a:endParaRPr>
          </a:p>
        </p:txBody>
      </p:sp>
      <p:sp>
        <p:nvSpPr>
          <p:cNvPr id="36" name="Rounded Rectangle 35"/>
          <p:cNvSpPr/>
          <p:nvPr/>
        </p:nvSpPr>
        <p:spPr>
          <a:xfrm>
            <a:off x="5863004" y="1123950"/>
            <a:ext cx="746757" cy="646271"/>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rgbClr val="FFFFFF"/>
              </a:solidFill>
            </a:endParaRPr>
          </a:p>
        </p:txBody>
      </p:sp>
      <p:sp>
        <p:nvSpPr>
          <p:cNvPr id="37" name="Rounded Rectangle 36"/>
          <p:cNvSpPr/>
          <p:nvPr/>
        </p:nvSpPr>
        <p:spPr>
          <a:xfrm>
            <a:off x="5206146" y="1878329"/>
            <a:ext cx="1403615" cy="922021"/>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rgbClr val="FFFFFF"/>
              </a:solidFill>
            </a:endParaRPr>
          </a:p>
        </p:txBody>
      </p:sp>
      <p:sp>
        <p:nvSpPr>
          <p:cNvPr id="38" name="Rounded Rectangle 37"/>
          <p:cNvSpPr/>
          <p:nvPr/>
        </p:nvSpPr>
        <p:spPr>
          <a:xfrm>
            <a:off x="6907989" y="1878329"/>
            <a:ext cx="1331707" cy="922021"/>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rgbClr val="FFFFFF"/>
              </a:solidFill>
            </a:endParaRPr>
          </a:p>
        </p:txBody>
      </p:sp>
      <p:graphicFrame>
        <p:nvGraphicFramePr>
          <p:cNvPr id="42" name="Object 153"/>
          <p:cNvGraphicFramePr>
            <a:graphicFrameLocks noChangeAspect="1"/>
          </p:cNvGraphicFramePr>
          <p:nvPr>
            <p:extLst>
              <p:ext uri="{D42A27DB-BD31-4B8C-83A1-F6EECF244321}">
                <p14:modId xmlns:p14="http://schemas.microsoft.com/office/powerpoint/2010/main" val="3581174622"/>
              </p:ext>
            </p:extLst>
          </p:nvPr>
        </p:nvGraphicFramePr>
        <p:xfrm>
          <a:off x="6064844" y="3005687"/>
          <a:ext cx="402499" cy="362355"/>
        </p:xfrm>
        <a:graphic>
          <a:graphicData uri="http://schemas.openxmlformats.org/presentationml/2006/ole">
            <mc:AlternateContent xmlns:mc="http://schemas.openxmlformats.org/markup-compatibility/2006">
              <mc:Choice xmlns:v="urn:schemas-microsoft-com:vml" Requires="v">
                <p:oleObj spid="_x0000_s40349" name="Visio" r:id="rId22" imgW="576739" imgH="518732" progId="">
                  <p:embed/>
                </p:oleObj>
              </mc:Choice>
              <mc:Fallback>
                <p:oleObj name="Visio" r:id="rId22"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4844" y="3005687"/>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3" name="Picture 42" descr="firewall-sid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flipH="1">
            <a:off x="6575422" y="3288094"/>
            <a:ext cx="425642" cy="176963"/>
          </a:xfrm>
          <a:prstGeom prst="rect">
            <a:avLst/>
          </a:prstGeom>
        </p:spPr>
      </p:pic>
      <p:graphicFrame>
        <p:nvGraphicFramePr>
          <p:cNvPr id="44" name="Object 153"/>
          <p:cNvGraphicFramePr>
            <a:graphicFrameLocks noChangeAspect="1"/>
          </p:cNvGraphicFramePr>
          <p:nvPr>
            <p:extLst>
              <p:ext uri="{D42A27DB-BD31-4B8C-83A1-F6EECF244321}">
                <p14:modId xmlns:p14="http://schemas.microsoft.com/office/powerpoint/2010/main" val="86658718"/>
              </p:ext>
            </p:extLst>
          </p:nvPr>
        </p:nvGraphicFramePr>
        <p:xfrm>
          <a:off x="6064844" y="3380119"/>
          <a:ext cx="402499" cy="362355"/>
        </p:xfrm>
        <a:graphic>
          <a:graphicData uri="http://schemas.openxmlformats.org/presentationml/2006/ole">
            <mc:AlternateContent xmlns:mc="http://schemas.openxmlformats.org/markup-compatibility/2006">
              <mc:Choice xmlns:v="urn:schemas-microsoft-com:vml" Requires="v">
                <p:oleObj spid="_x0000_s40350" name="Visio" r:id="rId23" imgW="576739" imgH="518732" progId="">
                  <p:embed/>
                </p:oleObj>
              </mc:Choice>
              <mc:Fallback>
                <p:oleObj name="Visio" r:id="rId23"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4844" y="3380119"/>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622096724"/>
              </p:ext>
            </p:extLst>
          </p:nvPr>
        </p:nvGraphicFramePr>
        <p:xfrm>
          <a:off x="5551048" y="3026445"/>
          <a:ext cx="402536" cy="361950"/>
        </p:xfrm>
        <a:graphic>
          <a:graphicData uri="http://schemas.openxmlformats.org/presentationml/2006/ole">
            <mc:AlternateContent xmlns:mc="http://schemas.openxmlformats.org/markup-compatibility/2006">
              <mc:Choice xmlns:v="urn:schemas-microsoft-com:vml" Requires="v">
                <p:oleObj spid="_x0000_s40351" name="Visio" r:id="rId24" imgW="576739" imgH="518732" progId="">
                  <p:embed/>
                </p:oleObj>
              </mc:Choice>
              <mc:Fallback>
                <p:oleObj name="Visio" r:id="rId24"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1048" y="3026445"/>
                        <a:ext cx="40253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1201203570"/>
              </p:ext>
            </p:extLst>
          </p:nvPr>
        </p:nvGraphicFramePr>
        <p:xfrm>
          <a:off x="7442445" y="3010550"/>
          <a:ext cx="401346" cy="361950"/>
        </p:xfrm>
        <a:graphic>
          <a:graphicData uri="http://schemas.openxmlformats.org/presentationml/2006/ole">
            <mc:AlternateContent xmlns:mc="http://schemas.openxmlformats.org/markup-compatibility/2006">
              <mc:Choice xmlns:v="urn:schemas-microsoft-com:vml" Requires="v">
                <p:oleObj spid="_x0000_s40352" name="Visio" r:id="rId25" imgW="576739" imgH="518732" progId="">
                  <p:embed/>
                </p:oleObj>
              </mc:Choice>
              <mc:Fallback>
                <p:oleObj name="Visio" r:id="rId25" imgW="576739" imgH="518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445" y="3010550"/>
                        <a:ext cx="401346"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1439132502"/>
              </p:ext>
            </p:extLst>
          </p:nvPr>
        </p:nvGraphicFramePr>
        <p:xfrm>
          <a:off x="7211940" y="3427268"/>
          <a:ext cx="401345" cy="361950"/>
        </p:xfrm>
        <a:graphic>
          <a:graphicData uri="http://schemas.openxmlformats.org/presentationml/2006/ole">
            <mc:AlternateContent xmlns:mc="http://schemas.openxmlformats.org/markup-compatibility/2006">
              <mc:Choice xmlns:v="urn:schemas-microsoft-com:vml" Requires="v">
                <p:oleObj spid="_x0000_s40353" name="Visio" r:id="rId26" imgW="576739" imgH="518732" progId="">
                  <p:embed/>
                </p:oleObj>
              </mc:Choice>
              <mc:Fallback>
                <p:oleObj name="Visio" r:id="rId26" imgW="576739" imgH="518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1940" y="3427268"/>
                        <a:ext cx="40134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3703328479"/>
              </p:ext>
            </p:extLst>
          </p:nvPr>
        </p:nvGraphicFramePr>
        <p:xfrm>
          <a:off x="7635913" y="3427268"/>
          <a:ext cx="402536" cy="361950"/>
        </p:xfrm>
        <a:graphic>
          <a:graphicData uri="http://schemas.openxmlformats.org/presentationml/2006/ole">
            <mc:AlternateContent xmlns:mc="http://schemas.openxmlformats.org/markup-compatibility/2006">
              <mc:Choice xmlns:v="urn:schemas-microsoft-com:vml" Requires="v">
                <p:oleObj spid="_x0000_s40354" name="Visio" r:id="rId27" imgW="576739" imgH="518732" progId="">
                  <p:embed/>
                </p:oleObj>
              </mc:Choice>
              <mc:Fallback>
                <p:oleObj name="Visio" r:id="rId27" imgW="576739" imgH="518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5913" y="3427268"/>
                        <a:ext cx="402536"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50" name="Rounded Rectangle 49"/>
          <p:cNvSpPr/>
          <p:nvPr/>
        </p:nvSpPr>
        <p:spPr>
          <a:xfrm>
            <a:off x="5235858" y="2927385"/>
            <a:ext cx="1403615" cy="922021"/>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rgbClr val="FFFFFF"/>
              </a:solidFill>
            </a:endParaRPr>
          </a:p>
        </p:txBody>
      </p:sp>
      <p:sp>
        <p:nvSpPr>
          <p:cNvPr id="51" name="Rounded Rectangle 50"/>
          <p:cNvSpPr/>
          <p:nvPr/>
        </p:nvSpPr>
        <p:spPr>
          <a:xfrm>
            <a:off x="6937701" y="2927385"/>
            <a:ext cx="1331707" cy="922021"/>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rgbClr val="FFFFFF"/>
              </a:solidFill>
            </a:endParaRPr>
          </a:p>
        </p:txBody>
      </p:sp>
      <p:sp>
        <p:nvSpPr>
          <p:cNvPr id="52" name="Multiply 51"/>
          <p:cNvSpPr/>
          <p:nvPr/>
        </p:nvSpPr>
        <p:spPr>
          <a:xfrm>
            <a:off x="6802585" y="2605243"/>
            <a:ext cx="1569121" cy="1649198"/>
          </a:xfrm>
          <a:prstGeom prst="mathMultiply">
            <a:avLst/>
          </a:prstGeom>
          <a:solidFill>
            <a:srgbClr val="FF0000">
              <a:alpha val="26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graphicFrame>
        <p:nvGraphicFramePr>
          <p:cNvPr id="53" name="Object 52"/>
          <p:cNvGraphicFramePr>
            <a:graphicFrameLocks noChangeAspect="1"/>
          </p:cNvGraphicFramePr>
          <p:nvPr>
            <p:extLst>
              <p:ext uri="{D42A27DB-BD31-4B8C-83A1-F6EECF244321}">
                <p14:modId xmlns:p14="http://schemas.microsoft.com/office/powerpoint/2010/main" val="110557384"/>
              </p:ext>
            </p:extLst>
          </p:nvPr>
        </p:nvGraphicFramePr>
        <p:xfrm>
          <a:off x="5551048" y="3407825"/>
          <a:ext cx="402536" cy="363141"/>
        </p:xfrm>
        <a:graphic>
          <a:graphicData uri="http://schemas.openxmlformats.org/presentationml/2006/ole">
            <mc:AlternateContent xmlns:mc="http://schemas.openxmlformats.org/markup-compatibility/2006">
              <mc:Choice xmlns:v="urn:schemas-microsoft-com:vml" Requires="v">
                <p:oleObj spid="_x0000_s40355" name="Visio" r:id="rId28" imgW="576739" imgH="518732" progId="">
                  <p:embed/>
                </p:oleObj>
              </mc:Choice>
              <mc:Fallback>
                <p:oleObj name="Visio" r:id="rId28"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1048" y="3407825"/>
                        <a:ext cx="402536" cy="36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5" name="Picture 54" descr="firewall-sid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flipH="1">
            <a:off x="6578347" y="4162416"/>
            <a:ext cx="425642" cy="176963"/>
          </a:xfrm>
          <a:prstGeom prst="rect">
            <a:avLst/>
          </a:prstGeom>
        </p:spPr>
      </p:pic>
      <p:graphicFrame>
        <p:nvGraphicFramePr>
          <p:cNvPr id="56" name="Object 153"/>
          <p:cNvGraphicFramePr>
            <a:graphicFrameLocks noChangeAspect="1"/>
          </p:cNvGraphicFramePr>
          <p:nvPr>
            <p:extLst>
              <p:ext uri="{D42A27DB-BD31-4B8C-83A1-F6EECF244321}">
                <p14:modId xmlns:p14="http://schemas.microsoft.com/office/powerpoint/2010/main" val="347810361"/>
              </p:ext>
            </p:extLst>
          </p:nvPr>
        </p:nvGraphicFramePr>
        <p:xfrm>
          <a:off x="6142134" y="4189242"/>
          <a:ext cx="249591" cy="224698"/>
        </p:xfrm>
        <a:graphic>
          <a:graphicData uri="http://schemas.openxmlformats.org/presentationml/2006/ole">
            <mc:AlternateContent xmlns:mc="http://schemas.openxmlformats.org/markup-compatibility/2006">
              <mc:Choice xmlns:v="urn:schemas-microsoft-com:vml" Requires="v">
                <p:oleObj spid="_x0000_s40356" name="Visio" r:id="rId29" imgW="576739" imgH="518732" progId="">
                  <p:embed/>
                </p:oleObj>
              </mc:Choice>
              <mc:Fallback>
                <p:oleObj name="Visio" r:id="rId29"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2134" y="4189242"/>
                        <a:ext cx="249591" cy="224698"/>
                      </a:xfrm>
                      <a:prstGeom prst="rect">
                        <a:avLst/>
                      </a:prstGeom>
                      <a:noFill/>
                      <a:extLst/>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796465600"/>
              </p:ext>
            </p:extLst>
          </p:nvPr>
        </p:nvGraphicFramePr>
        <p:xfrm>
          <a:off x="7254529" y="4095915"/>
          <a:ext cx="401345" cy="361950"/>
        </p:xfrm>
        <a:graphic>
          <a:graphicData uri="http://schemas.openxmlformats.org/presentationml/2006/ole">
            <mc:AlternateContent xmlns:mc="http://schemas.openxmlformats.org/markup-compatibility/2006">
              <mc:Choice xmlns:v="urn:schemas-microsoft-com:vml" Requires="v">
                <p:oleObj spid="_x0000_s40357" name="Visio" r:id="rId30" imgW="576739" imgH="518732" progId="">
                  <p:embed/>
                </p:oleObj>
              </mc:Choice>
              <mc:Fallback>
                <p:oleObj name="Visio" r:id="rId30" imgW="576739" imgH="518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529" y="4095915"/>
                        <a:ext cx="40134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3494858480"/>
              </p:ext>
            </p:extLst>
          </p:nvPr>
        </p:nvGraphicFramePr>
        <p:xfrm>
          <a:off x="7678502" y="4095915"/>
          <a:ext cx="402536" cy="361950"/>
        </p:xfrm>
        <a:graphic>
          <a:graphicData uri="http://schemas.openxmlformats.org/presentationml/2006/ole">
            <mc:AlternateContent xmlns:mc="http://schemas.openxmlformats.org/markup-compatibility/2006">
              <mc:Choice xmlns:v="urn:schemas-microsoft-com:vml" Requires="v">
                <p:oleObj spid="_x0000_s40358" name="Visio" r:id="rId31" imgW="576739" imgH="518732" progId="">
                  <p:embed/>
                </p:oleObj>
              </mc:Choice>
              <mc:Fallback>
                <p:oleObj name="Visio" r:id="rId31" imgW="576739" imgH="518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502" y="4095915"/>
                        <a:ext cx="402536"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61" name="Rounded Rectangle 60"/>
          <p:cNvSpPr/>
          <p:nvPr/>
        </p:nvSpPr>
        <p:spPr>
          <a:xfrm>
            <a:off x="5250153" y="3952929"/>
            <a:ext cx="1403615" cy="647924"/>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rgbClr val="FFFFFF"/>
              </a:solidFill>
            </a:endParaRPr>
          </a:p>
        </p:txBody>
      </p:sp>
      <p:sp>
        <p:nvSpPr>
          <p:cNvPr id="62" name="Rounded Rectangle 61"/>
          <p:cNvSpPr/>
          <p:nvPr/>
        </p:nvSpPr>
        <p:spPr>
          <a:xfrm>
            <a:off x="6940626" y="3952929"/>
            <a:ext cx="1331707" cy="647924"/>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rgbClr val="FFFFFF"/>
              </a:solidFill>
            </a:endParaRPr>
          </a:p>
        </p:txBody>
      </p:sp>
      <p:graphicFrame>
        <p:nvGraphicFramePr>
          <p:cNvPr id="63" name="Object 62"/>
          <p:cNvGraphicFramePr>
            <a:graphicFrameLocks noChangeAspect="1"/>
          </p:cNvGraphicFramePr>
          <p:nvPr>
            <p:extLst>
              <p:ext uri="{D42A27DB-BD31-4B8C-83A1-F6EECF244321}">
                <p14:modId xmlns:p14="http://schemas.microsoft.com/office/powerpoint/2010/main" val="356621713"/>
              </p:ext>
            </p:extLst>
          </p:nvPr>
        </p:nvGraphicFramePr>
        <p:xfrm>
          <a:off x="5500409" y="4038076"/>
          <a:ext cx="553329" cy="499176"/>
        </p:xfrm>
        <a:graphic>
          <a:graphicData uri="http://schemas.openxmlformats.org/presentationml/2006/ole">
            <mc:AlternateContent xmlns:mc="http://schemas.openxmlformats.org/markup-compatibility/2006">
              <mc:Choice xmlns:v="urn:schemas-microsoft-com:vml" Requires="v">
                <p:oleObj spid="_x0000_s40359" name="Visio" r:id="rId32" imgW="576739" imgH="518732" progId="">
                  <p:embed/>
                </p:oleObj>
              </mc:Choice>
              <mc:Fallback>
                <p:oleObj name="Visio" r:id="rId32"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0409" y="4038076"/>
                        <a:ext cx="553329" cy="499176"/>
                      </a:xfrm>
                      <a:prstGeom prst="rect">
                        <a:avLst/>
                      </a:prstGeom>
                      <a:noFill/>
                      <a:ln>
                        <a:noFill/>
                      </a:ln>
                    </p:spPr>
                  </p:pic>
                </p:oleObj>
              </mc:Fallback>
            </mc:AlternateContent>
          </a:graphicData>
        </a:graphic>
      </p:graphicFrame>
      <p:sp>
        <p:nvSpPr>
          <p:cNvPr id="64" name="Multiply 63"/>
          <p:cNvSpPr/>
          <p:nvPr/>
        </p:nvSpPr>
        <p:spPr>
          <a:xfrm>
            <a:off x="5535322" y="3770966"/>
            <a:ext cx="999620" cy="1050633"/>
          </a:xfrm>
          <a:prstGeom prst="mathMultiply">
            <a:avLst/>
          </a:prstGeom>
          <a:solidFill>
            <a:srgbClr val="FF0000">
              <a:alpha val="26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Tree>
    <p:extLst>
      <p:ext uri="{BB962C8B-B14F-4D97-AF65-F5344CB8AC3E}">
        <p14:creationId xmlns:p14="http://schemas.microsoft.com/office/powerpoint/2010/main" val="146523001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543800" y="4324350"/>
            <a:ext cx="1600200" cy="8191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2" name="Title 1"/>
          <p:cNvSpPr>
            <a:spLocks noGrp="1"/>
          </p:cNvSpPr>
          <p:nvPr>
            <p:ph type="title"/>
          </p:nvPr>
        </p:nvSpPr>
        <p:spPr/>
        <p:txBody>
          <a:bodyPr/>
          <a:lstStyle/>
          <a:p>
            <a:r>
              <a:rPr lang="en-US" dirty="0" smtClean="0"/>
              <a:t>Mobile &amp; Remote Access Deployment Options</a:t>
            </a:r>
            <a:endParaRPr lang="en-US" dirty="0"/>
          </a:p>
        </p:txBody>
      </p:sp>
      <p:sp>
        <p:nvSpPr>
          <p:cNvPr id="4" name="Text Placeholder 3"/>
          <p:cNvSpPr>
            <a:spLocks noGrp="1"/>
          </p:cNvSpPr>
          <p:nvPr>
            <p:ph type="body" sz="quarter" idx="10"/>
          </p:nvPr>
        </p:nvSpPr>
        <p:spPr/>
        <p:txBody>
          <a:bodyPr/>
          <a:lstStyle/>
          <a:p>
            <a:r>
              <a:rPr lang="en-US" dirty="0" smtClean="0"/>
              <a:t>Customer </a:t>
            </a:r>
            <a:r>
              <a:rPr lang="en-US" dirty="0"/>
              <a:t>domain </a:t>
            </a:r>
            <a:r>
              <a:rPr lang="en-US" dirty="0" smtClean="0"/>
              <a:t>shared </a:t>
            </a:r>
            <a:r>
              <a:rPr lang="en-US" dirty="0"/>
              <a:t>across all </a:t>
            </a:r>
            <a:r>
              <a:rPr lang="en-US" dirty="0" smtClean="0"/>
              <a:t>Unified </a:t>
            </a:r>
            <a:r>
              <a:rPr lang="en-US" dirty="0"/>
              <a:t>CM &amp; IM&amp;P clusters</a:t>
            </a:r>
          </a:p>
        </p:txBody>
      </p:sp>
      <p:graphicFrame>
        <p:nvGraphicFramePr>
          <p:cNvPr id="5" name="Table 4"/>
          <p:cNvGraphicFramePr>
            <a:graphicFrameLocks noGrp="1"/>
          </p:cNvGraphicFramePr>
          <p:nvPr>
            <p:extLst>
              <p:ext uri="{D42A27DB-BD31-4B8C-83A1-F6EECF244321}">
                <p14:modId xmlns:p14="http://schemas.microsoft.com/office/powerpoint/2010/main" val="3737717079"/>
              </p:ext>
            </p:extLst>
          </p:nvPr>
        </p:nvGraphicFramePr>
        <p:xfrm>
          <a:off x="647908" y="1200150"/>
          <a:ext cx="7810292" cy="3390900"/>
        </p:xfrm>
        <a:graphic>
          <a:graphicData uri="http://schemas.openxmlformats.org/drawingml/2006/table">
            <a:tbl>
              <a:tblPr firstRow="1" bandRow="1">
                <a:tableStyleId>{5C22544A-7EE6-4342-B048-85BDC9FD1C3A}</a:tableStyleId>
              </a:tblPr>
              <a:tblGrid>
                <a:gridCol w="1483730"/>
                <a:gridCol w="1510821"/>
                <a:gridCol w="1576193"/>
                <a:gridCol w="3239548"/>
              </a:tblGrid>
              <a:tr h="291924">
                <a:tc>
                  <a:txBody>
                    <a:bodyPr/>
                    <a:lstStyle/>
                    <a:p>
                      <a:r>
                        <a:rPr lang="en-US" sz="1600" dirty="0" smtClean="0"/>
                        <a:t>Unified CM Clusters</a:t>
                      </a:r>
                      <a:endParaRPr lang="en-US" sz="1600" dirty="0"/>
                    </a:p>
                  </a:txBody>
                  <a:tcPr marL="68598" marR="68598" marT="34290" marB="34290"/>
                </a:tc>
                <a:tc>
                  <a:txBody>
                    <a:bodyPr/>
                    <a:lstStyle/>
                    <a:p>
                      <a:r>
                        <a:rPr lang="en-US" sz="1600" dirty="0" smtClean="0"/>
                        <a:t>Expressway C</a:t>
                      </a:r>
                      <a:r>
                        <a:rPr lang="en-US" sz="1600" baseline="0" dirty="0" smtClean="0"/>
                        <a:t> </a:t>
                      </a:r>
                      <a:r>
                        <a:rPr lang="en-US" sz="1600" dirty="0" smtClean="0"/>
                        <a:t>Clusters</a:t>
                      </a:r>
                      <a:endParaRPr lang="en-US" sz="1600" dirty="0"/>
                    </a:p>
                  </a:txBody>
                  <a:tcPr marL="68598" marR="68598" marT="34290" marB="34290"/>
                </a:tc>
                <a:tc>
                  <a:txBody>
                    <a:bodyPr/>
                    <a:lstStyle/>
                    <a:p>
                      <a:r>
                        <a:rPr lang="en-US" sz="1600" dirty="0" smtClean="0"/>
                        <a:t>Expressway E</a:t>
                      </a:r>
                      <a:r>
                        <a:rPr lang="en-US" sz="1600" baseline="0" dirty="0" smtClean="0"/>
                        <a:t> </a:t>
                      </a:r>
                      <a:r>
                        <a:rPr lang="en-US" sz="1600" dirty="0" smtClean="0"/>
                        <a:t>Clusters</a:t>
                      </a:r>
                      <a:endParaRPr lang="en-US" sz="1600" dirty="0"/>
                    </a:p>
                  </a:txBody>
                  <a:tcPr marL="68598" marR="68598" marT="34290" marB="34290"/>
                </a:tc>
                <a:tc>
                  <a:txBody>
                    <a:bodyPr/>
                    <a:lstStyle/>
                    <a:p>
                      <a:r>
                        <a:rPr lang="en-US" sz="1600" dirty="0" smtClean="0"/>
                        <a:t>Comments</a:t>
                      </a:r>
                      <a:endParaRPr lang="en-US" sz="1600" dirty="0"/>
                    </a:p>
                  </a:txBody>
                  <a:tcPr marL="68598" marR="68598" marT="34290" marB="34290"/>
                </a:tc>
              </a:tr>
              <a:tr h="446070">
                <a:tc>
                  <a:txBody>
                    <a:bodyPr/>
                    <a:lstStyle/>
                    <a:p>
                      <a:pPr algn="ctr"/>
                      <a:r>
                        <a:rPr lang="en-US" sz="1600" dirty="0" smtClean="0"/>
                        <a:t>1</a:t>
                      </a:r>
                      <a:endParaRPr lang="en-US" sz="1600" dirty="0"/>
                    </a:p>
                  </a:txBody>
                  <a:tcPr marL="68598" marR="68598" marT="34290" marB="34290" anchor="ctr"/>
                </a:tc>
                <a:tc>
                  <a:txBody>
                    <a:bodyPr/>
                    <a:lstStyle/>
                    <a:p>
                      <a:pPr algn="ctr"/>
                      <a:r>
                        <a:rPr lang="en-US" sz="1600" dirty="0" smtClean="0"/>
                        <a:t>1</a:t>
                      </a:r>
                      <a:endParaRPr lang="en-US" sz="1600" dirty="0"/>
                    </a:p>
                  </a:txBody>
                  <a:tcPr marL="68598" marR="68598" marT="34290" marB="34290" anchor="ctr"/>
                </a:tc>
                <a:tc>
                  <a:txBody>
                    <a:bodyPr/>
                    <a:lstStyle/>
                    <a:p>
                      <a:pPr algn="ctr"/>
                      <a:r>
                        <a:rPr lang="en-US" sz="1600" dirty="0" smtClean="0"/>
                        <a:t>1</a:t>
                      </a:r>
                      <a:endParaRPr lang="en-US" sz="1600" dirty="0"/>
                    </a:p>
                  </a:txBody>
                  <a:tcPr marL="68598" marR="68598"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Sing</a:t>
                      </a:r>
                      <a:r>
                        <a:rPr lang="en-US" sz="1400" baseline="0" dirty="0" smtClean="0"/>
                        <a:t>le Expressway deployment providing remote access to </a:t>
                      </a:r>
                      <a:r>
                        <a:rPr lang="en-US" sz="1400" dirty="0" smtClean="0"/>
                        <a:t>a central Unified CM cluster</a:t>
                      </a:r>
                    </a:p>
                  </a:txBody>
                  <a:tcPr marL="68598" marR="68598" marT="34290" marB="34290"/>
                </a:tc>
              </a:tr>
              <a:tr h="446070">
                <a:tc>
                  <a:txBody>
                    <a:bodyPr/>
                    <a:lstStyle/>
                    <a:p>
                      <a:pPr algn="ctr"/>
                      <a:r>
                        <a:rPr lang="en-US" sz="1600" dirty="0" smtClean="0"/>
                        <a:t>1</a:t>
                      </a:r>
                      <a:endParaRPr lang="en-US" sz="1600" dirty="0"/>
                    </a:p>
                  </a:txBody>
                  <a:tcPr marL="68598" marR="68598" marT="34290" marB="34290" anchor="ctr"/>
                </a:tc>
                <a:tc>
                  <a:txBody>
                    <a:bodyPr/>
                    <a:lstStyle/>
                    <a:p>
                      <a:pPr algn="ctr"/>
                      <a:r>
                        <a:rPr lang="en-US" sz="1600" dirty="0" smtClean="0"/>
                        <a:t>2+</a:t>
                      </a:r>
                      <a:endParaRPr lang="en-US" sz="1600" dirty="0"/>
                    </a:p>
                  </a:txBody>
                  <a:tcPr marL="68598" marR="68598" marT="34290" marB="34290" anchor="ctr"/>
                </a:tc>
                <a:tc>
                  <a:txBody>
                    <a:bodyPr/>
                    <a:lstStyle/>
                    <a:p>
                      <a:pPr algn="ctr"/>
                      <a:r>
                        <a:rPr lang="en-US" sz="1600" dirty="0" smtClean="0"/>
                        <a:t>2+</a:t>
                      </a:r>
                      <a:endParaRPr lang="en-US" sz="1600" dirty="0"/>
                    </a:p>
                  </a:txBody>
                  <a:tcPr marL="68598" marR="68598" marT="34290" marB="34290" anchor="ctr"/>
                </a:tc>
                <a:tc>
                  <a:txBody>
                    <a:bodyPr/>
                    <a:lstStyle/>
                    <a:p>
                      <a:r>
                        <a:rPr lang="en-US" sz="1400" dirty="0" smtClean="0"/>
                        <a:t>Regional Expressway deployments providing remote access to a central Unified CM cluster</a:t>
                      </a:r>
                      <a:endParaRPr lang="en-US" sz="1400" dirty="0"/>
                    </a:p>
                  </a:txBody>
                  <a:tcPr marL="68598" marR="68598" marT="34290" marB="34290"/>
                </a:tc>
              </a:tr>
              <a:tr h="446070">
                <a:tc>
                  <a:txBody>
                    <a:bodyPr/>
                    <a:lstStyle/>
                    <a:p>
                      <a:pPr algn="ctr"/>
                      <a:r>
                        <a:rPr lang="en-US" sz="1600" dirty="0" smtClean="0"/>
                        <a:t>2+</a:t>
                      </a:r>
                      <a:endParaRPr lang="en-US" sz="1600" dirty="0"/>
                    </a:p>
                  </a:txBody>
                  <a:tcPr marL="68598" marR="68598" marT="34290" marB="34290" anchor="ctr"/>
                </a:tc>
                <a:tc>
                  <a:txBody>
                    <a:bodyPr/>
                    <a:lstStyle/>
                    <a:p>
                      <a:pPr algn="ctr"/>
                      <a:r>
                        <a:rPr lang="en-US" sz="1600" dirty="0" smtClean="0"/>
                        <a:t>1</a:t>
                      </a:r>
                      <a:endParaRPr lang="en-US" sz="1600" dirty="0"/>
                    </a:p>
                  </a:txBody>
                  <a:tcPr marL="68598" marR="68598" marT="34290" marB="34290" anchor="ctr"/>
                </a:tc>
                <a:tc>
                  <a:txBody>
                    <a:bodyPr/>
                    <a:lstStyle/>
                    <a:p>
                      <a:pPr algn="ctr"/>
                      <a:r>
                        <a:rPr lang="en-US" sz="1600" dirty="0" smtClean="0"/>
                        <a:t>1</a:t>
                      </a:r>
                      <a:endParaRPr lang="en-US" sz="1600" dirty="0"/>
                    </a:p>
                  </a:txBody>
                  <a:tcPr marL="68598" marR="68598"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Sing</a:t>
                      </a:r>
                      <a:r>
                        <a:rPr lang="en-US" sz="1400" baseline="0" dirty="0" smtClean="0"/>
                        <a:t>le Expressway deployment providing remote access to </a:t>
                      </a:r>
                      <a:r>
                        <a:rPr lang="en-US" sz="1400" dirty="0" smtClean="0"/>
                        <a:t>a multiple Unified CM clusters</a:t>
                      </a:r>
                    </a:p>
                  </a:txBody>
                  <a:tcPr marL="68598" marR="68598" marT="34290" marB="34290"/>
                </a:tc>
              </a:tr>
              <a:tr h="4460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a:t>
                      </a:r>
                    </a:p>
                  </a:txBody>
                  <a:tcPr marL="68598" marR="68598" marT="34290" marB="34290" anchor="ctr"/>
                </a:tc>
                <a:tc>
                  <a:txBody>
                    <a:bodyPr/>
                    <a:lstStyle/>
                    <a:p>
                      <a:pPr algn="ctr"/>
                      <a:r>
                        <a:rPr lang="en-US" sz="1600" dirty="0" smtClean="0"/>
                        <a:t>2+</a:t>
                      </a:r>
                      <a:endParaRPr lang="en-US" sz="1600" dirty="0"/>
                    </a:p>
                  </a:txBody>
                  <a:tcPr marL="68598" marR="68598" marT="34290" marB="34290" anchor="ctr"/>
                </a:tc>
                <a:tc>
                  <a:txBody>
                    <a:bodyPr/>
                    <a:lstStyle/>
                    <a:p>
                      <a:pPr algn="ctr"/>
                      <a:r>
                        <a:rPr lang="en-US" sz="1600" dirty="0" smtClean="0"/>
                        <a:t>2+</a:t>
                      </a:r>
                      <a:endParaRPr lang="en-US" sz="1600" dirty="0"/>
                    </a:p>
                  </a:txBody>
                  <a:tcPr marL="68598" marR="68598" marT="34290" marB="34290" anchor="ctr"/>
                </a:tc>
                <a:tc>
                  <a:txBody>
                    <a:bodyPr/>
                    <a:lstStyle/>
                    <a:p>
                      <a:r>
                        <a:rPr lang="en-US" sz="1400" dirty="0" smtClean="0"/>
                        <a:t>Regional Expressway deployments providing remote access to multiple</a:t>
                      </a:r>
                      <a:r>
                        <a:rPr lang="en-US" sz="1400" baseline="0" dirty="0" smtClean="0"/>
                        <a:t> U</a:t>
                      </a:r>
                      <a:r>
                        <a:rPr lang="en-US" sz="1400" dirty="0" smtClean="0"/>
                        <a:t>nified </a:t>
                      </a:r>
                      <a:r>
                        <a:rPr lang="en-US" sz="1400" baseline="0" dirty="0" smtClean="0"/>
                        <a:t>CM Clusters</a:t>
                      </a:r>
                      <a:endParaRPr lang="en-US" sz="1400" dirty="0"/>
                    </a:p>
                  </a:txBody>
                  <a:tcPr marL="68598" marR="68598" marT="34290" marB="34290"/>
                </a:tc>
              </a:tr>
            </a:tbl>
          </a:graphicData>
        </a:graphic>
      </p:graphicFrame>
      <p:sp>
        <p:nvSpPr>
          <p:cNvPr id="3" name="Text Placeholder 2"/>
          <p:cNvSpPr>
            <a:spLocks noGrp="1"/>
          </p:cNvSpPr>
          <p:nvPr>
            <p:ph idx="1"/>
          </p:nvPr>
        </p:nvSpPr>
        <p:spPr>
          <a:xfrm>
            <a:off x="333846" y="1479419"/>
            <a:ext cx="8413138" cy="3454531"/>
          </a:xfrm>
        </p:spPr>
        <p:txBody>
          <a:bodyPr anchor="b"/>
          <a:lstStyle/>
          <a:p>
            <a:pPr marL="0" indent="0" algn="ctr">
              <a:buNone/>
            </a:pPr>
            <a:r>
              <a:rPr lang="en-US" dirty="0" smtClean="0"/>
              <a:t>same customer domain is shared across all Unified </a:t>
            </a:r>
            <a:r>
              <a:rPr lang="en-US" dirty="0"/>
              <a:t>CM </a:t>
            </a:r>
            <a:r>
              <a:rPr lang="en-US" dirty="0" smtClean="0"/>
              <a:t>&amp; IM&amp;P clusters</a:t>
            </a:r>
            <a:endParaRPr lang="en-US" dirty="0"/>
          </a:p>
        </p:txBody>
      </p:sp>
    </p:spTree>
    <p:extLst>
      <p:ext uri="{BB962C8B-B14F-4D97-AF65-F5344CB8AC3E}">
        <p14:creationId xmlns:p14="http://schemas.microsoft.com/office/powerpoint/2010/main" val="90570663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Sessions of Interest</a:t>
            </a:r>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4</a:t>
            </a:fld>
            <a:endParaRPr lang="en-US" kern="0" dirty="0">
              <a:solidFill>
                <a:srgbClr val="595959"/>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47865415"/>
              </p:ext>
            </p:extLst>
          </p:nvPr>
        </p:nvGraphicFramePr>
        <p:xfrm>
          <a:off x="304800" y="1047750"/>
          <a:ext cx="8610600" cy="3442970"/>
        </p:xfrm>
        <a:graphic>
          <a:graphicData uri="http://schemas.openxmlformats.org/drawingml/2006/table">
            <a:tbl>
              <a:tblPr/>
              <a:tblGrid>
                <a:gridCol w="897189"/>
                <a:gridCol w="5046411"/>
                <a:gridCol w="1905000"/>
                <a:gridCol w="762000"/>
              </a:tblGrid>
              <a:tr h="174171">
                <a:tc>
                  <a:txBody>
                    <a:bodyPr/>
                    <a:lstStyle/>
                    <a:p>
                      <a:pPr algn="ctr" fontAlgn="b"/>
                      <a:r>
                        <a:rPr lang="en-US" sz="1000" b="1" i="0" u="none" strike="noStrike" dirty="0">
                          <a:solidFill>
                            <a:schemeClr val="bg1"/>
                          </a:solidFill>
                          <a:effectLst/>
                          <a:latin typeface="Arial"/>
                        </a:rPr>
                        <a:t>Session Number</a:t>
                      </a: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tc>
                  <a:txBody>
                    <a:bodyPr/>
                    <a:lstStyle/>
                    <a:p>
                      <a:pPr algn="ctr" fontAlgn="b"/>
                      <a:r>
                        <a:rPr lang="en-US" sz="1000" b="1" i="0" u="none" strike="noStrike" dirty="0">
                          <a:solidFill>
                            <a:schemeClr val="bg1"/>
                          </a:solidFill>
                          <a:effectLst/>
                          <a:latin typeface="Arial"/>
                        </a:rPr>
                        <a:t>Session Name</a:t>
                      </a: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tc>
                  <a:txBody>
                    <a:bodyPr/>
                    <a:lstStyle/>
                    <a:p>
                      <a:pPr algn="ctr" fontAlgn="b"/>
                      <a:r>
                        <a:rPr lang="en-US" sz="1000" b="1" i="0" u="none" strike="noStrike" dirty="0">
                          <a:solidFill>
                            <a:schemeClr val="bg1"/>
                          </a:solidFill>
                          <a:effectLst/>
                          <a:latin typeface="Arial"/>
                        </a:rPr>
                        <a:t>Speaker</a:t>
                      </a: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tc>
                  <a:txBody>
                    <a:bodyPr/>
                    <a:lstStyle/>
                    <a:p>
                      <a:pPr algn="ctr" fontAlgn="b"/>
                      <a:r>
                        <a:rPr lang="en-US" sz="1000" b="1" i="0" u="none" strike="noStrike" dirty="0">
                          <a:solidFill>
                            <a:schemeClr val="bg1"/>
                          </a:solidFill>
                          <a:effectLst/>
                          <a:latin typeface="Arial"/>
                        </a:rPr>
                        <a:t>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tr>
              <a:tr h="174171">
                <a:tc>
                  <a:txBody>
                    <a:bodyPr/>
                    <a:lstStyle/>
                    <a:p>
                      <a:pPr algn="l" fontAlgn="b"/>
                      <a:r>
                        <a:rPr lang="en-US" sz="1000" b="0" i="0" u="none" strike="noStrike" dirty="0">
                          <a:solidFill>
                            <a:srgbClr val="262626"/>
                          </a:solidFill>
                          <a:effectLst/>
                          <a:latin typeface="Arial"/>
                        </a:rPr>
                        <a:t>BRKUCC-2344</a:t>
                      </a: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262626"/>
                          </a:solidFill>
                          <a:effectLst/>
                          <a:latin typeface="Arial"/>
                        </a:rPr>
                        <a:t>Deploying Cisco Jabber on Mobile Devices</a:t>
                      </a: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b"/>
                      <a:r>
                        <a:rPr lang="en-US" sz="1000" b="0" i="0" u="none" strike="noStrike" dirty="0" err="1" smtClean="0">
                          <a:solidFill>
                            <a:srgbClr val="262626"/>
                          </a:solidFill>
                          <a:effectLst/>
                          <a:latin typeface="Arial"/>
                        </a:rPr>
                        <a:t>Seongho</a:t>
                      </a:r>
                      <a:r>
                        <a:rPr lang="en-US" sz="1000" b="0" i="0" u="none" strike="noStrike" dirty="0" smtClean="0">
                          <a:solidFill>
                            <a:srgbClr val="262626"/>
                          </a:solidFill>
                          <a:effectLst/>
                          <a:latin typeface="Arial"/>
                        </a:rPr>
                        <a:t> Hong</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262626"/>
                          </a:solidFill>
                          <a:effectLst/>
                          <a:latin typeface="Arial"/>
                        </a:rPr>
                        <a:t>Tuesday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r>
              <a:tr h="174171">
                <a:tc>
                  <a:txBody>
                    <a:bodyPr/>
                    <a:lstStyle/>
                    <a:p>
                      <a:pPr algn="l" fontAlgn="b"/>
                      <a:r>
                        <a:rPr lang="en-US" sz="1000" b="0" i="0" u="none" strike="noStrike" dirty="0" smtClean="0">
                          <a:solidFill>
                            <a:srgbClr val="262626"/>
                          </a:solidFill>
                          <a:effectLst/>
                          <a:latin typeface="+mn-lt"/>
                        </a:rPr>
                        <a:t>BRKUCC-2345</a:t>
                      </a:r>
                      <a:endParaRPr lang="en-US" sz="1000" b="0" i="0" u="none" strike="noStrike" dirty="0">
                        <a:solidFill>
                          <a:srgbClr val="262626"/>
                        </a:solidFill>
                        <a:effectLst/>
                        <a:latin typeface="Arial"/>
                      </a:endParaRP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smtClean="0">
                          <a:solidFill>
                            <a:srgbClr val="262626"/>
                          </a:solidFill>
                          <a:effectLst/>
                          <a:latin typeface="+mn-lt"/>
                        </a:rPr>
                        <a:t>Cisco Jabber: Deploying Cisco Jabber On Premise</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smtClean="0">
                          <a:solidFill>
                            <a:srgbClr val="262626"/>
                          </a:solidFill>
                          <a:effectLst/>
                          <a:latin typeface="Arial"/>
                        </a:rPr>
                        <a:t>Shane</a:t>
                      </a:r>
                      <a:r>
                        <a:rPr lang="en-US" sz="1000" b="0" i="0" u="none" strike="noStrike" baseline="0" dirty="0" smtClean="0">
                          <a:solidFill>
                            <a:srgbClr val="262626"/>
                          </a:solidFill>
                          <a:effectLst/>
                          <a:latin typeface="Arial"/>
                        </a:rPr>
                        <a:t> Long</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262626"/>
                          </a:solidFill>
                          <a:effectLst/>
                          <a:latin typeface="Arial"/>
                        </a:rPr>
                        <a:t>Wednesday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r>
              <a:tr h="177260">
                <a:tc>
                  <a:txBody>
                    <a:bodyPr/>
                    <a:lstStyle/>
                    <a:p>
                      <a:pPr algn="l" fontAlgn="b"/>
                      <a:r>
                        <a:rPr lang="en-US" sz="1000" b="0" i="0" u="none" strike="noStrike" dirty="0" smtClean="0">
                          <a:solidFill>
                            <a:srgbClr val="262626"/>
                          </a:solidFill>
                          <a:effectLst/>
                          <a:latin typeface="+mn-lt"/>
                        </a:rPr>
                        <a:t>BRKUCC-2355</a:t>
                      </a:r>
                      <a:endParaRPr lang="en-US" sz="1000" b="0" i="0" u="none" strike="noStrike" dirty="0">
                        <a:solidFill>
                          <a:srgbClr val="262626"/>
                        </a:solidFill>
                        <a:effectLst/>
                        <a:latin typeface="Arial"/>
                      </a:endParaRP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smtClean="0">
                          <a:solidFill>
                            <a:srgbClr val="262626"/>
                          </a:solidFill>
                          <a:effectLst/>
                          <a:latin typeface="+mn-lt"/>
                        </a:rPr>
                        <a:t>Cisco Jabber: Deploying Cisco Jabber with WebEx Messenger</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smtClean="0">
                          <a:solidFill>
                            <a:srgbClr val="262626"/>
                          </a:solidFill>
                          <a:effectLst/>
                          <a:latin typeface="Arial"/>
                        </a:rPr>
                        <a:t>Shane</a:t>
                      </a:r>
                      <a:r>
                        <a:rPr lang="en-US" sz="1000" b="0" i="0" u="none" strike="noStrike" baseline="0" dirty="0" smtClean="0">
                          <a:solidFill>
                            <a:srgbClr val="262626"/>
                          </a:solidFill>
                          <a:effectLst/>
                          <a:latin typeface="Arial"/>
                        </a:rPr>
                        <a:t> Long</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262626"/>
                          </a:solidFill>
                          <a:effectLst/>
                          <a:latin typeface="Arial"/>
                        </a:rPr>
                        <a:t>Wednesday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r>
              <a:tr h="177260">
                <a:tc>
                  <a:txBody>
                    <a:bodyPr/>
                    <a:lstStyle/>
                    <a:p>
                      <a:pPr algn="l" fontAlgn="b"/>
                      <a:r>
                        <a:rPr lang="en-US" sz="1000" b="0" i="0" u="none" strike="noStrike" dirty="0">
                          <a:solidFill>
                            <a:srgbClr val="262626"/>
                          </a:solidFill>
                          <a:effectLst/>
                          <a:latin typeface="Arial"/>
                        </a:rPr>
                        <a:t>BRKUCC-2008</a:t>
                      </a: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262626"/>
                          </a:solidFill>
                          <a:effectLst/>
                          <a:latin typeface="Arial"/>
                        </a:rPr>
                        <a:t>Enterprise Dial Plan Fundamentals</a:t>
                      </a: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smtClean="0">
                          <a:solidFill>
                            <a:srgbClr val="262626"/>
                          </a:solidFill>
                          <a:effectLst/>
                          <a:latin typeface="Arial"/>
                        </a:rPr>
                        <a:t>Johannes </a:t>
                      </a:r>
                      <a:r>
                        <a:rPr lang="en-US" sz="1000" b="0" i="0" u="none" strike="noStrike" dirty="0" err="1" smtClean="0">
                          <a:solidFill>
                            <a:srgbClr val="262626"/>
                          </a:solidFill>
                          <a:effectLst/>
                          <a:latin typeface="Arial"/>
                        </a:rPr>
                        <a:t>Krohn</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262626"/>
                          </a:solidFill>
                          <a:effectLst/>
                          <a:latin typeface="Arial"/>
                        </a:rPr>
                        <a:t>Wednesday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r>
              <a:tr h="177260">
                <a:tc>
                  <a:txBody>
                    <a:bodyPr/>
                    <a:lstStyle/>
                    <a:p>
                      <a:pPr algn="l" fontAlgn="b"/>
                      <a:r>
                        <a:rPr lang="en-US" sz="1000" b="0" i="0" u="none" strike="noStrike" dirty="0">
                          <a:solidFill>
                            <a:srgbClr val="262626"/>
                          </a:solidFill>
                          <a:effectLst/>
                          <a:latin typeface="Arial"/>
                        </a:rPr>
                        <a:t>BRKUCC-2444</a:t>
                      </a: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262626"/>
                          </a:solidFill>
                          <a:effectLst/>
                          <a:latin typeface="Arial"/>
                        </a:rPr>
                        <a:t>Introduction to Common Identity for Collaboration</a:t>
                      </a: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smtClean="0">
                          <a:solidFill>
                            <a:srgbClr val="262626"/>
                          </a:solidFill>
                          <a:effectLst/>
                          <a:latin typeface="Arial"/>
                        </a:rPr>
                        <a:t>Paulo Jorge </a:t>
                      </a:r>
                      <a:r>
                        <a:rPr lang="en-US" sz="1000" b="0" i="0" u="none" strike="noStrike" dirty="0" err="1" smtClean="0">
                          <a:solidFill>
                            <a:srgbClr val="262626"/>
                          </a:solidFill>
                          <a:effectLst/>
                          <a:latin typeface="Arial"/>
                        </a:rPr>
                        <a:t>Correia</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262626"/>
                          </a:solidFill>
                          <a:effectLst/>
                          <a:latin typeface="Arial"/>
                        </a:rPr>
                        <a:t>Wednesday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r>
              <a:tr h="155489">
                <a:tc>
                  <a:txBody>
                    <a:bodyPr/>
                    <a:lstStyle/>
                    <a:p>
                      <a:pPr algn="l" fontAlgn="b"/>
                      <a:r>
                        <a:rPr lang="en-US" sz="1000" b="0" i="0" u="none" strike="noStrike">
                          <a:solidFill>
                            <a:srgbClr val="262626"/>
                          </a:solidFill>
                          <a:effectLst/>
                          <a:latin typeface="Arial"/>
                        </a:rPr>
                        <a:t>BRKCOL-2777</a:t>
                      </a: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262626"/>
                          </a:solidFill>
                          <a:effectLst/>
                          <a:latin typeface="Arial"/>
                        </a:rPr>
                        <a:t>Emerging Video Technologies: H.265, SVC, and </a:t>
                      </a:r>
                      <a:r>
                        <a:rPr lang="en-US" sz="1000" b="0" i="0" u="none" strike="noStrike" dirty="0" err="1">
                          <a:solidFill>
                            <a:srgbClr val="262626"/>
                          </a:solidFill>
                          <a:effectLst/>
                          <a:latin typeface="Arial"/>
                        </a:rPr>
                        <a:t>WebRTC</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smtClean="0">
                          <a:solidFill>
                            <a:srgbClr val="262626"/>
                          </a:solidFill>
                          <a:effectLst/>
                          <a:latin typeface="Arial"/>
                        </a:rPr>
                        <a:t>Mo </a:t>
                      </a:r>
                      <a:r>
                        <a:rPr lang="en-US" sz="1000" b="0" i="0" u="none" strike="noStrike" dirty="0" err="1" smtClean="0">
                          <a:solidFill>
                            <a:srgbClr val="262626"/>
                          </a:solidFill>
                          <a:effectLst/>
                          <a:latin typeface="Arial"/>
                        </a:rPr>
                        <a:t>Zanaty</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262626"/>
                          </a:solidFill>
                          <a:effectLst/>
                          <a:latin typeface="Arial"/>
                        </a:rPr>
                        <a:t>Wednesday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r>
              <a:tr h="174171">
                <a:tc>
                  <a:txBody>
                    <a:bodyPr/>
                    <a:lstStyle/>
                    <a:p>
                      <a:pPr algn="l" fontAlgn="b"/>
                      <a:r>
                        <a:rPr lang="en-US" sz="1000" b="0" i="0" u="none" strike="noStrike" dirty="0">
                          <a:solidFill>
                            <a:srgbClr val="262626"/>
                          </a:solidFill>
                          <a:effectLst/>
                          <a:latin typeface="Arial"/>
                        </a:rPr>
                        <a:t>BRKEVT-2803</a:t>
                      </a: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262626"/>
                          </a:solidFill>
                          <a:effectLst/>
                          <a:latin typeface="Arial"/>
                        </a:rPr>
                        <a:t>Designing and deploying multipoint conferencing for </a:t>
                      </a:r>
                      <a:r>
                        <a:rPr lang="en-US" sz="1000" b="0" i="0" u="none" strike="noStrike" dirty="0" err="1">
                          <a:solidFill>
                            <a:srgbClr val="262626"/>
                          </a:solidFill>
                          <a:effectLst/>
                          <a:latin typeface="Arial"/>
                        </a:rPr>
                        <a:t>telepresence</a:t>
                      </a:r>
                      <a:r>
                        <a:rPr lang="en-US" sz="1000" b="0" i="0" u="none" strike="noStrike" dirty="0">
                          <a:solidFill>
                            <a:srgbClr val="262626"/>
                          </a:solidFill>
                          <a:effectLst/>
                          <a:latin typeface="Arial"/>
                        </a:rPr>
                        <a:t> video</a:t>
                      </a: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smtClean="0">
                          <a:solidFill>
                            <a:srgbClr val="262626"/>
                          </a:solidFill>
                          <a:effectLst/>
                          <a:latin typeface="Arial"/>
                        </a:rPr>
                        <a:t>Richard Murphy</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262626"/>
                          </a:solidFill>
                          <a:effectLst/>
                          <a:latin typeface="Arial"/>
                        </a:rPr>
                        <a:t>Wednesday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r>
              <a:tr h="174171">
                <a:tc>
                  <a:txBody>
                    <a:bodyPr/>
                    <a:lstStyle/>
                    <a:p>
                      <a:pPr algn="l" fontAlgn="b"/>
                      <a:r>
                        <a:rPr lang="en-US" sz="1000" b="0" i="0" u="none" strike="noStrike" dirty="0">
                          <a:solidFill>
                            <a:srgbClr val="262626"/>
                          </a:solidFill>
                          <a:effectLst/>
                          <a:latin typeface="Arial"/>
                        </a:rPr>
                        <a:t>BRKUCC-2340</a:t>
                      </a: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262626"/>
                          </a:solidFill>
                          <a:effectLst/>
                          <a:latin typeface="Arial"/>
                        </a:rPr>
                        <a:t>Best practices to enable rich-media Collaboration between businesses</a:t>
                      </a: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err="1" smtClean="0">
                          <a:solidFill>
                            <a:srgbClr val="262626"/>
                          </a:solidFill>
                          <a:effectLst/>
                          <a:latin typeface="Arial"/>
                        </a:rPr>
                        <a:t>Viraj</a:t>
                      </a:r>
                      <a:r>
                        <a:rPr lang="en-US" sz="1000" b="0" i="0" u="none" strike="noStrike" dirty="0" smtClean="0">
                          <a:solidFill>
                            <a:srgbClr val="262626"/>
                          </a:solidFill>
                          <a:effectLst/>
                          <a:latin typeface="Arial"/>
                        </a:rPr>
                        <a:t> </a:t>
                      </a:r>
                      <a:r>
                        <a:rPr lang="en-US" sz="1000" b="0" i="0" u="none" strike="noStrike" dirty="0" err="1" smtClean="0">
                          <a:solidFill>
                            <a:srgbClr val="262626"/>
                          </a:solidFill>
                          <a:effectLst/>
                          <a:latin typeface="Arial"/>
                        </a:rPr>
                        <a:t>Raut</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262626"/>
                          </a:solidFill>
                          <a:effectLst/>
                          <a:latin typeface="Arial"/>
                        </a:rPr>
                        <a:t>Wednesday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r>
              <a:tr h="174171">
                <a:tc>
                  <a:txBody>
                    <a:bodyPr/>
                    <a:lstStyle/>
                    <a:p>
                      <a:pPr algn="l" fontAlgn="b"/>
                      <a:r>
                        <a:rPr lang="en-US" sz="1000" b="0" i="0" u="none" strike="noStrike" dirty="0">
                          <a:solidFill>
                            <a:srgbClr val="262626"/>
                          </a:solidFill>
                          <a:effectLst/>
                          <a:latin typeface="Arial"/>
                        </a:rPr>
                        <a:t>BRKUCC-2226</a:t>
                      </a: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262626"/>
                          </a:solidFill>
                          <a:effectLst/>
                          <a:latin typeface="Arial"/>
                        </a:rPr>
                        <a:t>Planning and Designing Virtual Unified Communication Solution</a:t>
                      </a: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smtClean="0">
                          <a:solidFill>
                            <a:srgbClr val="262626"/>
                          </a:solidFill>
                          <a:effectLst/>
                          <a:latin typeface="Arial"/>
                        </a:rPr>
                        <a:t>Daniel Gerber</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262626"/>
                          </a:solidFill>
                          <a:effectLst/>
                          <a:latin typeface="Arial"/>
                        </a:rPr>
                        <a:t>Wednesday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r>
              <a:tr h="174171">
                <a:tc>
                  <a:txBody>
                    <a:bodyPr/>
                    <a:lstStyle/>
                    <a:p>
                      <a:pPr algn="l" fontAlgn="b"/>
                      <a:r>
                        <a:rPr lang="en-US" sz="1000" b="0" i="0" u="none" strike="noStrike" dirty="0">
                          <a:solidFill>
                            <a:srgbClr val="262626"/>
                          </a:solidFill>
                          <a:effectLst/>
                          <a:latin typeface="Arial"/>
                        </a:rPr>
                        <a:t>BRKUCC-2501</a:t>
                      </a: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262626"/>
                          </a:solidFill>
                          <a:effectLst/>
                          <a:latin typeface="Arial"/>
                        </a:rPr>
                        <a:t>Cisco UC Manager Security</a:t>
                      </a: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smtClean="0">
                          <a:solidFill>
                            <a:srgbClr val="262626"/>
                          </a:solidFill>
                          <a:effectLst/>
                          <a:latin typeface="Arial"/>
                        </a:rPr>
                        <a:t>Kevin </a:t>
                      </a:r>
                      <a:r>
                        <a:rPr lang="en-US" sz="1000" b="0" i="0" u="none" strike="noStrike" dirty="0" err="1" smtClean="0">
                          <a:solidFill>
                            <a:srgbClr val="262626"/>
                          </a:solidFill>
                          <a:effectLst/>
                          <a:latin typeface="Arial"/>
                        </a:rPr>
                        <a:t>Roarty</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262626"/>
                          </a:solidFill>
                          <a:effectLst/>
                          <a:latin typeface="Arial"/>
                        </a:rPr>
                        <a:t>Wednesday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r>
              <a:tr h="174171">
                <a:tc>
                  <a:txBody>
                    <a:bodyPr/>
                    <a:lstStyle/>
                    <a:p>
                      <a:pPr algn="l" fontAlgn="b"/>
                      <a:r>
                        <a:rPr lang="en-US" sz="1000" b="0" i="0" u="none" strike="noStrike" dirty="0">
                          <a:solidFill>
                            <a:srgbClr val="262626"/>
                          </a:solidFill>
                          <a:effectLst/>
                          <a:latin typeface="Arial"/>
                        </a:rPr>
                        <a:t>BRKCOL-2455</a:t>
                      </a: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b"/>
                      <a:r>
                        <a:rPr lang="en-US" sz="900" b="0" i="0" u="none" strike="noStrike" dirty="0">
                          <a:solidFill>
                            <a:srgbClr val="262626"/>
                          </a:solidFill>
                          <a:effectLst/>
                          <a:latin typeface="Arial"/>
                        </a:rPr>
                        <a:t>Fixing SIP Problems with Cisco Unified Communications Manager's SIP Normalization Tools</a:t>
                      </a: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b"/>
                      <a:r>
                        <a:rPr lang="en-US" sz="1000" b="0" i="0" u="none" strike="noStrike" dirty="0" smtClean="0">
                          <a:solidFill>
                            <a:srgbClr val="262626"/>
                          </a:solidFill>
                          <a:effectLst/>
                          <a:latin typeface="Arial"/>
                        </a:rPr>
                        <a:t>Mark Stover</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262626"/>
                          </a:solidFill>
                          <a:effectLst/>
                          <a:latin typeface="Arial"/>
                        </a:rPr>
                        <a:t>Thursday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r>
              <a:tr h="174171">
                <a:tc>
                  <a:txBody>
                    <a:bodyPr/>
                    <a:lstStyle/>
                    <a:p>
                      <a:pPr algn="l" fontAlgn="b"/>
                      <a:r>
                        <a:rPr lang="en-US" sz="1000" b="0" i="0" u="none" strike="noStrike" dirty="0">
                          <a:solidFill>
                            <a:srgbClr val="262626"/>
                          </a:solidFill>
                          <a:effectLst/>
                          <a:latin typeface="Arial"/>
                        </a:rPr>
                        <a:t>BRKUCC-3000</a:t>
                      </a: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262626"/>
                          </a:solidFill>
                          <a:effectLst/>
                          <a:latin typeface="Arial"/>
                        </a:rPr>
                        <a:t>Advanced Dial Plan Design for Unified Communications Networks</a:t>
                      </a: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b"/>
                      <a:r>
                        <a:rPr lang="en-US" sz="1000" b="0" i="0" u="none" strike="noStrike" dirty="0" smtClean="0">
                          <a:solidFill>
                            <a:srgbClr val="262626"/>
                          </a:solidFill>
                          <a:effectLst/>
                          <a:latin typeface="Arial"/>
                        </a:rPr>
                        <a:t>Johannes </a:t>
                      </a:r>
                      <a:r>
                        <a:rPr lang="en-US" sz="1000" b="0" i="0" u="none" strike="noStrike" dirty="0" err="1" smtClean="0">
                          <a:solidFill>
                            <a:srgbClr val="262626"/>
                          </a:solidFill>
                          <a:effectLst/>
                          <a:latin typeface="Arial"/>
                        </a:rPr>
                        <a:t>Krohn</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b"/>
                      <a:r>
                        <a:rPr lang="en-US" sz="1000" b="0" i="0" u="none" strike="noStrike">
                          <a:solidFill>
                            <a:srgbClr val="262626"/>
                          </a:solidFill>
                          <a:effectLst/>
                          <a:latin typeface="Arial"/>
                        </a:rPr>
                        <a:t>Thursday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r>
              <a:tr h="174171">
                <a:tc>
                  <a:txBody>
                    <a:bodyPr/>
                    <a:lstStyle/>
                    <a:p>
                      <a:pPr algn="l" fontAlgn="b"/>
                      <a:r>
                        <a:rPr lang="en-US" sz="1000" b="0" i="0" u="none" strike="noStrike" dirty="0">
                          <a:solidFill>
                            <a:srgbClr val="262626"/>
                          </a:solidFill>
                          <a:effectLst/>
                          <a:latin typeface="Arial"/>
                        </a:rPr>
                        <a:t>BRKEVT-2802</a:t>
                      </a:r>
                    </a:p>
                  </a:txBody>
                  <a:tcPr marL="7798" marR="7798" marT="7798" marB="0" anchor="b">
                    <a:lnL w="28575" cap="flat" cmpd="sng" algn="ctr">
                      <a:no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b"/>
                      <a:r>
                        <a:rPr lang="en-US" sz="1000" b="0" i="0" u="none" strike="noStrike">
                          <a:solidFill>
                            <a:srgbClr val="262626"/>
                          </a:solidFill>
                          <a:effectLst/>
                          <a:latin typeface="Arial"/>
                        </a:rPr>
                        <a:t>Deploying TelePresence and Video Endpoints on Unified Communications Manager</a:t>
                      </a:r>
                    </a:p>
                  </a:txBody>
                  <a:tcPr marL="7798" marR="7798" marT="7798" marB="0" anchor="b">
                    <a:lnL>
                      <a:noFill/>
                    </a:lnL>
                    <a:lnR>
                      <a:noFill/>
                    </a:lnR>
                    <a:lnT w="6350" cap="flat" cmpd="sng" algn="ctr">
                      <a:solidFill>
                        <a:srgbClr val="4F81BD"/>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b"/>
                      <a:r>
                        <a:rPr lang="en-US" sz="1000" b="0" i="0" u="none" strike="noStrike" dirty="0" smtClean="0">
                          <a:solidFill>
                            <a:srgbClr val="262626"/>
                          </a:solidFill>
                          <a:effectLst/>
                          <a:latin typeface="Arial"/>
                        </a:rPr>
                        <a:t>Kevin McMenamy</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b"/>
                      <a:r>
                        <a:rPr lang="en-US" sz="1000" b="0" i="0" u="none" strike="noStrike" dirty="0">
                          <a:solidFill>
                            <a:srgbClr val="262626"/>
                          </a:solidFill>
                          <a:effectLst/>
                          <a:latin typeface="Arial"/>
                        </a:rPr>
                        <a:t>Thursday</a:t>
                      </a:r>
                    </a:p>
                  </a:txBody>
                  <a:tcPr marL="7798" marR="7798" marT="7798" marB="0" anchor="b">
                    <a:lnL>
                      <a:noFill/>
                    </a:lnL>
                    <a:lnR w="28575" cap="flat" cmpd="sng" algn="ctr">
                      <a:noFill/>
                      <a:prstDash val="solid"/>
                      <a:round/>
                      <a:headEnd type="none" w="med" len="med"/>
                      <a:tailEnd type="none" w="med" len="med"/>
                    </a:lnR>
                    <a:lnT w="6350" cap="flat" cmpd="sng" algn="ctr">
                      <a:solidFill>
                        <a:srgbClr val="4F81BD"/>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174171">
                <a:tc>
                  <a:txBody>
                    <a:bodyPr/>
                    <a:lstStyle/>
                    <a:p>
                      <a:pPr algn="l" fontAlgn="b"/>
                      <a:r>
                        <a:rPr lang="en-US" sz="1000" b="0" i="0" u="none" strike="noStrike" dirty="0">
                          <a:solidFill>
                            <a:srgbClr val="262626"/>
                          </a:solidFill>
                          <a:effectLst/>
                          <a:latin typeface="Arial"/>
                        </a:rPr>
                        <a:t>BRKUCC-2800</a:t>
                      </a:r>
                    </a:p>
                  </a:txBody>
                  <a:tcPr marL="7798" marR="7798" marT="7798" marB="0" anchor="b">
                    <a:lnL w="6350" cap="flat" cmpd="sng" algn="ctr">
                      <a:solidFill>
                        <a:srgbClr val="4F81BD"/>
                      </a:solidFill>
                      <a:prstDash val="solid"/>
                      <a:round/>
                      <a:headEnd type="none" w="med" len="med"/>
                      <a:tailEnd type="none" w="med" len="med"/>
                    </a:lnL>
                    <a:lnR>
                      <a:noFill/>
                    </a:lnR>
                    <a:lnT w="28575" cap="flat" cmpd="sng" algn="ctr">
                      <a:no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262626"/>
                          </a:solidFill>
                          <a:effectLst/>
                          <a:latin typeface="Arial"/>
                        </a:rPr>
                        <a:t>Extend the Reach of Your Cisco Video Solution with Cisco Jabber Guest</a:t>
                      </a:r>
                    </a:p>
                  </a:txBody>
                  <a:tcPr marL="7798" marR="7798" marT="7798" marB="0" anchor="b">
                    <a:lnL>
                      <a:noFill/>
                    </a:lnL>
                    <a:lnR>
                      <a:noFill/>
                    </a:lnR>
                    <a:lnT w="28575" cap="flat" cmpd="sng" algn="ctr">
                      <a:no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b"/>
                      <a:r>
                        <a:rPr lang="en-US" sz="1000" b="0" i="0" u="none" strike="noStrike" dirty="0" smtClean="0">
                          <a:solidFill>
                            <a:srgbClr val="262626"/>
                          </a:solidFill>
                          <a:effectLst/>
                          <a:latin typeface="Arial"/>
                        </a:rPr>
                        <a:t>Darin Dunlap</a:t>
                      </a:r>
                      <a:endParaRPr lang="en-US" sz="1000" b="0" i="0" u="none" strike="noStrike" dirty="0">
                        <a:solidFill>
                          <a:srgbClr val="262626"/>
                        </a:solidFill>
                        <a:effectLst/>
                        <a:latin typeface="Arial"/>
                      </a:endParaRPr>
                    </a:p>
                  </a:txBody>
                  <a:tcPr marL="7798" marR="7798" marT="7798" marB="0" anchor="b">
                    <a:lnL>
                      <a:noFill/>
                    </a:lnL>
                    <a:lnR>
                      <a:noFill/>
                    </a:lnR>
                    <a:lnT w="28575" cap="flat" cmpd="sng" algn="ctr">
                      <a:no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262626"/>
                          </a:solidFill>
                          <a:effectLst/>
                          <a:latin typeface="Arial"/>
                        </a:rPr>
                        <a:t>Thursday</a:t>
                      </a:r>
                    </a:p>
                  </a:txBody>
                  <a:tcPr marL="7798" marR="7798" marT="7798" marB="0" anchor="b">
                    <a:lnL>
                      <a:noFill/>
                    </a:lnL>
                    <a:lnR w="6350" cap="flat" cmpd="sng" algn="ctr">
                      <a:solidFill>
                        <a:srgbClr val="4F81BD"/>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r>
              <a:tr h="174171">
                <a:tc>
                  <a:txBody>
                    <a:bodyPr/>
                    <a:lstStyle/>
                    <a:p>
                      <a:pPr algn="l" fontAlgn="b"/>
                      <a:r>
                        <a:rPr lang="en-US" sz="1000" b="0" i="0" u="none" strike="noStrike" dirty="0">
                          <a:solidFill>
                            <a:srgbClr val="262626"/>
                          </a:solidFill>
                          <a:effectLst/>
                          <a:latin typeface="Arial"/>
                        </a:rPr>
                        <a:t>BRKCOL-2114</a:t>
                      </a: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262626"/>
                          </a:solidFill>
                          <a:effectLst/>
                          <a:latin typeface="Arial"/>
                        </a:rPr>
                        <a:t>What you need to know about </a:t>
                      </a:r>
                      <a:r>
                        <a:rPr lang="en-US" sz="1000" b="0" i="0" u="none" strike="noStrike" dirty="0" err="1">
                          <a:solidFill>
                            <a:srgbClr val="262626"/>
                          </a:solidFill>
                          <a:effectLst/>
                          <a:latin typeface="Arial"/>
                        </a:rPr>
                        <a:t>Webex</a:t>
                      </a:r>
                      <a:r>
                        <a:rPr lang="en-US" sz="1000" b="0" i="0" u="none" strike="noStrike" dirty="0">
                          <a:solidFill>
                            <a:srgbClr val="262626"/>
                          </a:solidFill>
                          <a:effectLst/>
                          <a:latin typeface="Arial"/>
                        </a:rPr>
                        <a:t> Enabled TelePresence</a:t>
                      </a: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b"/>
                      <a:r>
                        <a:rPr lang="en-US" sz="1000" b="0" i="0" u="none" strike="noStrike" dirty="0" smtClean="0">
                          <a:solidFill>
                            <a:srgbClr val="262626"/>
                          </a:solidFill>
                          <a:effectLst/>
                          <a:latin typeface="Arial"/>
                        </a:rPr>
                        <a:t>Andrew Bell</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b"/>
                      <a:r>
                        <a:rPr lang="en-US" sz="1000" b="0" i="0" u="none" strike="noStrike" dirty="0">
                          <a:solidFill>
                            <a:srgbClr val="262626"/>
                          </a:solidFill>
                          <a:effectLst/>
                          <a:latin typeface="Arial"/>
                        </a:rPr>
                        <a:t>Thursday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r>
              <a:tr h="174171">
                <a:tc>
                  <a:txBody>
                    <a:bodyPr/>
                    <a:lstStyle/>
                    <a:p>
                      <a:pPr algn="l" fontAlgn="b"/>
                      <a:r>
                        <a:rPr lang="en-US" sz="1000" b="0" i="0" u="none" strike="noStrike" dirty="0">
                          <a:solidFill>
                            <a:srgbClr val="262626"/>
                          </a:solidFill>
                          <a:effectLst/>
                          <a:latin typeface="Arial"/>
                        </a:rPr>
                        <a:t>BRKUCC-2006</a:t>
                      </a: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262626"/>
                          </a:solidFill>
                          <a:effectLst/>
                          <a:latin typeface="Arial"/>
                        </a:rPr>
                        <a:t>SIP Trunk design and deployment in Enterprise UC networks</a:t>
                      </a: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smtClean="0">
                          <a:solidFill>
                            <a:srgbClr val="262626"/>
                          </a:solidFill>
                          <a:effectLst/>
                          <a:latin typeface="Arial"/>
                        </a:rPr>
                        <a:t>Anthony </a:t>
                      </a:r>
                      <a:r>
                        <a:rPr lang="en-US" sz="1000" b="0" i="0" u="none" strike="noStrike" dirty="0" err="1" smtClean="0">
                          <a:solidFill>
                            <a:srgbClr val="262626"/>
                          </a:solidFill>
                          <a:effectLst/>
                          <a:latin typeface="Arial"/>
                        </a:rPr>
                        <a:t>Mulchrone</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262626"/>
                          </a:solidFill>
                          <a:effectLst/>
                          <a:latin typeface="Arial"/>
                        </a:rPr>
                        <a:t>Friday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r>
              <a:tr h="174171">
                <a:tc>
                  <a:txBody>
                    <a:bodyPr/>
                    <a:lstStyle/>
                    <a:p>
                      <a:pPr algn="l" fontAlgn="b"/>
                      <a:r>
                        <a:rPr lang="en-US" sz="1000" b="0" i="0" u="none" strike="noStrike">
                          <a:solidFill>
                            <a:srgbClr val="262626"/>
                          </a:solidFill>
                          <a:effectLst/>
                          <a:latin typeface="Arial"/>
                        </a:rPr>
                        <a:t>BRKUCC-3420</a:t>
                      </a: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262626"/>
                          </a:solidFill>
                          <a:effectLst/>
                          <a:latin typeface="Arial"/>
                        </a:rPr>
                        <a:t>Advance concepts to Common Identity for Collaboration</a:t>
                      </a: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smtClean="0">
                          <a:solidFill>
                            <a:srgbClr val="262626"/>
                          </a:solidFill>
                          <a:effectLst/>
                          <a:latin typeface="Arial"/>
                        </a:rPr>
                        <a:t>Paulo Jorge </a:t>
                      </a:r>
                      <a:r>
                        <a:rPr lang="en-US" sz="1000" b="0" i="0" u="none" strike="noStrike" dirty="0" err="1" smtClean="0">
                          <a:solidFill>
                            <a:srgbClr val="262626"/>
                          </a:solidFill>
                          <a:effectLst/>
                          <a:latin typeface="Arial"/>
                        </a:rPr>
                        <a:t>Correia</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a:solidFill>
                            <a:srgbClr val="262626"/>
                          </a:solidFill>
                          <a:effectLst/>
                          <a:latin typeface="Arial"/>
                        </a:rPr>
                        <a:t>Friday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r>
              <a:tr h="174171">
                <a:tc>
                  <a:txBody>
                    <a:bodyPr/>
                    <a:lstStyle/>
                    <a:p>
                      <a:pPr algn="l" fontAlgn="b"/>
                      <a:r>
                        <a:rPr lang="en-US" sz="1000" b="0" i="0" u="none" strike="noStrike" dirty="0">
                          <a:solidFill>
                            <a:srgbClr val="262626"/>
                          </a:solidFill>
                          <a:effectLst/>
                          <a:latin typeface="Arial"/>
                        </a:rPr>
                        <a:t>BRKUCC-2943</a:t>
                      </a:r>
                    </a:p>
                  </a:txBody>
                  <a:tcPr marL="7798" marR="7798" marT="7798"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262626"/>
                          </a:solidFill>
                          <a:effectLst/>
                          <a:latin typeface="Arial"/>
                        </a:rPr>
                        <a:t>Enabling Cisco Jabber for Virtual Environments</a:t>
                      </a: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err="1" smtClean="0">
                          <a:solidFill>
                            <a:srgbClr val="262626"/>
                          </a:solidFill>
                          <a:effectLst/>
                          <a:latin typeface="Arial"/>
                        </a:rPr>
                        <a:t>Sijin</a:t>
                      </a:r>
                      <a:r>
                        <a:rPr lang="en-US" sz="1000" b="0" i="0" u="none" strike="noStrike" dirty="0" smtClean="0">
                          <a:solidFill>
                            <a:srgbClr val="262626"/>
                          </a:solidFill>
                          <a:effectLst/>
                          <a:latin typeface="Arial"/>
                        </a:rPr>
                        <a:t> </a:t>
                      </a:r>
                      <a:r>
                        <a:rPr lang="en-US" sz="1000" b="0" i="0" u="none" strike="noStrike" dirty="0" err="1" smtClean="0">
                          <a:solidFill>
                            <a:srgbClr val="262626"/>
                          </a:solidFill>
                          <a:effectLst/>
                          <a:latin typeface="Arial"/>
                        </a:rPr>
                        <a:t>Abdulkarim</a:t>
                      </a:r>
                      <a:endParaRPr lang="en-US" sz="1000" b="0" i="0" u="none" strike="noStrike" dirty="0">
                        <a:solidFill>
                          <a:srgbClr val="262626"/>
                        </a:solidFill>
                        <a:effectLst/>
                        <a:latin typeface="Arial"/>
                      </a:endParaRPr>
                    </a:p>
                  </a:txBody>
                  <a:tcPr marL="7798" marR="7798" marT="7798"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c>
                  <a:txBody>
                    <a:bodyPr/>
                    <a:lstStyle/>
                    <a:p>
                      <a:pPr algn="l" fontAlgn="b"/>
                      <a:r>
                        <a:rPr lang="en-US" sz="1000" b="0" i="0" u="none" strike="noStrike" dirty="0">
                          <a:solidFill>
                            <a:srgbClr val="262626"/>
                          </a:solidFill>
                          <a:effectLst/>
                          <a:latin typeface="Arial"/>
                        </a:rPr>
                        <a:t>Friday</a:t>
                      </a:r>
                    </a:p>
                  </a:txBody>
                  <a:tcPr marL="7798" marR="7798" marT="7798"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B8CCE4"/>
                    </a:solidFill>
                  </a:tcPr>
                </a:tc>
              </a:tr>
            </a:tbl>
          </a:graphicData>
        </a:graphic>
      </p:graphicFrame>
    </p:spTree>
    <p:extLst>
      <p:ext uri="{BB962C8B-B14F-4D97-AF65-F5344CB8AC3E}">
        <p14:creationId xmlns:p14="http://schemas.microsoft.com/office/powerpoint/2010/main" val="291503241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Picture 422" descr="C:\Users\johburne\AppData\Local\Microsoft\Windows\Temporary Internet Files\Content.IE5\X6P35XYT\MC910216337[1].png"/>
          <p:cNvPicPr>
            <a:picLocks noChangeAspect="1" noChangeArrowheads="1"/>
          </p:cNvPicPr>
          <p:nvPr/>
        </p:nvPicPr>
        <p:blipFill>
          <a:blip r:embed="rId4">
            <a:clrChange>
              <a:clrFrom>
                <a:srgbClr val="7EBADD"/>
              </a:clrFrom>
              <a:clrTo>
                <a:srgbClr val="7EBADD">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21392771">
            <a:off x="743136" y="1369446"/>
            <a:ext cx="7474934" cy="3172873"/>
          </a:xfrm>
          <a:prstGeom prst="rect">
            <a:avLst/>
          </a:prstGeom>
          <a:noFill/>
          <a:extLst/>
        </p:spPr>
      </p:pic>
      <p:cxnSp>
        <p:nvCxnSpPr>
          <p:cNvPr id="86" name="Straight Connector 85"/>
          <p:cNvCxnSpPr/>
          <p:nvPr/>
        </p:nvCxnSpPr>
        <p:spPr>
          <a:xfrm>
            <a:off x="7372169" y="2014035"/>
            <a:ext cx="0" cy="285394"/>
          </a:xfrm>
          <a:prstGeom prst="line">
            <a:avLst/>
          </a:prstGeom>
          <a:ln w="44450" cmpd="dbl">
            <a:solidFill>
              <a:schemeClr val="accent3"/>
            </a:solidFill>
            <a:prstDash val="solid"/>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457866" y="2014035"/>
            <a:ext cx="0" cy="285394"/>
          </a:xfrm>
          <a:prstGeom prst="line">
            <a:avLst/>
          </a:prstGeom>
          <a:ln w="44450" cmpd="dbl">
            <a:solidFill>
              <a:schemeClr val="accent3"/>
            </a:solidFill>
            <a:prstDash val="solid"/>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1884068" y="2114086"/>
            <a:ext cx="0" cy="285394"/>
          </a:xfrm>
          <a:prstGeom prst="line">
            <a:avLst/>
          </a:prstGeom>
          <a:ln w="44450" cmpd="dbl">
            <a:solidFill>
              <a:schemeClr val="accent3"/>
            </a:solidFill>
            <a:prstDash val="solid"/>
          </a:ln>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p:nvCxnSpPr>
        <p:spPr>
          <a:xfrm flipH="1" flipV="1">
            <a:off x="2065599" y="2527300"/>
            <a:ext cx="1590819" cy="1263818"/>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flipH="1">
            <a:off x="1968699" y="1803400"/>
            <a:ext cx="338734" cy="190622"/>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354" name="Straight Arrow Connector 353"/>
          <p:cNvCxnSpPr/>
          <p:nvPr/>
        </p:nvCxnSpPr>
        <p:spPr>
          <a:xfrm flipV="1">
            <a:off x="4552806" y="2899576"/>
            <a:ext cx="2649105" cy="263995"/>
          </a:xfrm>
          <a:prstGeom prst="straightConnector1">
            <a:avLst/>
          </a:prstGeom>
          <a:ln>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8" name="Straight Arrow Connector 347"/>
          <p:cNvCxnSpPr/>
          <p:nvPr/>
        </p:nvCxnSpPr>
        <p:spPr>
          <a:xfrm>
            <a:off x="2007258" y="2899576"/>
            <a:ext cx="5194653" cy="0"/>
          </a:xfrm>
          <a:prstGeom prst="straightConnector1">
            <a:avLst/>
          </a:prstGeom>
          <a:ln>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4" name="Straight Arrow Connector 243"/>
          <p:cNvCxnSpPr/>
          <p:nvPr/>
        </p:nvCxnSpPr>
        <p:spPr>
          <a:xfrm>
            <a:off x="2007258" y="2899576"/>
            <a:ext cx="2296800" cy="254593"/>
          </a:xfrm>
          <a:prstGeom prst="straightConnector1">
            <a:avLst/>
          </a:prstGeom>
          <a:ln>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4" name="Straight Arrow Connector 363"/>
          <p:cNvCxnSpPr/>
          <p:nvPr/>
        </p:nvCxnSpPr>
        <p:spPr>
          <a:xfrm flipH="1" flipV="1">
            <a:off x="1968698" y="3051646"/>
            <a:ext cx="630859" cy="693252"/>
          </a:xfrm>
          <a:prstGeom prst="straightConnector1">
            <a:avLst/>
          </a:prstGeom>
          <a:ln>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3" name="Straight Arrow Connector 362"/>
          <p:cNvCxnSpPr>
            <a:stCxn id="387" idx="0"/>
          </p:cNvCxnSpPr>
          <p:nvPr/>
        </p:nvCxnSpPr>
        <p:spPr>
          <a:xfrm flipH="1" flipV="1">
            <a:off x="1881583" y="3051647"/>
            <a:ext cx="9875" cy="1210567"/>
          </a:xfrm>
          <a:prstGeom prst="straightConnector1">
            <a:avLst/>
          </a:prstGeom>
          <a:ln>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3" name="Straight Arrow Connector 352"/>
          <p:cNvCxnSpPr/>
          <p:nvPr/>
        </p:nvCxnSpPr>
        <p:spPr>
          <a:xfrm flipV="1">
            <a:off x="1331000" y="3032162"/>
            <a:ext cx="431322" cy="758955"/>
          </a:xfrm>
          <a:prstGeom prst="straightConnector1">
            <a:avLst/>
          </a:prstGeom>
          <a:ln>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Global Deployment </a:t>
            </a:r>
            <a:r>
              <a:rPr lang="en-US" dirty="0"/>
              <a:t>Topology &amp; Geo </a:t>
            </a:r>
            <a:r>
              <a:rPr lang="en-US" dirty="0" smtClean="0"/>
              <a:t>DNS</a:t>
            </a:r>
            <a:endParaRPr lang="en-US" dirty="0"/>
          </a:p>
        </p:txBody>
      </p:sp>
      <p:sp>
        <p:nvSpPr>
          <p:cNvPr id="4" name="Text Placeholder 3"/>
          <p:cNvSpPr>
            <a:spLocks noGrp="1"/>
          </p:cNvSpPr>
          <p:nvPr>
            <p:ph type="body" sz="quarter" idx="4294967295"/>
          </p:nvPr>
        </p:nvSpPr>
        <p:spPr>
          <a:xfrm>
            <a:off x="7708900" y="1322388"/>
            <a:ext cx="1358900" cy="962025"/>
          </a:xfrm>
          <a:ln>
            <a:solidFill>
              <a:srgbClr val="000000"/>
            </a:solidFill>
          </a:ln>
        </p:spPr>
        <p:txBody>
          <a:bodyPr/>
          <a:lstStyle/>
          <a:p>
            <a:pPr marL="0" indent="0">
              <a:buNone/>
            </a:pPr>
            <a:r>
              <a:rPr lang="en-US" sz="1100" dirty="0"/>
              <a:t>SIP Trunk</a:t>
            </a:r>
          </a:p>
          <a:p>
            <a:pPr marL="0" indent="0">
              <a:buNone/>
            </a:pPr>
            <a:r>
              <a:rPr lang="en-US" sz="1100" dirty="0"/>
              <a:t>SIP Line</a:t>
            </a:r>
          </a:p>
          <a:p>
            <a:pPr marL="0" indent="0">
              <a:buNone/>
            </a:pPr>
            <a:r>
              <a:rPr lang="en-US" sz="1100" dirty="0"/>
              <a:t>Expressway Traversal </a:t>
            </a:r>
          </a:p>
        </p:txBody>
      </p:sp>
      <p:cxnSp>
        <p:nvCxnSpPr>
          <p:cNvPr id="352" name="Straight Arrow Connector 351"/>
          <p:cNvCxnSpPr/>
          <p:nvPr/>
        </p:nvCxnSpPr>
        <p:spPr>
          <a:xfrm flipV="1">
            <a:off x="3878012" y="3278124"/>
            <a:ext cx="452103" cy="466774"/>
          </a:xfrm>
          <a:prstGeom prst="straightConnector1">
            <a:avLst/>
          </a:prstGeom>
          <a:ln>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72" name="Straight Arrow Connector 371"/>
          <p:cNvCxnSpPr/>
          <p:nvPr/>
        </p:nvCxnSpPr>
        <p:spPr>
          <a:xfrm flipV="1">
            <a:off x="4456763" y="3334380"/>
            <a:ext cx="1104" cy="1039167"/>
          </a:xfrm>
          <a:prstGeom prst="straightConnector1">
            <a:avLst/>
          </a:prstGeom>
          <a:ln>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flipH="1" flipV="1">
            <a:off x="4552806" y="3226043"/>
            <a:ext cx="551077" cy="504990"/>
          </a:xfrm>
          <a:prstGeom prst="straightConnector1">
            <a:avLst/>
          </a:prstGeom>
          <a:ln>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78" name="Straight Arrow Connector 377"/>
          <p:cNvCxnSpPr/>
          <p:nvPr/>
        </p:nvCxnSpPr>
        <p:spPr>
          <a:xfrm flipH="1" flipV="1">
            <a:off x="7545058" y="3037289"/>
            <a:ext cx="457319" cy="707609"/>
          </a:xfrm>
          <a:prstGeom prst="straightConnector1">
            <a:avLst/>
          </a:prstGeom>
          <a:ln>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81" name="Straight Arrow Connector 380"/>
          <p:cNvCxnSpPr/>
          <p:nvPr/>
        </p:nvCxnSpPr>
        <p:spPr>
          <a:xfrm flipV="1">
            <a:off x="6671449" y="3032162"/>
            <a:ext cx="628031" cy="698870"/>
          </a:xfrm>
          <a:prstGeom prst="straightConnector1">
            <a:avLst/>
          </a:prstGeom>
          <a:ln>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86" name="Straight Arrow Connector 385"/>
          <p:cNvCxnSpPr/>
          <p:nvPr/>
        </p:nvCxnSpPr>
        <p:spPr>
          <a:xfrm flipH="1" flipV="1">
            <a:off x="7373164" y="3037290"/>
            <a:ext cx="641" cy="1329143"/>
          </a:xfrm>
          <a:prstGeom prst="straightConnector1">
            <a:avLst/>
          </a:prstGeom>
          <a:ln>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p:nvCxnSpPr>
        <p:spPr>
          <a:xfrm>
            <a:off x="284633" y="3350447"/>
            <a:ext cx="8460403" cy="1191"/>
          </a:xfrm>
          <a:prstGeom prst="line">
            <a:avLst/>
          </a:prstGeom>
          <a:ln w="9525">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392" name="TextBox 391"/>
          <p:cNvSpPr txBox="1"/>
          <p:nvPr/>
        </p:nvSpPr>
        <p:spPr>
          <a:xfrm>
            <a:off x="170299" y="3388546"/>
            <a:ext cx="1160701" cy="807924"/>
          </a:xfrm>
          <a:prstGeom prst="rect">
            <a:avLst/>
          </a:prstGeom>
          <a:noFill/>
        </p:spPr>
        <p:txBody>
          <a:bodyPr wrap="square" lIns="68589" tIns="34295" rIns="68589" bIns="34295" rtlCol="0">
            <a:spAutoFit/>
          </a:bodyPr>
          <a:lstStyle/>
          <a:p>
            <a:r>
              <a:rPr lang="en-US" sz="1600" dirty="0">
                <a:solidFill>
                  <a:schemeClr val="accent2"/>
                </a:solidFill>
              </a:rPr>
              <a:t>Unified CM </a:t>
            </a:r>
            <a:r>
              <a:rPr lang="en-US" sz="1600" dirty="0" smtClean="0">
                <a:solidFill>
                  <a:schemeClr val="accent2"/>
                </a:solidFill>
              </a:rPr>
              <a:t>regional </a:t>
            </a:r>
          </a:p>
          <a:p>
            <a:r>
              <a:rPr lang="en-US" sz="1600" dirty="0" smtClean="0">
                <a:solidFill>
                  <a:schemeClr val="accent2"/>
                </a:solidFill>
              </a:rPr>
              <a:t>clusters</a:t>
            </a:r>
            <a:endParaRPr lang="en-US" sz="1600" dirty="0">
              <a:solidFill>
                <a:schemeClr val="accent2"/>
              </a:solidFill>
            </a:endParaRPr>
          </a:p>
        </p:txBody>
      </p:sp>
      <p:sp>
        <p:nvSpPr>
          <p:cNvPr id="393" name="TextBox 392"/>
          <p:cNvSpPr txBox="1"/>
          <p:nvPr/>
        </p:nvSpPr>
        <p:spPr>
          <a:xfrm>
            <a:off x="176651" y="2740848"/>
            <a:ext cx="1242987" cy="561702"/>
          </a:xfrm>
          <a:prstGeom prst="rect">
            <a:avLst/>
          </a:prstGeom>
          <a:noFill/>
        </p:spPr>
        <p:txBody>
          <a:bodyPr wrap="none" lIns="68589" tIns="34295" rIns="68589" bIns="34295" rtlCol="0">
            <a:spAutoFit/>
          </a:bodyPr>
          <a:lstStyle/>
          <a:p>
            <a:r>
              <a:rPr lang="en-US" sz="1600" dirty="0" smtClean="0">
                <a:solidFill>
                  <a:schemeClr val="accent2"/>
                </a:solidFill>
              </a:rPr>
              <a:t>SME global </a:t>
            </a:r>
            <a:br>
              <a:rPr lang="en-US" sz="1600" dirty="0" smtClean="0">
                <a:solidFill>
                  <a:schemeClr val="accent2"/>
                </a:solidFill>
              </a:rPr>
            </a:br>
            <a:r>
              <a:rPr lang="en-US" sz="1600" dirty="0" smtClean="0">
                <a:solidFill>
                  <a:schemeClr val="accent2"/>
                </a:solidFill>
              </a:rPr>
              <a:t>aggregation</a:t>
            </a:r>
            <a:endParaRPr lang="en-US" sz="1600" dirty="0">
              <a:solidFill>
                <a:schemeClr val="accent2"/>
              </a:solidFill>
            </a:endParaRPr>
          </a:p>
        </p:txBody>
      </p:sp>
      <p:cxnSp>
        <p:nvCxnSpPr>
          <p:cNvPr id="397" name="Straight Connector 396"/>
          <p:cNvCxnSpPr/>
          <p:nvPr/>
        </p:nvCxnSpPr>
        <p:spPr>
          <a:xfrm rot="5400000">
            <a:off x="1435086" y="2977303"/>
            <a:ext cx="3531104" cy="1191"/>
          </a:xfrm>
          <a:prstGeom prst="line">
            <a:avLst/>
          </a:prstGeom>
          <a:ln w="9525">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p:nvCxnSpPr>
        <p:spPr>
          <a:xfrm rot="5400000">
            <a:off x="4179001" y="2977303"/>
            <a:ext cx="3531104" cy="1191"/>
          </a:xfrm>
          <a:prstGeom prst="line">
            <a:avLst/>
          </a:prstGeom>
          <a:ln w="9525">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404" name="TextBox 403"/>
          <p:cNvSpPr txBox="1"/>
          <p:nvPr/>
        </p:nvSpPr>
        <p:spPr>
          <a:xfrm>
            <a:off x="2428309" y="1143001"/>
            <a:ext cx="459118" cy="346259"/>
          </a:xfrm>
          <a:prstGeom prst="rect">
            <a:avLst/>
          </a:prstGeom>
          <a:noFill/>
        </p:spPr>
        <p:txBody>
          <a:bodyPr wrap="none" lIns="68589" tIns="34295" rIns="68589" bIns="34295" rtlCol="0">
            <a:spAutoFit/>
          </a:bodyPr>
          <a:lstStyle/>
          <a:p>
            <a:r>
              <a:rPr lang="en-US" dirty="0" smtClean="0">
                <a:solidFill>
                  <a:schemeClr val="accent2"/>
                </a:solidFill>
              </a:rPr>
              <a:t>US</a:t>
            </a:r>
            <a:endParaRPr lang="en-US" dirty="0">
              <a:solidFill>
                <a:schemeClr val="accent2"/>
              </a:solidFill>
            </a:endParaRPr>
          </a:p>
        </p:txBody>
      </p:sp>
      <p:sp>
        <p:nvSpPr>
          <p:cNvPr id="405" name="TextBox 404"/>
          <p:cNvSpPr txBox="1"/>
          <p:nvPr/>
        </p:nvSpPr>
        <p:spPr>
          <a:xfrm>
            <a:off x="4229011" y="1143001"/>
            <a:ext cx="882311" cy="346259"/>
          </a:xfrm>
          <a:prstGeom prst="rect">
            <a:avLst/>
          </a:prstGeom>
          <a:noFill/>
        </p:spPr>
        <p:txBody>
          <a:bodyPr wrap="none" lIns="68589" tIns="34295" rIns="68589" bIns="34295" rtlCol="0">
            <a:spAutoFit/>
          </a:bodyPr>
          <a:lstStyle/>
          <a:p>
            <a:r>
              <a:rPr lang="en-US" dirty="0" smtClean="0">
                <a:solidFill>
                  <a:schemeClr val="accent2"/>
                </a:solidFill>
              </a:rPr>
              <a:t>Europe</a:t>
            </a:r>
            <a:endParaRPr lang="en-US" dirty="0">
              <a:solidFill>
                <a:schemeClr val="accent2"/>
              </a:solidFill>
            </a:endParaRPr>
          </a:p>
        </p:txBody>
      </p:sp>
      <p:sp>
        <p:nvSpPr>
          <p:cNvPr id="406" name="TextBox 405"/>
          <p:cNvSpPr txBox="1"/>
          <p:nvPr/>
        </p:nvSpPr>
        <p:spPr>
          <a:xfrm>
            <a:off x="6250532" y="1143001"/>
            <a:ext cx="587358" cy="346259"/>
          </a:xfrm>
          <a:prstGeom prst="rect">
            <a:avLst/>
          </a:prstGeom>
          <a:noFill/>
        </p:spPr>
        <p:txBody>
          <a:bodyPr wrap="none" lIns="68589" tIns="34295" rIns="68589" bIns="34295" rtlCol="0">
            <a:spAutoFit/>
          </a:bodyPr>
          <a:lstStyle/>
          <a:p>
            <a:r>
              <a:rPr lang="en-US" dirty="0" smtClean="0">
                <a:solidFill>
                  <a:schemeClr val="accent2"/>
                </a:solidFill>
              </a:rPr>
              <a:t>Asia</a:t>
            </a:r>
            <a:endParaRPr lang="en-US" dirty="0">
              <a:solidFill>
                <a:schemeClr val="accent2"/>
              </a:solidFill>
            </a:endParaRPr>
          </a:p>
        </p:txBody>
      </p:sp>
      <p:sp>
        <p:nvSpPr>
          <p:cNvPr id="411" name="TextBox 410"/>
          <p:cNvSpPr txBox="1"/>
          <p:nvPr/>
        </p:nvSpPr>
        <p:spPr>
          <a:xfrm>
            <a:off x="2118152" y="2990458"/>
            <a:ext cx="728423" cy="253926"/>
          </a:xfrm>
          <a:prstGeom prst="rect">
            <a:avLst/>
          </a:prstGeom>
          <a:noFill/>
        </p:spPr>
        <p:txBody>
          <a:bodyPr wrap="none" lIns="68589" tIns="34295" rIns="68589" bIns="34295" rtlCol="0">
            <a:spAutoFit/>
          </a:bodyPr>
          <a:lstStyle/>
          <a:p>
            <a:r>
              <a:rPr lang="en-US" sz="1200" dirty="0">
                <a:solidFill>
                  <a:srgbClr val="F27021"/>
                </a:solidFill>
              </a:rPr>
              <a:t>US SME</a:t>
            </a:r>
          </a:p>
        </p:txBody>
      </p:sp>
      <p:sp>
        <p:nvSpPr>
          <p:cNvPr id="412" name="TextBox 411"/>
          <p:cNvSpPr txBox="1"/>
          <p:nvPr/>
        </p:nvSpPr>
        <p:spPr>
          <a:xfrm>
            <a:off x="910628" y="4056125"/>
            <a:ext cx="428662" cy="253926"/>
          </a:xfrm>
          <a:prstGeom prst="rect">
            <a:avLst/>
          </a:prstGeom>
          <a:noFill/>
        </p:spPr>
        <p:txBody>
          <a:bodyPr wrap="none" lIns="68589" tIns="34295" rIns="68589" bIns="34295" rtlCol="0">
            <a:spAutoFit/>
          </a:bodyPr>
          <a:lstStyle/>
          <a:p>
            <a:r>
              <a:rPr lang="en-US" sz="1200" dirty="0">
                <a:solidFill>
                  <a:srgbClr val="F27021"/>
                </a:solidFill>
              </a:rPr>
              <a:t>SJC</a:t>
            </a:r>
          </a:p>
        </p:txBody>
      </p:sp>
      <p:sp>
        <p:nvSpPr>
          <p:cNvPr id="413" name="TextBox 412"/>
          <p:cNvSpPr txBox="1"/>
          <p:nvPr/>
        </p:nvSpPr>
        <p:spPr>
          <a:xfrm>
            <a:off x="1370766" y="4584709"/>
            <a:ext cx="489576" cy="253926"/>
          </a:xfrm>
          <a:prstGeom prst="rect">
            <a:avLst/>
          </a:prstGeom>
          <a:noFill/>
        </p:spPr>
        <p:txBody>
          <a:bodyPr wrap="none" lIns="68589" tIns="34295" rIns="68589" bIns="34295" rtlCol="0">
            <a:spAutoFit/>
          </a:bodyPr>
          <a:lstStyle/>
          <a:p>
            <a:r>
              <a:rPr lang="en-US" sz="1200" dirty="0">
                <a:solidFill>
                  <a:srgbClr val="F27021"/>
                </a:solidFill>
              </a:rPr>
              <a:t>DFW</a:t>
            </a:r>
          </a:p>
        </p:txBody>
      </p:sp>
      <p:sp>
        <p:nvSpPr>
          <p:cNvPr id="414" name="TextBox 413"/>
          <p:cNvSpPr txBox="1"/>
          <p:nvPr/>
        </p:nvSpPr>
        <p:spPr>
          <a:xfrm>
            <a:off x="2119864" y="3886207"/>
            <a:ext cx="443538" cy="253926"/>
          </a:xfrm>
          <a:prstGeom prst="rect">
            <a:avLst/>
          </a:prstGeom>
          <a:noFill/>
        </p:spPr>
        <p:txBody>
          <a:bodyPr wrap="none" lIns="68589" tIns="34295" rIns="68589" bIns="34295" rtlCol="0">
            <a:spAutoFit/>
          </a:bodyPr>
          <a:lstStyle/>
          <a:p>
            <a:r>
              <a:rPr lang="en-US" sz="1200" dirty="0">
                <a:solidFill>
                  <a:srgbClr val="F27021"/>
                </a:solidFill>
              </a:rPr>
              <a:t>RTP</a:t>
            </a:r>
          </a:p>
        </p:txBody>
      </p:sp>
      <p:sp>
        <p:nvSpPr>
          <p:cNvPr id="415" name="TextBox 414"/>
          <p:cNvSpPr txBox="1"/>
          <p:nvPr/>
        </p:nvSpPr>
        <p:spPr>
          <a:xfrm>
            <a:off x="3257208" y="3956059"/>
            <a:ext cx="442896" cy="253926"/>
          </a:xfrm>
          <a:prstGeom prst="rect">
            <a:avLst/>
          </a:prstGeom>
          <a:noFill/>
        </p:spPr>
        <p:txBody>
          <a:bodyPr wrap="none" lIns="68589" tIns="34295" rIns="68589" bIns="34295" rtlCol="0">
            <a:spAutoFit/>
          </a:bodyPr>
          <a:lstStyle/>
          <a:p>
            <a:r>
              <a:rPr lang="en-US" sz="1200" dirty="0">
                <a:solidFill>
                  <a:srgbClr val="F27021"/>
                </a:solidFill>
              </a:rPr>
              <a:t>PAR</a:t>
            </a:r>
          </a:p>
        </p:txBody>
      </p:sp>
      <p:sp>
        <p:nvSpPr>
          <p:cNvPr id="416" name="TextBox 415"/>
          <p:cNvSpPr txBox="1"/>
          <p:nvPr/>
        </p:nvSpPr>
        <p:spPr>
          <a:xfrm>
            <a:off x="4018600" y="4584709"/>
            <a:ext cx="471942" cy="253926"/>
          </a:xfrm>
          <a:prstGeom prst="rect">
            <a:avLst/>
          </a:prstGeom>
          <a:noFill/>
        </p:spPr>
        <p:txBody>
          <a:bodyPr wrap="none" lIns="68589" tIns="34295" rIns="68589" bIns="34295" rtlCol="0">
            <a:spAutoFit/>
          </a:bodyPr>
          <a:lstStyle/>
          <a:p>
            <a:r>
              <a:rPr lang="en-US" sz="1200" dirty="0">
                <a:solidFill>
                  <a:srgbClr val="F27021"/>
                </a:solidFill>
              </a:rPr>
              <a:t>AMS</a:t>
            </a:r>
          </a:p>
        </p:txBody>
      </p:sp>
      <p:sp>
        <p:nvSpPr>
          <p:cNvPr id="417" name="TextBox 416"/>
          <p:cNvSpPr txBox="1"/>
          <p:nvPr/>
        </p:nvSpPr>
        <p:spPr>
          <a:xfrm>
            <a:off x="5372308" y="3956059"/>
            <a:ext cx="454810" cy="253916"/>
          </a:xfrm>
          <a:prstGeom prst="rect">
            <a:avLst/>
          </a:prstGeom>
          <a:noFill/>
        </p:spPr>
        <p:txBody>
          <a:bodyPr wrap="none" lIns="68589" tIns="34295" rIns="68589" bIns="34295" rtlCol="0">
            <a:spAutoFit/>
          </a:bodyPr>
          <a:lstStyle/>
          <a:p>
            <a:r>
              <a:rPr lang="en-US" sz="1200" dirty="0">
                <a:solidFill>
                  <a:srgbClr val="F27021"/>
                </a:solidFill>
              </a:rPr>
              <a:t>LON</a:t>
            </a:r>
          </a:p>
        </p:txBody>
      </p:sp>
      <p:sp>
        <p:nvSpPr>
          <p:cNvPr id="418" name="TextBox 417"/>
          <p:cNvSpPr txBox="1"/>
          <p:nvPr/>
        </p:nvSpPr>
        <p:spPr>
          <a:xfrm>
            <a:off x="4747132" y="2861198"/>
            <a:ext cx="728423" cy="253926"/>
          </a:xfrm>
          <a:prstGeom prst="rect">
            <a:avLst/>
          </a:prstGeom>
          <a:noFill/>
        </p:spPr>
        <p:txBody>
          <a:bodyPr wrap="none" lIns="68589" tIns="34295" rIns="68589" bIns="34295" rtlCol="0">
            <a:spAutoFit/>
          </a:bodyPr>
          <a:lstStyle/>
          <a:p>
            <a:r>
              <a:rPr lang="en-US" sz="1200" dirty="0">
                <a:solidFill>
                  <a:srgbClr val="F27021"/>
                </a:solidFill>
              </a:rPr>
              <a:t>EU SME</a:t>
            </a:r>
          </a:p>
        </p:txBody>
      </p:sp>
      <p:sp>
        <p:nvSpPr>
          <p:cNvPr id="419" name="TextBox 418"/>
          <p:cNvSpPr txBox="1"/>
          <p:nvPr/>
        </p:nvSpPr>
        <p:spPr>
          <a:xfrm>
            <a:off x="7700945" y="2683904"/>
            <a:ext cx="813382" cy="253926"/>
          </a:xfrm>
          <a:prstGeom prst="rect">
            <a:avLst/>
          </a:prstGeom>
          <a:noFill/>
        </p:spPr>
        <p:txBody>
          <a:bodyPr wrap="none" lIns="68589" tIns="34295" rIns="68589" bIns="34295" rtlCol="0">
            <a:spAutoFit/>
          </a:bodyPr>
          <a:lstStyle/>
          <a:p>
            <a:r>
              <a:rPr lang="en-US" sz="1200" dirty="0">
                <a:solidFill>
                  <a:srgbClr val="F27021"/>
                </a:solidFill>
              </a:rPr>
              <a:t>Asia SME</a:t>
            </a:r>
          </a:p>
        </p:txBody>
      </p:sp>
      <p:sp>
        <p:nvSpPr>
          <p:cNvPr id="420" name="TextBox 419"/>
          <p:cNvSpPr txBox="1"/>
          <p:nvPr/>
        </p:nvSpPr>
        <p:spPr>
          <a:xfrm>
            <a:off x="6687100" y="3956059"/>
            <a:ext cx="438280" cy="253926"/>
          </a:xfrm>
          <a:prstGeom prst="rect">
            <a:avLst/>
          </a:prstGeom>
          <a:noFill/>
        </p:spPr>
        <p:txBody>
          <a:bodyPr wrap="none" lIns="68589" tIns="34295" rIns="68589" bIns="34295" rtlCol="0">
            <a:spAutoFit/>
          </a:bodyPr>
          <a:lstStyle/>
          <a:p>
            <a:r>
              <a:rPr lang="en-US" sz="1200" dirty="0">
                <a:solidFill>
                  <a:srgbClr val="F27021"/>
                </a:solidFill>
              </a:rPr>
              <a:t>TKY</a:t>
            </a:r>
          </a:p>
        </p:txBody>
      </p:sp>
      <p:sp>
        <p:nvSpPr>
          <p:cNvPr id="421" name="TextBox 420"/>
          <p:cNvSpPr txBox="1"/>
          <p:nvPr/>
        </p:nvSpPr>
        <p:spPr>
          <a:xfrm>
            <a:off x="7487409" y="4584709"/>
            <a:ext cx="471942" cy="253926"/>
          </a:xfrm>
          <a:prstGeom prst="rect">
            <a:avLst/>
          </a:prstGeom>
          <a:noFill/>
        </p:spPr>
        <p:txBody>
          <a:bodyPr wrap="none" lIns="68589" tIns="34295" rIns="68589" bIns="34295" rtlCol="0">
            <a:spAutoFit/>
          </a:bodyPr>
          <a:lstStyle/>
          <a:p>
            <a:r>
              <a:rPr lang="en-US" sz="1200" dirty="0">
                <a:solidFill>
                  <a:srgbClr val="F27021"/>
                </a:solidFill>
              </a:rPr>
              <a:t>HKG</a:t>
            </a:r>
          </a:p>
        </p:txBody>
      </p:sp>
      <p:sp>
        <p:nvSpPr>
          <p:cNvPr id="422" name="TextBox 421"/>
          <p:cNvSpPr txBox="1"/>
          <p:nvPr/>
        </p:nvSpPr>
        <p:spPr>
          <a:xfrm>
            <a:off x="8282367" y="3987894"/>
            <a:ext cx="446294" cy="253926"/>
          </a:xfrm>
          <a:prstGeom prst="rect">
            <a:avLst/>
          </a:prstGeom>
          <a:noFill/>
        </p:spPr>
        <p:txBody>
          <a:bodyPr wrap="none" lIns="68589" tIns="34295" rIns="68589" bIns="34295" rtlCol="0">
            <a:spAutoFit/>
          </a:bodyPr>
          <a:lstStyle/>
          <a:p>
            <a:r>
              <a:rPr lang="en-US" sz="1200" dirty="0">
                <a:solidFill>
                  <a:srgbClr val="F27021"/>
                </a:solidFill>
              </a:rPr>
              <a:t>BGL</a:t>
            </a:r>
          </a:p>
        </p:txBody>
      </p:sp>
      <p:cxnSp>
        <p:nvCxnSpPr>
          <p:cNvPr id="350" name="Straight Connector 349"/>
          <p:cNvCxnSpPr/>
          <p:nvPr/>
        </p:nvCxnSpPr>
        <p:spPr>
          <a:xfrm>
            <a:off x="284633" y="2639246"/>
            <a:ext cx="8460403" cy="1191"/>
          </a:xfrm>
          <a:prstGeom prst="line">
            <a:avLst/>
          </a:prstGeom>
          <a:ln w="9525">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351" name="TextBox 350"/>
          <p:cNvSpPr txBox="1"/>
          <p:nvPr/>
        </p:nvSpPr>
        <p:spPr>
          <a:xfrm>
            <a:off x="176651" y="2010600"/>
            <a:ext cx="1300695" cy="561702"/>
          </a:xfrm>
          <a:prstGeom prst="rect">
            <a:avLst/>
          </a:prstGeom>
          <a:noFill/>
        </p:spPr>
        <p:txBody>
          <a:bodyPr wrap="none" lIns="68589" tIns="34295" rIns="68589" bIns="34295" rtlCol="0">
            <a:spAutoFit/>
          </a:bodyPr>
          <a:lstStyle/>
          <a:p>
            <a:r>
              <a:rPr lang="en-US" sz="1600" dirty="0" smtClean="0">
                <a:solidFill>
                  <a:schemeClr val="accent2"/>
                </a:solidFill>
              </a:rPr>
              <a:t>Expressway </a:t>
            </a:r>
          </a:p>
          <a:p>
            <a:r>
              <a:rPr lang="en-US" sz="1600" dirty="0" smtClean="0">
                <a:solidFill>
                  <a:schemeClr val="accent2"/>
                </a:solidFill>
              </a:rPr>
              <a:t>edge access</a:t>
            </a:r>
            <a:endParaRPr lang="en-US" sz="1600" dirty="0">
              <a:solidFill>
                <a:schemeClr val="accent2"/>
              </a:solidFill>
            </a:endParaRPr>
          </a:p>
        </p:txBody>
      </p:sp>
      <p:graphicFrame>
        <p:nvGraphicFramePr>
          <p:cNvPr id="355" name="Object 354"/>
          <p:cNvGraphicFramePr>
            <a:graphicFrameLocks noChangeAspect="1"/>
          </p:cNvGraphicFramePr>
          <p:nvPr>
            <p:extLst>
              <p:ext uri="{D42A27DB-BD31-4B8C-83A1-F6EECF244321}">
                <p14:modId xmlns:p14="http://schemas.microsoft.com/office/powerpoint/2010/main" val="1317648614"/>
              </p:ext>
            </p:extLst>
          </p:nvPr>
        </p:nvGraphicFramePr>
        <p:xfrm>
          <a:off x="1692572" y="1789709"/>
          <a:ext cx="401345" cy="361950"/>
        </p:xfrm>
        <a:graphic>
          <a:graphicData uri="http://schemas.openxmlformats.org/presentationml/2006/ole">
            <mc:AlternateContent xmlns:mc="http://schemas.openxmlformats.org/markup-compatibility/2006">
              <mc:Choice xmlns:v="urn:schemas-microsoft-com:vml" Requires="v">
                <p:oleObj spid="_x0000_s37758" name="Visio" r:id="rId6" imgW="576739" imgH="518732" progId="">
                  <p:embed/>
                </p:oleObj>
              </mc:Choice>
              <mc:Fallback>
                <p:oleObj name="Visio" r:id="rId6" imgW="576739" imgH="51873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572" y="1789709"/>
                        <a:ext cx="40134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61" name="Object 360"/>
          <p:cNvGraphicFramePr>
            <a:graphicFrameLocks noChangeAspect="1"/>
          </p:cNvGraphicFramePr>
          <p:nvPr>
            <p:extLst>
              <p:ext uri="{D42A27DB-BD31-4B8C-83A1-F6EECF244321}">
                <p14:modId xmlns:p14="http://schemas.microsoft.com/office/powerpoint/2010/main" val="2855279241"/>
              </p:ext>
            </p:extLst>
          </p:nvPr>
        </p:nvGraphicFramePr>
        <p:xfrm>
          <a:off x="4282267" y="1789709"/>
          <a:ext cx="401346" cy="361950"/>
        </p:xfrm>
        <a:graphic>
          <a:graphicData uri="http://schemas.openxmlformats.org/presentationml/2006/ole">
            <mc:AlternateContent xmlns:mc="http://schemas.openxmlformats.org/markup-compatibility/2006">
              <mc:Choice xmlns:v="urn:schemas-microsoft-com:vml" Requires="v">
                <p:oleObj spid="_x0000_s37759" name="Visio" r:id="rId8" imgW="576739" imgH="518732" progId="">
                  <p:embed/>
                </p:oleObj>
              </mc:Choice>
              <mc:Fallback>
                <p:oleObj name="Visio" r:id="rId8" imgW="576739" imgH="51873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2267" y="1789709"/>
                        <a:ext cx="401346"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62" name="Object 361"/>
          <p:cNvGraphicFramePr>
            <a:graphicFrameLocks noChangeAspect="1"/>
          </p:cNvGraphicFramePr>
          <p:nvPr>
            <p:extLst>
              <p:ext uri="{D42A27DB-BD31-4B8C-83A1-F6EECF244321}">
                <p14:modId xmlns:p14="http://schemas.microsoft.com/office/powerpoint/2010/main" val="1986539997"/>
              </p:ext>
            </p:extLst>
          </p:nvPr>
        </p:nvGraphicFramePr>
        <p:xfrm>
          <a:off x="7210863" y="1789709"/>
          <a:ext cx="401346" cy="361950"/>
        </p:xfrm>
        <a:graphic>
          <a:graphicData uri="http://schemas.openxmlformats.org/presentationml/2006/ole">
            <mc:AlternateContent xmlns:mc="http://schemas.openxmlformats.org/markup-compatibility/2006">
              <mc:Choice xmlns:v="urn:schemas-microsoft-com:vml" Requires="v">
                <p:oleObj spid="_x0000_s37760" name="Visio" r:id="rId9" imgW="576739" imgH="518732" progId="">
                  <p:embed/>
                </p:oleObj>
              </mc:Choice>
              <mc:Fallback>
                <p:oleObj name="Visio" r:id="rId9" imgW="576739" imgH="51873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0863" y="1789709"/>
                        <a:ext cx="401346"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65" name="Picture 364" descr="jabber mobile.png"/>
          <p:cNvPicPr>
            <a:picLocks noChangeAspect="1"/>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70962" y="1356697"/>
            <a:ext cx="397841" cy="493743"/>
          </a:xfrm>
          <a:prstGeom prst="rect">
            <a:avLst/>
          </a:prstGeom>
        </p:spPr>
      </p:pic>
      <p:cxnSp>
        <p:nvCxnSpPr>
          <p:cNvPr id="366" name="Straight Connector 365"/>
          <p:cNvCxnSpPr>
            <a:stCxn id="365" idx="2"/>
            <a:endCxn id="355" idx="1"/>
          </p:cNvCxnSpPr>
          <p:nvPr/>
        </p:nvCxnSpPr>
        <p:spPr>
          <a:xfrm>
            <a:off x="1369884" y="1850440"/>
            <a:ext cx="322688" cy="120244"/>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p:nvCxnSpPr>
        <p:spPr>
          <a:xfrm>
            <a:off x="1968699" y="2527300"/>
            <a:ext cx="734017" cy="1210483"/>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pic>
        <p:nvPicPr>
          <p:cNvPr id="374" name="Picture 373" descr="jabber mobile.png"/>
          <p:cNvPicPr>
            <a:picLocks noChangeAspect="1"/>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58588" y="1356697"/>
            <a:ext cx="397841" cy="493743"/>
          </a:xfrm>
          <a:prstGeom prst="rect">
            <a:avLst/>
          </a:prstGeom>
        </p:spPr>
      </p:pic>
      <p:pic>
        <p:nvPicPr>
          <p:cNvPr id="375" name="Picture 374" descr="jabber mobile.png"/>
          <p:cNvPicPr>
            <a:picLocks noChangeAspect="1"/>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9520" y="1356697"/>
            <a:ext cx="397841" cy="493743"/>
          </a:xfrm>
          <a:prstGeom prst="rect">
            <a:avLst/>
          </a:prstGeom>
        </p:spPr>
      </p:pic>
      <p:cxnSp>
        <p:nvCxnSpPr>
          <p:cNvPr id="376" name="Straight Connector 375"/>
          <p:cNvCxnSpPr>
            <a:stCxn id="374" idx="2"/>
            <a:endCxn id="361" idx="1"/>
          </p:cNvCxnSpPr>
          <p:nvPr/>
        </p:nvCxnSpPr>
        <p:spPr>
          <a:xfrm>
            <a:off x="4057509" y="1850440"/>
            <a:ext cx="224759" cy="120244"/>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377" name="Straight Connector 376"/>
          <p:cNvCxnSpPr>
            <a:stCxn id="375" idx="2"/>
          </p:cNvCxnSpPr>
          <p:nvPr/>
        </p:nvCxnSpPr>
        <p:spPr>
          <a:xfrm>
            <a:off x="6968441" y="1850440"/>
            <a:ext cx="238851" cy="78488"/>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383" name="Object 382"/>
          <p:cNvGraphicFramePr>
            <a:graphicFrameLocks noChangeAspect="1"/>
          </p:cNvGraphicFramePr>
          <p:nvPr>
            <p:extLst>
              <p:ext uri="{D42A27DB-BD31-4B8C-83A1-F6EECF244321}">
                <p14:modId xmlns:p14="http://schemas.microsoft.com/office/powerpoint/2010/main" val="2812818427"/>
              </p:ext>
            </p:extLst>
          </p:nvPr>
        </p:nvGraphicFramePr>
        <p:xfrm>
          <a:off x="1076169" y="3722251"/>
          <a:ext cx="404918" cy="365522"/>
        </p:xfrm>
        <a:graphic>
          <a:graphicData uri="http://schemas.openxmlformats.org/presentationml/2006/ole">
            <mc:AlternateContent xmlns:mc="http://schemas.openxmlformats.org/markup-compatibility/2006">
              <mc:Choice xmlns:v="urn:schemas-microsoft-com:vml" Requires="v">
                <p:oleObj spid="_x0000_s37761" name="Visio" r:id="rId11" imgW="575405" imgH="517731" progId="">
                  <p:embed/>
                </p:oleObj>
              </mc:Choice>
              <mc:Fallback>
                <p:oleObj name="Visio" r:id="rId11" imgW="575405" imgH="517731"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6169" y="3722251"/>
                        <a:ext cx="404918"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7" name="Object 386"/>
          <p:cNvGraphicFramePr>
            <a:graphicFrameLocks noChangeAspect="1"/>
          </p:cNvGraphicFramePr>
          <p:nvPr>
            <p:extLst>
              <p:ext uri="{D42A27DB-BD31-4B8C-83A1-F6EECF244321}">
                <p14:modId xmlns:p14="http://schemas.microsoft.com/office/powerpoint/2010/main" val="2843554922"/>
              </p:ext>
            </p:extLst>
          </p:nvPr>
        </p:nvGraphicFramePr>
        <p:xfrm>
          <a:off x="1688998" y="4262213"/>
          <a:ext cx="404918" cy="365522"/>
        </p:xfrm>
        <a:graphic>
          <a:graphicData uri="http://schemas.openxmlformats.org/presentationml/2006/ole">
            <mc:AlternateContent xmlns:mc="http://schemas.openxmlformats.org/markup-compatibility/2006">
              <mc:Choice xmlns:v="urn:schemas-microsoft-com:vml" Requires="v">
                <p:oleObj spid="_x0000_s37762" name="Visio" r:id="rId13" imgW="575405" imgH="517731" progId="">
                  <p:embed/>
                </p:oleObj>
              </mc:Choice>
              <mc:Fallback>
                <p:oleObj name="Visio" r:id="rId13" imgW="575405" imgH="517731"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8998" y="4262213"/>
                        <a:ext cx="404918"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8" name="Object 387"/>
          <p:cNvGraphicFramePr>
            <a:graphicFrameLocks noChangeAspect="1"/>
          </p:cNvGraphicFramePr>
          <p:nvPr>
            <p:extLst>
              <p:ext uri="{D42A27DB-BD31-4B8C-83A1-F6EECF244321}">
                <p14:modId xmlns:p14="http://schemas.microsoft.com/office/powerpoint/2010/main" val="339810066"/>
              </p:ext>
            </p:extLst>
          </p:nvPr>
        </p:nvGraphicFramePr>
        <p:xfrm>
          <a:off x="2500256" y="3722251"/>
          <a:ext cx="404918" cy="365522"/>
        </p:xfrm>
        <a:graphic>
          <a:graphicData uri="http://schemas.openxmlformats.org/presentationml/2006/ole">
            <mc:AlternateContent xmlns:mc="http://schemas.openxmlformats.org/markup-compatibility/2006">
              <mc:Choice xmlns:v="urn:schemas-microsoft-com:vml" Requires="v">
                <p:oleObj spid="_x0000_s37763" name="Visio" r:id="rId14" imgW="575405" imgH="517731" progId="">
                  <p:embed/>
                </p:oleObj>
              </mc:Choice>
              <mc:Fallback>
                <p:oleObj name="Visio" r:id="rId14" imgW="575405" imgH="517731"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0256" y="3722251"/>
                        <a:ext cx="404918"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 name="Object 388"/>
          <p:cNvGraphicFramePr>
            <a:graphicFrameLocks noChangeAspect="1"/>
          </p:cNvGraphicFramePr>
          <p:nvPr>
            <p:extLst>
              <p:ext uri="{D42A27DB-BD31-4B8C-83A1-F6EECF244321}">
                <p14:modId xmlns:p14="http://schemas.microsoft.com/office/powerpoint/2010/main" val="1179355108"/>
              </p:ext>
            </p:extLst>
          </p:nvPr>
        </p:nvGraphicFramePr>
        <p:xfrm>
          <a:off x="3656415" y="3722251"/>
          <a:ext cx="404918" cy="365522"/>
        </p:xfrm>
        <a:graphic>
          <a:graphicData uri="http://schemas.openxmlformats.org/presentationml/2006/ole">
            <mc:AlternateContent xmlns:mc="http://schemas.openxmlformats.org/markup-compatibility/2006">
              <mc:Choice xmlns:v="urn:schemas-microsoft-com:vml" Requires="v">
                <p:oleObj spid="_x0000_s37764" name="Visio" r:id="rId15" imgW="575405" imgH="517731" progId="">
                  <p:embed/>
                </p:oleObj>
              </mc:Choice>
              <mc:Fallback>
                <p:oleObj name="Visio" r:id="rId15" imgW="575405" imgH="517731"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6415" y="3722251"/>
                        <a:ext cx="404918"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0" name="Object 389"/>
          <p:cNvGraphicFramePr>
            <a:graphicFrameLocks noChangeAspect="1"/>
          </p:cNvGraphicFramePr>
          <p:nvPr>
            <p:extLst>
              <p:ext uri="{D42A27DB-BD31-4B8C-83A1-F6EECF244321}">
                <p14:modId xmlns:p14="http://schemas.microsoft.com/office/powerpoint/2010/main" val="2444509938"/>
              </p:ext>
            </p:extLst>
          </p:nvPr>
        </p:nvGraphicFramePr>
        <p:xfrm>
          <a:off x="4972521" y="3722251"/>
          <a:ext cx="404918" cy="365522"/>
        </p:xfrm>
        <a:graphic>
          <a:graphicData uri="http://schemas.openxmlformats.org/presentationml/2006/ole">
            <mc:AlternateContent xmlns:mc="http://schemas.openxmlformats.org/markup-compatibility/2006">
              <mc:Choice xmlns:v="urn:schemas-microsoft-com:vml" Requires="v">
                <p:oleObj spid="_x0000_s37765" name="Visio" r:id="rId16" imgW="575405" imgH="517731" progId="">
                  <p:embed/>
                </p:oleObj>
              </mc:Choice>
              <mc:Fallback>
                <p:oleObj name="Visio" r:id="rId16" imgW="575405" imgH="517731"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2521" y="3722251"/>
                        <a:ext cx="404918"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4" name="Object 393"/>
          <p:cNvGraphicFramePr>
            <a:graphicFrameLocks noChangeAspect="1"/>
          </p:cNvGraphicFramePr>
          <p:nvPr>
            <p:extLst>
              <p:ext uri="{D42A27DB-BD31-4B8C-83A1-F6EECF244321}">
                <p14:modId xmlns:p14="http://schemas.microsoft.com/office/powerpoint/2010/main" val="822515202"/>
              </p:ext>
            </p:extLst>
          </p:nvPr>
        </p:nvGraphicFramePr>
        <p:xfrm>
          <a:off x="6409794" y="3722251"/>
          <a:ext cx="404918" cy="365522"/>
        </p:xfrm>
        <a:graphic>
          <a:graphicData uri="http://schemas.openxmlformats.org/presentationml/2006/ole">
            <mc:AlternateContent xmlns:mc="http://schemas.openxmlformats.org/markup-compatibility/2006">
              <mc:Choice xmlns:v="urn:schemas-microsoft-com:vml" Requires="v">
                <p:oleObj spid="_x0000_s37766" name="Visio" r:id="rId17" imgW="575405" imgH="517731" progId="">
                  <p:embed/>
                </p:oleObj>
              </mc:Choice>
              <mc:Fallback>
                <p:oleObj name="Visio" r:id="rId17" imgW="575405" imgH="517731"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9794" y="3722251"/>
                        <a:ext cx="404918"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5" name="Object 394"/>
          <p:cNvGraphicFramePr>
            <a:graphicFrameLocks noChangeAspect="1"/>
          </p:cNvGraphicFramePr>
          <p:nvPr>
            <p:extLst>
              <p:ext uri="{D42A27DB-BD31-4B8C-83A1-F6EECF244321}">
                <p14:modId xmlns:p14="http://schemas.microsoft.com/office/powerpoint/2010/main" val="1245471953"/>
              </p:ext>
            </p:extLst>
          </p:nvPr>
        </p:nvGraphicFramePr>
        <p:xfrm>
          <a:off x="7833881" y="3722251"/>
          <a:ext cx="404918" cy="365522"/>
        </p:xfrm>
        <a:graphic>
          <a:graphicData uri="http://schemas.openxmlformats.org/presentationml/2006/ole">
            <mc:AlternateContent xmlns:mc="http://schemas.openxmlformats.org/markup-compatibility/2006">
              <mc:Choice xmlns:v="urn:schemas-microsoft-com:vml" Requires="v">
                <p:oleObj spid="_x0000_s37767" name="Visio" r:id="rId18" imgW="575405" imgH="517731" progId="">
                  <p:embed/>
                </p:oleObj>
              </mc:Choice>
              <mc:Fallback>
                <p:oleObj name="Visio" r:id="rId18" imgW="575405" imgH="517731"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33881" y="3722251"/>
                        <a:ext cx="404918"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6" name="Object 395"/>
          <p:cNvGraphicFramePr>
            <a:graphicFrameLocks noChangeAspect="1"/>
          </p:cNvGraphicFramePr>
          <p:nvPr>
            <p:extLst>
              <p:ext uri="{D42A27DB-BD31-4B8C-83A1-F6EECF244321}">
                <p14:modId xmlns:p14="http://schemas.microsoft.com/office/powerpoint/2010/main" val="151720200"/>
              </p:ext>
            </p:extLst>
          </p:nvPr>
        </p:nvGraphicFramePr>
        <p:xfrm>
          <a:off x="4278695" y="4262213"/>
          <a:ext cx="404918" cy="365522"/>
        </p:xfrm>
        <a:graphic>
          <a:graphicData uri="http://schemas.openxmlformats.org/presentationml/2006/ole">
            <mc:AlternateContent xmlns:mc="http://schemas.openxmlformats.org/markup-compatibility/2006">
              <mc:Choice xmlns:v="urn:schemas-microsoft-com:vml" Requires="v">
                <p:oleObj spid="_x0000_s37768" name="Visio" r:id="rId19" imgW="575405" imgH="517731" progId="">
                  <p:embed/>
                </p:oleObj>
              </mc:Choice>
              <mc:Fallback>
                <p:oleObj name="Visio" r:id="rId19" imgW="575405" imgH="517731"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8695" y="4262213"/>
                        <a:ext cx="404918"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8" name="Object 397"/>
          <p:cNvGraphicFramePr>
            <a:graphicFrameLocks noChangeAspect="1"/>
          </p:cNvGraphicFramePr>
          <p:nvPr>
            <p:extLst>
              <p:ext uri="{D42A27DB-BD31-4B8C-83A1-F6EECF244321}">
                <p14:modId xmlns:p14="http://schemas.microsoft.com/office/powerpoint/2010/main" val="2812015563"/>
              </p:ext>
            </p:extLst>
          </p:nvPr>
        </p:nvGraphicFramePr>
        <p:xfrm>
          <a:off x="7170705" y="4262213"/>
          <a:ext cx="404918" cy="365522"/>
        </p:xfrm>
        <a:graphic>
          <a:graphicData uri="http://schemas.openxmlformats.org/presentationml/2006/ole">
            <mc:AlternateContent xmlns:mc="http://schemas.openxmlformats.org/markup-compatibility/2006">
              <mc:Choice xmlns:v="urn:schemas-microsoft-com:vml" Requires="v">
                <p:oleObj spid="_x0000_s37769" name="Visio" r:id="rId20" imgW="575405" imgH="517731" progId="">
                  <p:embed/>
                </p:oleObj>
              </mc:Choice>
              <mc:Fallback>
                <p:oleObj name="Visio" r:id="rId20" imgW="575405" imgH="517731"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70705" y="4262213"/>
                        <a:ext cx="404918"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9" name="Straight Connector 398"/>
          <p:cNvCxnSpPr>
            <a:endCxn id="389" idx="0"/>
          </p:cNvCxnSpPr>
          <p:nvPr/>
        </p:nvCxnSpPr>
        <p:spPr>
          <a:xfrm flipH="1">
            <a:off x="3858874" y="2527300"/>
            <a:ext cx="471240" cy="1194951"/>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a:off x="7487409" y="2527300"/>
            <a:ext cx="719776" cy="1210483"/>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429" name="Straight Arrow Connector 428"/>
          <p:cNvCxnSpPr/>
          <p:nvPr/>
        </p:nvCxnSpPr>
        <p:spPr>
          <a:xfrm flipH="1">
            <a:off x="8586742" y="1434369"/>
            <a:ext cx="422158" cy="1"/>
          </a:xfrm>
          <a:prstGeom prst="straightConnector1">
            <a:avLst/>
          </a:prstGeom>
          <a:ln>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3898307960"/>
              </p:ext>
            </p:extLst>
          </p:nvPr>
        </p:nvGraphicFramePr>
        <p:xfrm>
          <a:off x="1691380" y="2221110"/>
          <a:ext cx="402536" cy="363141"/>
        </p:xfrm>
        <a:graphic>
          <a:graphicData uri="http://schemas.openxmlformats.org/presentationml/2006/ole">
            <mc:AlternateContent xmlns:mc="http://schemas.openxmlformats.org/markup-compatibility/2006">
              <mc:Choice xmlns:v="urn:schemas-microsoft-com:vml" Requires="v">
                <p:oleObj spid="_x0000_s37770" name="Visio" r:id="rId21" imgW="576739" imgH="518732" progId="">
                  <p:embed/>
                </p:oleObj>
              </mc:Choice>
              <mc:Fallback>
                <p:oleObj name="Visio" r:id="rId21" imgW="576739" imgH="518732"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91380" y="2221110"/>
                        <a:ext cx="402536" cy="363141"/>
                      </a:xfrm>
                      <a:prstGeom prst="rect">
                        <a:avLst/>
                      </a:prstGeom>
                      <a:noFill/>
                      <a:ln>
                        <a:noFill/>
                      </a:ln>
                    </p:spPr>
                  </p:pic>
                </p:oleObj>
              </mc:Fallback>
            </mc:AlternateContent>
          </a:graphicData>
        </a:graphic>
      </p:graphicFrame>
      <p:graphicFrame>
        <p:nvGraphicFramePr>
          <p:cNvPr id="75" name="Object 74"/>
          <p:cNvGraphicFramePr>
            <a:graphicFrameLocks noChangeAspect="1"/>
          </p:cNvGraphicFramePr>
          <p:nvPr>
            <p:extLst>
              <p:ext uri="{D42A27DB-BD31-4B8C-83A1-F6EECF244321}">
                <p14:modId xmlns:p14="http://schemas.microsoft.com/office/powerpoint/2010/main" val="1710885183"/>
              </p:ext>
            </p:extLst>
          </p:nvPr>
        </p:nvGraphicFramePr>
        <p:xfrm>
          <a:off x="4281077" y="2221110"/>
          <a:ext cx="402536" cy="363141"/>
        </p:xfrm>
        <a:graphic>
          <a:graphicData uri="http://schemas.openxmlformats.org/presentationml/2006/ole">
            <mc:AlternateContent xmlns:mc="http://schemas.openxmlformats.org/markup-compatibility/2006">
              <mc:Choice xmlns:v="urn:schemas-microsoft-com:vml" Requires="v">
                <p:oleObj spid="_x0000_s37771" name="Visio" r:id="rId23" imgW="576739" imgH="518732" progId="">
                  <p:embed/>
                </p:oleObj>
              </mc:Choice>
              <mc:Fallback>
                <p:oleObj name="Visio" r:id="rId23" imgW="576739" imgH="518732"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81077" y="2221110"/>
                        <a:ext cx="402536" cy="363141"/>
                      </a:xfrm>
                      <a:prstGeom prst="rect">
                        <a:avLst/>
                      </a:prstGeom>
                      <a:noFill/>
                      <a:ln>
                        <a:noFill/>
                      </a:ln>
                    </p:spPr>
                  </p:pic>
                </p:oleObj>
              </mc:Fallback>
            </mc:AlternateContent>
          </a:graphicData>
        </a:graphic>
      </p:graphicFrame>
      <p:graphicFrame>
        <p:nvGraphicFramePr>
          <p:cNvPr id="76" name="Object 75"/>
          <p:cNvGraphicFramePr>
            <a:graphicFrameLocks noChangeAspect="1"/>
          </p:cNvGraphicFramePr>
          <p:nvPr>
            <p:extLst>
              <p:ext uri="{D42A27DB-BD31-4B8C-83A1-F6EECF244321}">
                <p14:modId xmlns:p14="http://schemas.microsoft.com/office/powerpoint/2010/main" val="1031690588"/>
              </p:ext>
            </p:extLst>
          </p:nvPr>
        </p:nvGraphicFramePr>
        <p:xfrm>
          <a:off x="7209673" y="2221110"/>
          <a:ext cx="402536" cy="363141"/>
        </p:xfrm>
        <a:graphic>
          <a:graphicData uri="http://schemas.openxmlformats.org/presentationml/2006/ole">
            <mc:AlternateContent xmlns:mc="http://schemas.openxmlformats.org/markup-compatibility/2006">
              <mc:Choice xmlns:v="urn:schemas-microsoft-com:vml" Requires="v">
                <p:oleObj spid="_x0000_s37772" name="Visio" r:id="rId24" imgW="576739" imgH="518732" progId="">
                  <p:embed/>
                </p:oleObj>
              </mc:Choice>
              <mc:Fallback>
                <p:oleObj name="Visio" r:id="rId24" imgW="576739" imgH="518732"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09673" y="2221110"/>
                        <a:ext cx="402536" cy="363141"/>
                      </a:xfrm>
                      <a:prstGeom prst="rect">
                        <a:avLst/>
                      </a:prstGeom>
                      <a:noFill/>
                      <a:ln>
                        <a:noFill/>
                      </a:ln>
                    </p:spPr>
                  </p:pic>
                </p:oleObj>
              </mc:Fallback>
            </mc:AlternateContent>
          </a:graphicData>
        </a:graphic>
      </p:graphicFrame>
      <p:cxnSp>
        <p:nvCxnSpPr>
          <p:cNvPr id="88" name="Straight Connector 87"/>
          <p:cNvCxnSpPr/>
          <p:nvPr/>
        </p:nvCxnSpPr>
        <p:spPr>
          <a:xfrm flipH="1">
            <a:off x="8586743" y="2048084"/>
            <a:ext cx="422158" cy="0"/>
          </a:xfrm>
          <a:prstGeom prst="line">
            <a:avLst/>
          </a:prstGeom>
          <a:ln w="44450" cmpd="dbl">
            <a:solidFill>
              <a:schemeClr val="accent3"/>
            </a:solidFill>
            <a:prstDash val="solid"/>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8586741" y="1732757"/>
            <a:ext cx="422159" cy="0"/>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grpSp>
        <p:nvGrpSpPr>
          <p:cNvPr id="73" name="Group 124"/>
          <p:cNvGrpSpPr>
            <a:grpSpLocks/>
          </p:cNvGrpSpPr>
          <p:nvPr/>
        </p:nvGrpSpPr>
        <p:grpSpPr bwMode="auto">
          <a:xfrm>
            <a:off x="1509560" y="2809371"/>
            <a:ext cx="547830" cy="289322"/>
            <a:chOff x="2375" y="2216"/>
            <a:chExt cx="1343" cy="691"/>
          </a:xfrm>
        </p:grpSpPr>
        <p:grpSp>
          <p:nvGrpSpPr>
            <p:cNvPr id="74" name="Group 125"/>
            <p:cNvGrpSpPr>
              <a:grpSpLocks/>
            </p:cNvGrpSpPr>
            <p:nvPr/>
          </p:nvGrpSpPr>
          <p:grpSpPr bwMode="auto">
            <a:xfrm>
              <a:off x="2375" y="2216"/>
              <a:ext cx="1343" cy="691"/>
              <a:chOff x="902" y="3062"/>
              <a:chExt cx="1466" cy="970"/>
            </a:xfrm>
          </p:grpSpPr>
          <p:sp>
            <p:nvSpPr>
              <p:cNvPr id="155" name="AutoShape 126"/>
              <p:cNvSpPr>
                <a:spLocks noChangeAspect="1" noChangeArrowheads="1" noTextEdit="1"/>
              </p:cNvSpPr>
              <p:nvPr/>
            </p:nvSpPr>
            <p:spPr bwMode="auto">
              <a:xfrm>
                <a:off x="902" y="3062"/>
                <a:ext cx="1466"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6" name="Rectangle 127"/>
              <p:cNvSpPr>
                <a:spLocks noChangeArrowheads="1"/>
              </p:cNvSpPr>
              <p:nvPr/>
            </p:nvSpPr>
            <p:spPr bwMode="auto">
              <a:xfrm>
                <a:off x="902" y="3201"/>
                <a:ext cx="1317" cy="821"/>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7" name="Line 128"/>
              <p:cNvSpPr>
                <a:spLocks noChangeShapeType="1"/>
              </p:cNvSpPr>
              <p:nvPr/>
            </p:nvSpPr>
            <p:spPr bwMode="auto">
              <a:xfrm flipH="1">
                <a:off x="907" y="4027"/>
                <a:ext cx="1317" cy="0"/>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Line 129"/>
              <p:cNvSpPr>
                <a:spLocks noChangeShapeType="1"/>
              </p:cNvSpPr>
              <p:nvPr/>
            </p:nvSpPr>
            <p:spPr bwMode="auto">
              <a:xfrm flipV="1">
                <a:off x="907" y="3206"/>
                <a:ext cx="0" cy="821"/>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Line 130"/>
              <p:cNvSpPr>
                <a:spLocks noChangeShapeType="1"/>
              </p:cNvSpPr>
              <p:nvPr/>
            </p:nvSpPr>
            <p:spPr bwMode="auto">
              <a:xfrm>
                <a:off x="907" y="3206"/>
                <a:ext cx="1317" cy="0"/>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Line 131"/>
              <p:cNvSpPr>
                <a:spLocks noChangeShapeType="1"/>
              </p:cNvSpPr>
              <p:nvPr/>
            </p:nvSpPr>
            <p:spPr bwMode="auto">
              <a:xfrm>
                <a:off x="2224" y="3206"/>
                <a:ext cx="0" cy="821"/>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 name="Freeform 132"/>
              <p:cNvSpPr>
                <a:spLocks/>
              </p:cNvSpPr>
              <p:nvPr/>
            </p:nvSpPr>
            <p:spPr bwMode="auto">
              <a:xfrm>
                <a:off x="2219" y="3062"/>
                <a:ext cx="139" cy="960"/>
              </a:xfrm>
              <a:custGeom>
                <a:avLst/>
                <a:gdLst>
                  <a:gd name="T0" fmla="*/ 0 w 139"/>
                  <a:gd name="T1" fmla="*/ 960 h 960"/>
                  <a:gd name="T2" fmla="*/ 139 w 139"/>
                  <a:gd name="T3" fmla="*/ 821 h 960"/>
                  <a:gd name="T4" fmla="*/ 139 w 139"/>
                  <a:gd name="T5" fmla="*/ 0 h 960"/>
                  <a:gd name="T6" fmla="*/ 0 w 139"/>
                  <a:gd name="T7" fmla="*/ 139 h 960"/>
                  <a:gd name="T8" fmla="*/ 0 w 139"/>
                  <a:gd name="T9" fmla="*/ 960 h 960"/>
                  <a:gd name="T10" fmla="*/ 0 60000 65536"/>
                  <a:gd name="T11" fmla="*/ 0 60000 65536"/>
                  <a:gd name="T12" fmla="*/ 0 60000 65536"/>
                  <a:gd name="T13" fmla="*/ 0 60000 65536"/>
                  <a:gd name="T14" fmla="*/ 0 60000 65536"/>
                  <a:gd name="T15" fmla="*/ 0 w 139"/>
                  <a:gd name="T16" fmla="*/ 0 h 960"/>
                  <a:gd name="T17" fmla="*/ 139 w 139"/>
                  <a:gd name="T18" fmla="*/ 960 h 960"/>
                </a:gdLst>
                <a:ahLst/>
                <a:cxnLst>
                  <a:cxn ang="T10">
                    <a:pos x="T0" y="T1"/>
                  </a:cxn>
                  <a:cxn ang="T11">
                    <a:pos x="T2" y="T3"/>
                  </a:cxn>
                  <a:cxn ang="T12">
                    <a:pos x="T4" y="T5"/>
                  </a:cxn>
                  <a:cxn ang="T13">
                    <a:pos x="T6" y="T7"/>
                  </a:cxn>
                  <a:cxn ang="T14">
                    <a:pos x="T8" y="T9"/>
                  </a:cxn>
                </a:cxnLst>
                <a:rect l="T15" t="T16" r="T17" b="T18"/>
                <a:pathLst>
                  <a:path w="139" h="960">
                    <a:moveTo>
                      <a:pt x="0" y="960"/>
                    </a:moveTo>
                    <a:lnTo>
                      <a:pt x="139" y="821"/>
                    </a:lnTo>
                    <a:lnTo>
                      <a:pt x="139" y="0"/>
                    </a:lnTo>
                    <a:lnTo>
                      <a:pt x="0" y="139"/>
                    </a:lnTo>
                    <a:lnTo>
                      <a:pt x="0" y="960"/>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Line 133"/>
              <p:cNvSpPr>
                <a:spLocks noChangeShapeType="1"/>
              </p:cNvSpPr>
              <p:nvPr/>
            </p:nvSpPr>
            <p:spPr bwMode="auto">
              <a:xfrm flipV="1">
                <a:off x="2224" y="3888"/>
                <a:ext cx="139" cy="139"/>
              </a:xfrm>
              <a:prstGeom prst="line">
                <a:avLst/>
              </a:prstGeom>
              <a:noFill/>
              <a:ln w="20638">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Line 134"/>
              <p:cNvSpPr>
                <a:spLocks noChangeShapeType="1"/>
              </p:cNvSpPr>
              <p:nvPr/>
            </p:nvSpPr>
            <p:spPr bwMode="auto">
              <a:xfrm flipV="1">
                <a:off x="2363" y="3067"/>
                <a:ext cx="0" cy="821"/>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 name="Line 135"/>
              <p:cNvSpPr>
                <a:spLocks noChangeShapeType="1"/>
              </p:cNvSpPr>
              <p:nvPr/>
            </p:nvSpPr>
            <p:spPr bwMode="auto">
              <a:xfrm flipH="1">
                <a:off x="2224" y="3067"/>
                <a:ext cx="139" cy="139"/>
              </a:xfrm>
              <a:prstGeom prst="line">
                <a:avLst/>
              </a:prstGeom>
              <a:noFill/>
              <a:ln w="20638">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136"/>
              <p:cNvSpPr>
                <a:spLocks noChangeShapeType="1"/>
              </p:cNvSpPr>
              <p:nvPr/>
            </p:nvSpPr>
            <p:spPr bwMode="auto">
              <a:xfrm>
                <a:off x="2224" y="3206"/>
                <a:ext cx="0" cy="821"/>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Freeform 137"/>
              <p:cNvSpPr>
                <a:spLocks/>
              </p:cNvSpPr>
              <p:nvPr/>
            </p:nvSpPr>
            <p:spPr bwMode="auto">
              <a:xfrm>
                <a:off x="902" y="3062"/>
                <a:ext cx="1456" cy="139"/>
              </a:xfrm>
              <a:custGeom>
                <a:avLst/>
                <a:gdLst>
                  <a:gd name="T0" fmla="*/ 1317 w 1456"/>
                  <a:gd name="T1" fmla="*/ 139 h 139"/>
                  <a:gd name="T2" fmla="*/ 1456 w 1456"/>
                  <a:gd name="T3" fmla="*/ 0 h 139"/>
                  <a:gd name="T4" fmla="*/ 139 w 1456"/>
                  <a:gd name="T5" fmla="*/ 0 h 139"/>
                  <a:gd name="T6" fmla="*/ 0 w 1456"/>
                  <a:gd name="T7" fmla="*/ 139 h 139"/>
                  <a:gd name="T8" fmla="*/ 1317 w 1456"/>
                  <a:gd name="T9" fmla="*/ 139 h 139"/>
                  <a:gd name="T10" fmla="*/ 0 60000 65536"/>
                  <a:gd name="T11" fmla="*/ 0 60000 65536"/>
                  <a:gd name="T12" fmla="*/ 0 60000 65536"/>
                  <a:gd name="T13" fmla="*/ 0 60000 65536"/>
                  <a:gd name="T14" fmla="*/ 0 60000 65536"/>
                  <a:gd name="T15" fmla="*/ 0 w 1456"/>
                  <a:gd name="T16" fmla="*/ 0 h 139"/>
                  <a:gd name="T17" fmla="*/ 1456 w 1456"/>
                  <a:gd name="T18" fmla="*/ 139 h 139"/>
                </a:gdLst>
                <a:ahLst/>
                <a:cxnLst>
                  <a:cxn ang="T10">
                    <a:pos x="T0" y="T1"/>
                  </a:cxn>
                  <a:cxn ang="T11">
                    <a:pos x="T2" y="T3"/>
                  </a:cxn>
                  <a:cxn ang="T12">
                    <a:pos x="T4" y="T5"/>
                  </a:cxn>
                  <a:cxn ang="T13">
                    <a:pos x="T6" y="T7"/>
                  </a:cxn>
                  <a:cxn ang="T14">
                    <a:pos x="T8" y="T9"/>
                  </a:cxn>
                </a:cxnLst>
                <a:rect l="T15" t="T16" r="T17" b="T18"/>
                <a:pathLst>
                  <a:path w="1456" h="139">
                    <a:moveTo>
                      <a:pt x="1317" y="139"/>
                    </a:moveTo>
                    <a:lnTo>
                      <a:pt x="1456" y="0"/>
                    </a:lnTo>
                    <a:lnTo>
                      <a:pt x="139" y="0"/>
                    </a:lnTo>
                    <a:lnTo>
                      <a:pt x="0" y="139"/>
                    </a:lnTo>
                    <a:lnTo>
                      <a:pt x="1317" y="139"/>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Line 138"/>
              <p:cNvSpPr>
                <a:spLocks noChangeShapeType="1"/>
              </p:cNvSpPr>
              <p:nvPr/>
            </p:nvSpPr>
            <p:spPr bwMode="auto">
              <a:xfrm flipV="1">
                <a:off x="2224" y="3067"/>
                <a:ext cx="139" cy="139"/>
              </a:xfrm>
              <a:prstGeom prst="line">
                <a:avLst/>
              </a:prstGeom>
              <a:noFill/>
              <a:ln w="20638">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139"/>
              <p:cNvSpPr>
                <a:spLocks noChangeShapeType="1"/>
              </p:cNvSpPr>
              <p:nvPr/>
            </p:nvSpPr>
            <p:spPr bwMode="auto">
              <a:xfrm flipH="1">
                <a:off x="1046" y="3067"/>
                <a:ext cx="1317" cy="0"/>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140"/>
              <p:cNvSpPr>
                <a:spLocks noChangeShapeType="1"/>
              </p:cNvSpPr>
              <p:nvPr/>
            </p:nvSpPr>
            <p:spPr bwMode="auto">
              <a:xfrm flipH="1">
                <a:off x="907" y="3067"/>
                <a:ext cx="139" cy="139"/>
              </a:xfrm>
              <a:prstGeom prst="line">
                <a:avLst/>
              </a:prstGeom>
              <a:noFill/>
              <a:ln w="20638">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141"/>
              <p:cNvSpPr>
                <a:spLocks noChangeShapeType="1"/>
              </p:cNvSpPr>
              <p:nvPr/>
            </p:nvSpPr>
            <p:spPr bwMode="auto">
              <a:xfrm>
                <a:off x="907" y="3206"/>
                <a:ext cx="1317" cy="0"/>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7" name="Group 142"/>
            <p:cNvGrpSpPr>
              <a:grpSpLocks/>
            </p:cNvGrpSpPr>
            <p:nvPr/>
          </p:nvGrpSpPr>
          <p:grpSpPr bwMode="auto">
            <a:xfrm>
              <a:off x="2425" y="2342"/>
              <a:ext cx="1111" cy="529"/>
              <a:chOff x="2521" y="3098"/>
              <a:chExt cx="1111" cy="529"/>
            </a:xfrm>
          </p:grpSpPr>
          <p:grpSp>
            <p:nvGrpSpPr>
              <p:cNvPr id="78" name="Group 143"/>
              <p:cNvGrpSpPr>
                <a:grpSpLocks noChangeAspect="1"/>
              </p:cNvGrpSpPr>
              <p:nvPr/>
            </p:nvGrpSpPr>
            <p:grpSpPr bwMode="auto">
              <a:xfrm>
                <a:off x="3223" y="3211"/>
                <a:ext cx="409" cy="282"/>
                <a:chOff x="2521" y="3211"/>
                <a:chExt cx="409" cy="282"/>
              </a:xfrm>
            </p:grpSpPr>
            <p:sp>
              <p:nvSpPr>
                <p:cNvPr id="122" name="AutoShape 144"/>
                <p:cNvSpPr>
                  <a:spLocks noChangeAspect="1" noChangeArrowheads="1" noTextEdit="1"/>
                </p:cNvSpPr>
                <p:nvPr/>
              </p:nvSpPr>
              <p:spPr bwMode="auto">
                <a:xfrm>
                  <a:off x="2521" y="3211"/>
                  <a:ext cx="409"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 name="Rectangle 145"/>
                <p:cNvSpPr>
                  <a:spLocks noChangeArrowheads="1"/>
                </p:cNvSpPr>
                <p:nvPr/>
              </p:nvSpPr>
              <p:spPr bwMode="auto">
                <a:xfrm>
                  <a:off x="2521" y="3251"/>
                  <a:ext cx="367" cy="239"/>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 name="Line 146"/>
                <p:cNvSpPr>
                  <a:spLocks noChangeShapeType="1"/>
                </p:cNvSpPr>
                <p:nvPr/>
              </p:nvSpPr>
              <p:spPr bwMode="auto">
                <a:xfrm flipH="1">
                  <a:off x="2522" y="3492"/>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147"/>
                <p:cNvSpPr>
                  <a:spLocks noChangeShapeType="1"/>
                </p:cNvSpPr>
                <p:nvPr/>
              </p:nvSpPr>
              <p:spPr bwMode="auto">
                <a:xfrm flipV="1">
                  <a:off x="2522"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148"/>
                <p:cNvSpPr>
                  <a:spLocks noChangeShapeType="1"/>
                </p:cNvSpPr>
                <p:nvPr/>
              </p:nvSpPr>
              <p:spPr bwMode="auto">
                <a:xfrm>
                  <a:off x="2522" y="3253"/>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149"/>
                <p:cNvSpPr>
                  <a:spLocks noChangeShapeType="1"/>
                </p:cNvSpPr>
                <p:nvPr/>
              </p:nvSpPr>
              <p:spPr bwMode="auto">
                <a:xfrm>
                  <a:off x="2890"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Freeform 150"/>
                <p:cNvSpPr>
                  <a:spLocks/>
                </p:cNvSpPr>
                <p:nvPr/>
              </p:nvSpPr>
              <p:spPr bwMode="auto">
                <a:xfrm>
                  <a:off x="2888" y="3211"/>
                  <a:ext cx="39" cy="279"/>
                </a:xfrm>
                <a:custGeom>
                  <a:avLst/>
                  <a:gdLst>
                    <a:gd name="T0" fmla="*/ 0 w 77"/>
                    <a:gd name="T1" fmla="*/ 1 h 558"/>
                    <a:gd name="T2" fmla="*/ 1 w 77"/>
                    <a:gd name="T3" fmla="*/ 1 h 558"/>
                    <a:gd name="T4" fmla="*/ 1 w 77"/>
                    <a:gd name="T5" fmla="*/ 0 h 558"/>
                    <a:gd name="T6" fmla="*/ 0 w 77"/>
                    <a:gd name="T7" fmla="*/ 1 h 558"/>
                    <a:gd name="T8" fmla="*/ 0 w 77"/>
                    <a:gd name="T9" fmla="*/ 1 h 558"/>
                    <a:gd name="T10" fmla="*/ 0 60000 65536"/>
                    <a:gd name="T11" fmla="*/ 0 60000 65536"/>
                    <a:gd name="T12" fmla="*/ 0 60000 65536"/>
                    <a:gd name="T13" fmla="*/ 0 60000 65536"/>
                    <a:gd name="T14" fmla="*/ 0 60000 65536"/>
                    <a:gd name="T15" fmla="*/ 0 w 77"/>
                    <a:gd name="T16" fmla="*/ 0 h 558"/>
                    <a:gd name="T17" fmla="*/ 77 w 77"/>
                    <a:gd name="T18" fmla="*/ 558 h 558"/>
                  </a:gdLst>
                  <a:ahLst/>
                  <a:cxnLst>
                    <a:cxn ang="T10">
                      <a:pos x="T0" y="T1"/>
                    </a:cxn>
                    <a:cxn ang="T11">
                      <a:pos x="T2" y="T3"/>
                    </a:cxn>
                    <a:cxn ang="T12">
                      <a:pos x="T4" y="T5"/>
                    </a:cxn>
                    <a:cxn ang="T13">
                      <a:pos x="T6" y="T7"/>
                    </a:cxn>
                    <a:cxn ang="T14">
                      <a:pos x="T8" y="T9"/>
                    </a:cxn>
                  </a:cxnLst>
                  <a:rect l="T15" t="T16" r="T17" b="T18"/>
                  <a:pathLst>
                    <a:path w="77" h="558">
                      <a:moveTo>
                        <a:pt x="0" y="558"/>
                      </a:moveTo>
                      <a:lnTo>
                        <a:pt x="77" y="477"/>
                      </a:lnTo>
                      <a:lnTo>
                        <a:pt x="77" y="0"/>
                      </a:lnTo>
                      <a:lnTo>
                        <a:pt x="0" y="81"/>
                      </a:lnTo>
                      <a:lnTo>
                        <a:pt x="0" y="558"/>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Line 151"/>
                <p:cNvSpPr>
                  <a:spLocks noChangeShapeType="1"/>
                </p:cNvSpPr>
                <p:nvPr/>
              </p:nvSpPr>
              <p:spPr bwMode="auto">
                <a:xfrm flipV="1">
                  <a:off x="2890" y="3451"/>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152"/>
                <p:cNvSpPr>
                  <a:spLocks noChangeShapeType="1"/>
                </p:cNvSpPr>
                <p:nvPr/>
              </p:nvSpPr>
              <p:spPr bwMode="auto">
                <a:xfrm flipV="1">
                  <a:off x="2929" y="3212"/>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Line 153"/>
                <p:cNvSpPr>
                  <a:spLocks noChangeShapeType="1"/>
                </p:cNvSpPr>
                <p:nvPr/>
              </p:nvSpPr>
              <p:spPr bwMode="auto">
                <a:xfrm flipH="1">
                  <a:off x="2890"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Line 154"/>
                <p:cNvSpPr>
                  <a:spLocks noChangeShapeType="1"/>
                </p:cNvSpPr>
                <p:nvPr/>
              </p:nvSpPr>
              <p:spPr bwMode="auto">
                <a:xfrm>
                  <a:off x="2890"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Freeform 155"/>
                <p:cNvSpPr>
                  <a:spLocks/>
                </p:cNvSpPr>
                <p:nvPr/>
              </p:nvSpPr>
              <p:spPr bwMode="auto">
                <a:xfrm>
                  <a:off x="2521" y="3211"/>
                  <a:ext cx="406" cy="40"/>
                </a:xfrm>
                <a:custGeom>
                  <a:avLst/>
                  <a:gdLst>
                    <a:gd name="T0" fmla="*/ 1 w 812"/>
                    <a:gd name="T1" fmla="*/ 0 h 81"/>
                    <a:gd name="T2" fmla="*/ 1 w 812"/>
                    <a:gd name="T3" fmla="*/ 0 h 81"/>
                    <a:gd name="T4" fmla="*/ 1 w 812"/>
                    <a:gd name="T5" fmla="*/ 0 h 81"/>
                    <a:gd name="T6" fmla="*/ 0 w 812"/>
                    <a:gd name="T7" fmla="*/ 0 h 81"/>
                    <a:gd name="T8" fmla="*/ 1 w 812"/>
                    <a:gd name="T9" fmla="*/ 0 h 81"/>
                    <a:gd name="T10" fmla="*/ 0 60000 65536"/>
                    <a:gd name="T11" fmla="*/ 0 60000 65536"/>
                    <a:gd name="T12" fmla="*/ 0 60000 65536"/>
                    <a:gd name="T13" fmla="*/ 0 60000 65536"/>
                    <a:gd name="T14" fmla="*/ 0 60000 65536"/>
                    <a:gd name="T15" fmla="*/ 0 w 812"/>
                    <a:gd name="T16" fmla="*/ 0 h 81"/>
                    <a:gd name="T17" fmla="*/ 812 w 812"/>
                    <a:gd name="T18" fmla="*/ 81 h 81"/>
                  </a:gdLst>
                  <a:ahLst/>
                  <a:cxnLst>
                    <a:cxn ang="T10">
                      <a:pos x="T0" y="T1"/>
                    </a:cxn>
                    <a:cxn ang="T11">
                      <a:pos x="T2" y="T3"/>
                    </a:cxn>
                    <a:cxn ang="T12">
                      <a:pos x="T4" y="T5"/>
                    </a:cxn>
                    <a:cxn ang="T13">
                      <a:pos x="T6" y="T7"/>
                    </a:cxn>
                    <a:cxn ang="T14">
                      <a:pos x="T8" y="T9"/>
                    </a:cxn>
                  </a:cxnLst>
                  <a:rect l="T15" t="T16" r="T17" b="T18"/>
                  <a:pathLst>
                    <a:path w="812" h="81">
                      <a:moveTo>
                        <a:pt x="735" y="81"/>
                      </a:moveTo>
                      <a:lnTo>
                        <a:pt x="812" y="0"/>
                      </a:lnTo>
                      <a:lnTo>
                        <a:pt x="77" y="0"/>
                      </a:lnTo>
                      <a:lnTo>
                        <a:pt x="0" y="81"/>
                      </a:lnTo>
                      <a:lnTo>
                        <a:pt x="735" y="81"/>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Line 156"/>
                <p:cNvSpPr>
                  <a:spLocks noChangeShapeType="1"/>
                </p:cNvSpPr>
                <p:nvPr/>
              </p:nvSpPr>
              <p:spPr bwMode="auto">
                <a:xfrm flipV="1">
                  <a:off x="2890"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157"/>
                <p:cNvSpPr>
                  <a:spLocks noChangeShapeType="1"/>
                </p:cNvSpPr>
                <p:nvPr/>
              </p:nvSpPr>
              <p:spPr bwMode="auto">
                <a:xfrm flipH="1">
                  <a:off x="2561" y="3212"/>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158"/>
                <p:cNvSpPr>
                  <a:spLocks noChangeShapeType="1"/>
                </p:cNvSpPr>
                <p:nvPr/>
              </p:nvSpPr>
              <p:spPr bwMode="auto">
                <a:xfrm flipH="1">
                  <a:off x="2522"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159"/>
                <p:cNvSpPr>
                  <a:spLocks noChangeShapeType="1"/>
                </p:cNvSpPr>
                <p:nvPr/>
              </p:nvSpPr>
              <p:spPr bwMode="auto">
                <a:xfrm>
                  <a:off x="2522" y="3253"/>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8" name="Group 160"/>
                <p:cNvGrpSpPr>
                  <a:grpSpLocks/>
                </p:cNvGrpSpPr>
                <p:nvPr/>
              </p:nvGrpSpPr>
              <p:grpSpPr bwMode="auto">
                <a:xfrm>
                  <a:off x="2537" y="3276"/>
                  <a:ext cx="338" cy="200"/>
                  <a:chOff x="2537" y="3276"/>
                  <a:chExt cx="338" cy="200"/>
                </a:xfrm>
              </p:grpSpPr>
              <p:sp>
                <p:nvSpPr>
                  <p:cNvPr id="149" name="Freeform 161"/>
                  <p:cNvSpPr>
                    <a:spLocks/>
                  </p:cNvSpPr>
                  <p:nvPr/>
                </p:nvSpPr>
                <p:spPr bwMode="auto">
                  <a:xfrm>
                    <a:off x="2610" y="3276"/>
                    <a:ext cx="195" cy="56"/>
                  </a:xfrm>
                  <a:custGeom>
                    <a:avLst/>
                    <a:gdLst>
                      <a:gd name="T0" fmla="*/ 1 w 390"/>
                      <a:gd name="T1" fmla="*/ 1 h 112"/>
                      <a:gd name="T2" fmla="*/ 0 w 390"/>
                      <a:gd name="T3" fmla="*/ 1 h 112"/>
                      <a:gd name="T4" fmla="*/ 1 w 390"/>
                      <a:gd name="T5" fmla="*/ 1 h 112"/>
                      <a:gd name="T6" fmla="*/ 1 w 390"/>
                      <a:gd name="T7" fmla="*/ 1 h 112"/>
                      <a:gd name="T8" fmla="*/ 1 w 390"/>
                      <a:gd name="T9" fmla="*/ 1 h 112"/>
                      <a:gd name="T10" fmla="*/ 1 w 390"/>
                      <a:gd name="T11" fmla="*/ 1 h 112"/>
                      <a:gd name="T12" fmla="*/ 1 w 390"/>
                      <a:gd name="T13" fmla="*/ 1 h 112"/>
                      <a:gd name="T14" fmla="*/ 1 w 390"/>
                      <a:gd name="T15" fmla="*/ 1 h 112"/>
                      <a:gd name="T16" fmla="*/ 1 w 390"/>
                      <a:gd name="T17" fmla="*/ 1 h 112"/>
                      <a:gd name="T18" fmla="*/ 1 w 390"/>
                      <a:gd name="T19" fmla="*/ 1 h 112"/>
                      <a:gd name="T20" fmla="*/ 1 w 390"/>
                      <a:gd name="T21" fmla="*/ 1 h 112"/>
                      <a:gd name="T22" fmla="*/ 1 w 390"/>
                      <a:gd name="T23" fmla="*/ 1 h 112"/>
                      <a:gd name="T24" fmla="*/ 1 w 390"/>
                      <a:gd name="T25" fmla="*/ 1 h 112"/>
                      <a:gd name="T26" fmla="*/ 1 w 390"/>
                      <a:gd name="T27" fmla="*/ 1 h 112"/>
                      <a:gd name="T28" fmla="*/ 1 w 390"/>
                      <a:gd name="T29" fmla="*/ 1 h 112"/>
                      <a:gd name="T30" fmla="*/ 1 w 390"/>
                      <a:gd name="T31" fmla="*/ 1 h 112"/>
                      <a:gd name="T32" fmla="*/ 1 w 390"/>
                      <a:gd name="T33" fmla="*/ 1 h 112"/>
                      <a:gd name="T34" fmla="*/ 1 w 390"/>
                      <a:gd name="T35" fmla="*/ 1 h 112"/>
                      <a:gd name="T36" fmla="*/ 1 w 390"/>
                      <a:gd name="T37" fmla="*/ 1 h 112"/>
                      <a:gd name="T38" fmla="*/ 1 w 390"/>
                      <a:gd name="T39" fmla="*/ 1 h 112"/>
                      <a:gd name="T40" fmla="*/ 1 w 390"/>
                      <a:gd name="T41" fmla="*/ 1 h 112"/>
                      <a:gd name="T42" fmla="*/ 1 w 390"/>
                      <a:gd name="T43" fmla="*/ 1 h 112"/>
                      <a:gd name="T44" fmla="*/ 1 w 390"/>
                      <a:gd name="T45" fmla="*/ 1 h 112"/>
                      <a:gd name="T46" fmla="*/ 1 w 390"/>
                      <a:gd name="T47" fmla="*/ 1 h 112"/>
                      <a:gd name="T48" fmla="*/ 1 w 390"/>
                      <a:gd name="T49" fmla="*/ 1 h 112"/>
                      <a:gd name="T50" fmla="*/ 1 w 390"/>
                      <a:gd name="T51" fmla="*/ 1 h 112"/>
                      <a:gd name="T52" fmla="*/ 1 w 390"/>
                      <a:gd name="T53" fmla="*/ 1 h 112"/>
                      <a:gd name="T54" fmla="*/ 1 w 390"/>
                      <a:gd name="T55" fmla="*/ 1 h 112"/>
                      <a:gd name="T56" fmla="*/ 1 w 390"/>
                      <a:gd name="T57" fmla="*/ 1 h 112"/>
                      <a:gd name="T58" fmla="*/ 1 w 390"/>
                      <a:gd name="T59" fmla="*/ 1 h 112"/>
                      <a:gd name="T60" fmla="*/ 1 w 390"/>
                      <a:gd name="T61" fmla="*/ 1 h 112"/>
                      <a:gd name="T62" fmla="*/ 1 w 390"/>
                      <a:gd name="T63" fmla="*/ 1 h 112"/>
                      <a:gd name="T64" fmla="*/ 1 w 390"/>
                      <a:gd name="T65" fmla="*/ 1 h 112"/>
                      <a:gd name="T66" fmla="*/ 1 w 390"/>
                      <a:gd name="T67" fmla="*/ 1 h 112"/>
                      <a:gd name="T68" fmla="*/ 1 w 390"/>
                      <a:gd name="T69" fmla="*/ 1 h 112"/>
                      <a:gd name="T70" fmla="*/ 1 w 390"/>
                      <a:gd name="T71" fmla="*/ 0 h 112"/>
                      <a:gd name="T72" fmla="*/ 1 w 390"/>
                      <a:gd name="T73" fmla="*/ 0 h 112"/>
                      <a:gd name="T74" fmla="*/ 1 w 390"/>
                      <a:gd name="T75" fmla="*/ 0 h 112"/>
                      <a:gd name="T76" fmla="*/ 1 w 390"/>
                      <a:gd name="T77" fmla="*/ 0 h 112"/>
                      <a:gd name="T78" fmla="*/ 1 w 390"/>
                      <a:gd name="T79" fmla="*/ 1 h 112"/>
                      <a:gd name="T80" fmla="*/ 1 w 390"/>
                      <a:gd name="T81" fmla="*/ 1 h 112"/>
                      <a:gd name="T82" fmla="*/ 1 w 390"/>
                      <a:gd name="T83" fmla="*/ 1 h 112"/>
                      <a:gd name="T84" fmla="*/ 1 w 390"/>
                      <a:gd name="T85" fmla="*/ 1 h 112"/>
                      <a:gd name="T86" fmla="*/ 1 w 390"/>
                      <a:gd name="T87" fmla="*/ 1 h 112"/>
                      <a:gd name="T88" fmla="*/ 1 w 390"/>
                      <a:gd name="T89" fmla="*/ 1 h 112"/>
                      <a:gd name="T90" fmla="*/ 1 w 390"/>
                      <a:gd name="T91" fmla="*/ 1 h 112"/>
                      <a:gd name="T92" fmla="*/ 1 w 390"/>
                      <a:gd name="T93" fmla="*/ 1 h 112"/>
                      <a:gd name="T94" fmla="*/ 1 w 390"/>
                      <a:gd name="T95" fmla="*/ 1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0"/>
                      <a:gd name="T145" fmla="*/ 0 h 112"/>
                      <a:gd name="T146" fmla="*/ 390 w 390"/>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0" h="112">
                        <a:moveTo>
                          <a:pt x="27" y="27"/>
                        </a:moveTo>
                        <a:lnTo>
                          <a:pt x="0" y="92"/>
                        </a:lnTo>
                        <a:lnTo>
                          <a:pt x="13" y="112"/>
                        </a:lnTo>
                        <a:lnTo>
                          <a:pt x="113" y="94"/>
                        </a:lnTo>
                        <a:lnTo>
                          <a:pt x="115" y="49"/>
                        </a:lnTo>
                        <a:lnTo>
                          <a:pt x="115" y="45"/>
                        </a:lnTo>
                        <a:lnTo>
                          <a:pt x="116" y="40"/>
                        </a:lnTo>
                        <a:lnTo>
                          <a:pt x="119" y="36"/>
                        </a:lnTo>
                        <a:lnTo>
                          <a:pt x="123" y="33"/>
                        </a:lnTo>
                        <a:lnTo>
                          <a:pt x="128" y="30"/>
                        </a:lnTo>
                        <a:lnTo>
                          <a:pt x="133" y="30"/>
                        </a:lnTo>
                        <a:lnTo>
                          <a:pt x="132" y="30"/>
                        </a:lnTo>
                        <a:lnTo>
                          <a:pt x="255" y="30"/>
                        </a:lnTo>
                        <a:lnTo>
                          <a:pt x="261" y="30"/>
                        </a:lnTo>
                        <a:lnTo>
                          <a:pt x="264" y="31"/>
                        </a:lnTo>
                        <a:lnTo>
                          <a:pt x="267" y="33"/>
                        </a:lnTo>
                        <a:lnTo>
                          <a:pt x="273" y="36"/>
                        </a:lnTo>
                        <a:lnTo>
                          <a:pt x="274" y="39"/>
                        </a:lnTo>
                        <a:lnTo>
                          <a:pt x="277" y="43"/>
                        </a:lnTo>
                        <a:lnTo>
                          <a:pt x="277" y="48"/>
                        </a:lnTo>
                        <a:lnTo>
                          <a:pt x="280" y="95"/>
                        </a:lnTo>
                        <a:lnTo>
                          <a:pt x="379" y="112"/>
                        </a:lnTo>
                        <a:lnTo>
                          <a:pt x="390" y="88"/>
                        </a:lnTo>
                        <a:lnTo>
                          <a:pt x="367" y="27"/>
                        </a:lnTo>
                        <a:lnTo>
                          <a:pt x="359" y="22"/>
                        </a:lnTo>
                        <a:lnTo>
                          <a:pt x="342" y="18"/>
                        </a:lnTo>
                        <a:lnTo>
                          <a:pt x="323" y="13"/>
                        </a:lnTo>
                        <a:lnTo>
                          <a:pt x="304" y="9"/>
                        </a:lnTo>
                        <a:lnTo>
                          <a:pt x="284" y="6"/>
                        </a:lnTo>
                        <a:lnTo>
                          <a:pt x="264" y="3"/>
                        </a:lnTo>
                        <a:lnTo>
                          <a:pt x="242" y="1"/>
                        </a:lnTo>
                        <a:lnTo>
                          <a:pt x="221" y="0"/>
                        </a:lnTo>
                        <a:lnTo>
                          <a:pt x="204" y="0"/>
                        </a:lnTo>
                        <a:lnTo>
                          <a:pt x="187" y="0"/>
                        </a:lnTo>
                        <a:lnTo>
                          <a:pt x="171" y="0"/>
                        </a:lnTo>
                        <a:lnTo>
                          <a:pt x="154" y="1"/>
                        </a:lnTo>
                        <a:lnTo>
                          <a:pt x="128" y="3"/>
                        </a:lnTo>
                        <a:lnTo>
                          <a:pt x="106" y="6"/>
                        </a:lnTo>
                        <a:lnTo>
                          <a:pt x="87" y="10"/>
                        </a:lnTo>
                        <a:lnTo>
                          <a:pt x="72" y="13"/>
                        </a:lnTo>
                        <a:lnTo>
                          <a:pt x="56" y="18"/>
                        </a:lnTo>
                        <a:lnTo>
                          <a:pt x="39" y="22"/>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162"/>
                  <p:cNvSpPr>
                    <a:spLocks/>
                  </p:cNvSpPr>
                  <p:nvPr/>
                </p:nvSpPr>
                <p:spPr bwMode="auto">
                  <a:xfrm>
                    <a:off x="2542" y="3306"/>
                    <a:ext cx="60" cy="76"/>
                  </a:xfrm>
                  <a:custGeom>
                    <a:avLst/>
                    <a:gdLst>
                      <a:gd name="T0" fmla="*/ 1 w 120"/>
                      <a:gd name="T1" fmla="*/ 0 h 151"/>
                      <a:gd name="T2" fmla="*/ 1 w 120"/>
                      <a:gd name="T3" fmla="*/ 1 h 151"/>
                      <a:gd name="T4" fmla="*/ 1 w 120"/>
                      <a:gd name="T5" fmla="*/ 1 h 151"/>
                      <a:gd name="T6" fmla="*/ 1 w 120"/>
                      <a:gd name="T7" fmla="*/ 1 h 151"/>
                      <a:gd name="T8" fmla="*/ 1 w 120"/>
                      <a:gd name="T9" fmla="*/ 1 h 151"/>
                      <a:gd name="T10" fmla="*/ 1 w 120"/>
                      <a:gd name="T11" fmla="*/ 1 h 151"/>
                      <a:gd name="T12" fmla="*/ 0 w 120"/>
                      <a:gd name="T13" fmla="*/ 1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0"/>
                        </a:moveTo>
                        <a:lnTo>
                          <a:pt x="83" y="67"/>
                        </a:lnTo>
                        <a:lnTo>
                          <a:pt x="120" y="67"/>
                        </a:lnTo>
                        <a:lnTo>
                          <a:pt x="120" y="88"/>
                        </a:lnTo>
                        <a:lnTo>
                          <a:pt x="84" y="88"/>
                        </a:lnTo>
                        <a:lnTo>
                          <a:pt x="84" y="151"/>
                        </a:lnTo>
                        <a:lnTo>
                          <a:pt x="0" y="78"/>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163"/>
                  <p:cNvSpPr>
                    <a:spLocks/>
                  </p:cNvSpPr>
                  <p:nvPr/>
                </p:nvSpPr>
                <p:spPr bwMode="auto">
                  <a:xfrm>
                    <a:off x="2537" y="3380"/>
                    <a:ext cx="60"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151"/>
                        </a:moveTo>
                        <a:lnTo>
                          <a:pt x="37" y="84"/>
                        </a:lnTo>
                        <a:lnTo>
                          <a:pt x="0" y="84"/>
                        </a:lnTo>
                        <a:lnTo>
                          <a:pt x="0" y="63"/>
                        </a:lnTo>
                        <a:lnTo>
                          <a:pt x="35" y="63"/>
                        </a:lnTo>
                        <a:lnTo>
                          <a:pt x="35" y="0"/>
                        </a:lnTo>
                        <a:lnTo>
                          <a:pt x="120" y="73"/>
                        </a:lnTo>
                        <a:lnTo>
                          <a:pt x="37"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164"/>
                  <p:cNvSpPr>
                    <a:spLocks/>
                  </p:cNvSpPr>
                  <p:nvPr/>
                </p:nvSpPr>
                <p:spPr bwMode="auto">
                  <a:xfrm>
                    <a:off x="2810" y="3306"/>
                    <a:ext cx="60" cy="76"/>
                  </a:xfrm>
                  <a:custGeom>
                    <a:avLst/>
                    <a:gdLst>
                      <a:gd name="T0" fmla="*/ 0 w 121"/>
                      <a:gd name="T1" fmla="*/ 0 h 151"/>
                      <a:gd name="T2" fmla="*/ 0 w 121"/>
                      <a:gd name="T3" fmla="*/ 1 h 151"/>
                      <a:gd name="T4" fmla="*/ 0 w 121"/>
                      <a:gd name="T5" fmla="*/ 1 h 151"/>
                      <a:gd name="T6" fmla="*/ 0 w 121"/>
                      <a:gd name="T7" fmla="*/ 1 h 151"/>
                      <a:gd name="T8" fmla="*/ 0 w 121"/>
                      <a:gd name="T9" fmla="*/ 1 h 151"/>
                      <a:gd name="T10" fmla="*/ 0 w 121"/>
                      <a:gd name="T11" fmla="*/ 1 h 151"/>
                      <a:gd name="T12" fmla="*/ 0 w 121"/>
                      <a:gd name="T13" fmla="*/ 1 h 151"/>
                      <a:gd name="T14" fmla="*/ 0 w 121"/>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1"/>
                      <a:gd name="T26" fmla="*/ 121 w 121"/>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1">
                        <a:moveTo>
                          <a:pt x="38" y="0"/>
                        </a:moveTo>
                        <a:lnTo>
                          <a:pt x="38" y="67"/>
                        </a:lnTo>
                        <a:lnTo>
                          <a:pt x="0" y="67"/>
                        </a:lnTo>
                        <a:lnTo>
                          <a:pt x="0" y="88"/>
                        </a:lnTo>
                        <a:lnTo>
                          <a:pt x="36" y="88"/>
                        </a:lnTo>
                        <a:lnTo>
                          <a:pt x="36" y="151"/>
                        </a:lnTo>
                        <a:lnTo>
                          <a:pt x="121" y="78"/>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165"/>
                  <p:cNvSpPr>
                    <a:spLocks/>
                  </p:cNvSpPr>
                  <p:nvPr/>
                </p:nvSpPr>
                <p:spPr bwMode="auto">
                  <a:xfrm>
                    <a:off x="2815" y="3380"/>
                    <a:ext cx="60" cy="75"/>
                  </a:xfrm>
                  <a:custGeom>
                    <a:avLst/>
                    <a:gdLst>
                      <a:gd name="T0" fmla="*/ 0 w 121"/>
                      <a:gd name="T1" fmla="*/ 0 h 151"/>
                      <a:gd name="T2" fmla="*/ 0 w 121"/>
                      <a:gd name="T3" fmla="*/ 0 h 151"/>
                      <a:gd name="T4" fmla="*/ 0 w 121"/>
                      <a:gd name="T5" fmla="*/ 0 h 151"/>
                      <a:gd name="T6" fmla="*/ 0 w 121"/>
                      <a:gd name="T7" fmla="*/ 0 h 151"/>
                      <a:gd name="T8" fmla="*/ 0 w 121"/>
                      <a:gd name="T9" fmla="*/ 0 h 151"/>
                      <a:gd name="T10" fmla="*/ 0 w 121"/>
                      <a:gd name="T11" fmla="*/ 0 h 151"/>
                      <a:gd name="T12" fmla="*/ 0 w 121"/>
                      <a:gd name="T13" fmla="*/ 0 h 151"/>
                      <a:gd name="T14" fmla="*/ 0 w 121"/>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1"/>
                      <a:gd name="T26" fmla="*/ 121 w 121"/>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1">
                        <a:moveTo>
                          <a:pt x="84" y="151"/>
                        </a:moveTo>
                        <a:lnTo>
                          <a:pt x="84" y="84"/>
                        </a:lnTo>
                        <a:lnTo>
                          <a:pt x="121" y="84"/>
                        </a:lnTo>
                        <a:lnTo>
                          <a:pt x="121" y="63"/>
                        </a:lnTo>
                        <a:lnTo>
                          <a:pt x="85" y="63"/>
                        </a:lnTo>
                        <a:lnTo>
                          <a:pt x="85" y="0"/>
                        </a:lnTo>
                        <a:lnTo>
                          <a:pt x="0" y="73"/>
                        </a:lnTo>
                        <a:lnTo>
                          <a:pt x="84"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Rectangle 166"/>
                  <p:cNvSpPr>
                    <a:spLocks noChangeArrowheads="1"/>
                  </p:cNvSpPr>
                  <p:nvPr/>
                </p:nvSpPr>
                <p:spPr bwMode="auto">
                  <a:xfrm>
                    <a:off x="2634" y="3339"/>
                    <a:ext cx="150" cy="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139" name="Group 167"/>
                <p:cNvGrpSpPr>
                  <a:grpSpLocks/>
                </p:cNvGrpSpPr>
                <p:nvPr/>
              </p:nvGrpSpPr>
              <p:grpSpPr bwMode="auto">
                <a:xfrm>
                  <a:off x="2534" y="3273"/>
                  <a:ext cx="339" cy="200"/>
                  <a:chOff x="2534" y="3273"/>
                  <a:chExt cx="339" cy="200"/>
                </a:xfrm>
              </p:grpSpPr>
              <p:sp>
                <p:nvSpPr>
                  <p:cNvPr id="143" name="Freeform 168"/>
                  <p:cNvSpPr>
                    <a:spLocks/>
                  </p:cNvSpPr>
                  <p:nvPr/>
                </p:nvSpPr>
                <p:spPr bwMode="auto">
                  <a:xfrm>
                    <a:off x="2607" y="3273"/>
                    <a:ext cx="195" cy="56"/>
                  </a:xfrm>
                  <a:custGeom>
                    <a:avLst/>
                    <a:gdLst>
                      <a:gd name="T0" fmla="*/ 0 w 391"/>
                      <a:gd name="T1" fmla="*/ 1 h 112"/>
                      <a:gd name="T2" fmla="*/ 0 w 391"/>
                      <a:gd name="T3" fmla="*/ 1 h 112"/>
                      <a:gd name="T4" fmla="*/ 0 w 391"/>
                      <a:gd name="T5" fmla="*/ 1 h 112"/>
                      <a:gd name="T6" fmla="*/ 0 w 391"/>
                      <a:gd name="T7" fmla="*/ 1 h 112"/>
                      <a:gd name="T8" fmla="*/ 0 w 391"/>
                      <a:gd name="T9" fmla="*/ 1 h 112"/>
                      <a:gd name="T10" fmla="*/ 0 w 391"/>
                      <a:gd name="T11" fmla="*/ 1 h 112"/>
                      <a:gd name="T12" fmla="*/ 0 w 391"/>
                      <a:gd name="T13" fmla="*/ 1 h 112"/>
                      <a:gd name="T14" fmla="*/ 0 w 391"/>
                      <a:gd name="T15" fmla="*/ 1 h 112"/>
                      <a:gd name="T16" fmla="*/ 0 w 391"/>
                      <a:gd name="T17" fmla="*/ 1 h 112"/>
                      <a:gd name="T18" fmla="*/ 0 w 391"/>
                      <a:gd name="T19" fmla="*/ 1 h 112"/>
                      <a:gd name="T20" fmla="*/ 0 w 391"/>
                      <a:gd name="T21" fmla="*/ 1 h 112"/>
                      <a:gd name="T22" fmla="*/ 0 w 391"/>
                      <a:gd name="T23" fmla="*/ 1 h 112"/>
                      <a:gd name="T24" fmla="*/ 0 w 391"/>
                      <a:gd name="T25" fmla="*/ 1 h 112"/>
                      <a:gd name="T26" fmla="*/ 0 w 391"/>
                      <a:gd name="T27" fmla="*/ 1 h 112"/>
                      <a:gd name="T28" fmla="*/ 0 w 391"/>
                      <a:gd name="T29" fmla="*/ 1 h 112"/>
                      <a:gd name="T30" fmla="*/ 0 w 391"/>
                      <a:gd name="T31" fmla="*/ 1 h 112"/>
                      <a:gd name="T32" fmla="*/ 0 w 391"/>
                      <a:gd name="T33" fmla="*/ 1 h 112"/>
                      <a:gd name="T34" fmla="*/ 0 w 391"/>
                      <a:gd name="T35" fmla="*/ 1 h 112"/>
                      <a:gd name="T36" fmla="*/ 0 w 391"/>
                      <a:gd name="T37" fmla="*/ 1 h 112"/>
                      <a:gd name="T38" fmla="*/ 0 w 391"/>
                      <a:gd name="T39" fmla="*/ 1 h 112"/>
                      <a:gd name="T40" fmla="*/ 0 w 391"/>
                      <a:gd name="T41" fmla="*/ 1 h 112"/>
                      <a:gd name="T42" fmla="*/ 0 w 391"/>
                      <a:gd name="T43" fmla="*/ 1 h 112"/>
                      <a:gd name="T44" fmla="*/ 0 w 391"/>
                      <a:gd name="T45" fmla="*/ 1 h 112"/>
                      <a:gd name="T46" fmla="*/ 0 w 391"/>
                      <a:gd name="T47" fmla="*/ 1 h 112"/>
                      <a:gd name="T48" fmla="*/ 0 w 391"/>
                      <a:gd name="T49" fmla="*/ 1 h 112"/>
                      <a:gd name="T50" fmla="*/ 0 w 391"/>
                      <a:gd name="T51" fmla="*/ 1 h 112"/>
                      <a:gd name="T52" fmla="*/ 0 w 391"/>
                      <a:gd name="T53" fmla="*/ 1 h 112"/>
                      <a:gd name="T54" fmla="*/ 0 w 391"/>
                      <a:gd name="T55" fmla="*/ 1 h 112"/>
                      <a:gd name="T56" fmla="*/ 0 w 391"/>
                      <a:gd name="T57" fmla="*/ 1 h 112"/>
                      <a:gd name="T58" fmla="*/ 0 w 391"/>
                      <a:gd name="T59" fmla="*/ 1 h 112"/>
                      <a:gd name="T60" fmla="*/ 0 w 391"/>
                      <a:gd name="T61" fmla="*/ 1 h 112"/>
                      <a:gd name="T62" fmla="*/ 0 w 391"/>
                      <a:gd name="T63" fmla="*/ 1 h 112"/>
                      <a:gd name="T64" fmla="*/ 0 w 391"/>
                      <a:gd name="T65" fmla="*/ 1 h 112"/>
                      <a:gd name="T66" fmla="*/ 0 w 391"/>
                      <a:gd name="T67" fmla="*/ 1 h 112"/>
                      <a:gd name="T68" fmla="*/ 0 w 391"/>
                      <a:gd name="T69" fmla="*/ 1 h 112"/>
                      <a:gd name="T70" fmla="*/ 0 w 391"/>
                      <a:gd name="T71" fmla="*/ 0 h 112"/>
                      <a:gd name="T72" fmla="*/ 0 w 391"/>
                      <a:gd name="T73" fmla="*/ 0 h 112"/>
                      <a:gd name="T74" fmla="*/ 0 w 391"/>
                      <a:gd name="T75" fmla="*/ 0 h 112"/>
                      <a:gd name="T76" fmla="*/ 0 w 391"/>
                      <a:gd name="T77" fmla="*/ 0 h 112"/>
                      <a:gd name="T78" fmla="*/ 0 w 391"/>
                      <a:gd name="T79" fmla="*/ 1 h 112"/>
                      <a:gd name="T80" fmla="*/ 0 w 391"/>
                      <a:gd name="T81" fmla="*/ 1 h 112"/>
                      <a:gd name="T82" fmla="*/ 0 w 391"/>
                      <a:gd name="T83" fmla="*/ 1 h 112"/>
                      <a:gd name="T84" fmla="*/ 0 w 391"/>
                      <a:gd name="T85" fmla="*/ 1 h 112"/>
                      <a:gd name="T86" fmla="*/ 0 w 391"/>
                      <a:gd name="T87" fmla="*/ 1 h 112"/>
                      <a:gd name="T88" fmla="*/ 0 w 391"/>
                      <a:gd name="T89" fmla="*/ 1 h 112"/>
                      <a:gd name="T90" fmla="*/ 0 w 391"/>
                      <a:gd name="T91" fmla="*/ 1 h 112"/>
                      <a:gd name="T92" fmla="*/ 0 w 391"/>
                      <a:gd name="T93" fmla="*/ 1 h 112"/>
                      <a:gd name="T94" fmla="*/ 0 w 391"/>
                      <a:gd name="T95" fmla="*/ 1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112"/>
                      <a:gd name="T146" fmla="*/ 391 w 391"/>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112">
                        <a:moveTo>
                          <a:pt x="27" y="27"/>
                        </a:moveTo>
                        <a:lnTo>
                          <a:pt x="0" y="92"/>
                        </a:lnTo>
                        <a:lnTo>
                          <a:pt x="13" y="112"/>
                        </a:lnTo>
                        <a:lnTo>
                          <a:pt x="114" y="94"/>
                        </a:lnTo>
                        <a:lnTo>
                          <a:pt x="115" y="49"/>
                        </a:lnTo>
                        <a:lnTo>
                          <a:pt x="115" y="45"/>
                        </a:lnTo>
                        <a:lnTo>
                          <a:pt x="116" y="40"/>
                        </a:lnTo>
                        <a:lnTo>
                          <a:pt x="119" y="36"/>
                        </a:lnTo>
                        <a:lnTo>
                          <a:pt x="124" y="33"/>
                        </a:lnTo>
                        <a:lnTo>
                          <a:pt x="128" y="30"/>
                        </a:lnTo>
                        <a:lnTo>
                          <a:pt x="134" y="30"/>
                        </a:lnTo>
                        <a:lnTo>
                          <a:pt x="132" y="30"/>
                        </a:lnTo>
                        <a:lnTo>
                          <a:pt x="256" y="30"/>
                        </a:lnTo>
                        <a:lnTo>
                          <a:pt x="261" y="30"/>
                        </a:lnTo>
                        <a:lnTo>
                          <a:pt x="264" y="31"/>
                        </a:lnTo>
                        <a:lnTo>
                          <a:pt x="267" y="33"/>
                        </a:lnTo>
                        <a:lnTo>
                          <a:pt x="273" y="36"/>
                        </a:lnTo>
                        <a:lnTo>
                          <a:pt x="274" y="39"/>
                        </a:lnTo>
                        <a:lnTo>
                          <a:pt x="277" y="43"/>
                        </a:lnTo>
                        <a:lnTo>
                          <a:pt x="277" y="48"/>
                        </a:lnTo>
                        <a:lnTo>
                          <a:pt x="280" y="95"/>
                        </a:lnTo>
                        <a:lnTo>
                          <a:pt x="379" y="112"/>
                        </a:lnTo>
                        <a:lnTo>
                          <a:pt x="391" y="88"/>
                        </a:lnTo>
                        <a:lnTo>
                          <a:pt x="368" y="27"/>
                        </a:lnTo>
                        <a:lnTo>
                          <a:pt x="359" y="22"/>
                        </a:lnTo>
                        <a:lnTo>
                          <a:pt x="342" y="18"/>
                        </a:lnTo>
                        <a:lnTo>
                          <a:pt x="323" y="13"/>
                        </a:lnTo>
                        <a:lnTo>
                          <a:pt x="304" y="9"/>
                        </a:lnTo>
                        <a:lnTo>
                          <a:pt x="284" y="6"/>
                        </a:lnTo>
                        <a:lnTo>
                          <a:pt x="264" y="3"/>
                        </a:lnTo>
                        <a:lnTo>
                          <a:pt x="243" y="1"/>
                        </a:lnTo>
                        <a:lnTo>
                          <a:pt x="221" y="0"/>
                        </a:lnTo>
                        <a:lnTo>
                          <a:pt x="204" y="0"/>
                        </a:lnTo>
                        <a:lnTo>
                          <a:pt x="187" y="0"/>
                        </a:lnTo>
                        <a:lnTo>
                          <a:pt x="171" y="0"/>
                        </a:lnTo>
                        <a:lnTo>
                          <a:pt x="154" y="1"/>
                        </a:lnTo>
                        <a:lnTo>
                          <a:pt x="128" y="3"/>
                        </a:lnTo>
                        <a:lnTo>
                          <a:pt x="106" y="6"/>
                        </a:lnTo>
                        <a:lnTo>
                          <a:pt x="88" y="10"/>
                        </a:lnTo>
                        <a:lnTo>
                          <a:pt x="72" y="13"/>
                        </a:lnTo>
                        <a:lnTo>
                          <a:pt x="56" y="18"/>
                        </a:lnTo>
                        <a:lnTo>
                          <a:pt x="39" y="22"/>
                        </a:lnTo>
                        <a:lnTo>
                          <a:pt x="27"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169"/>
                  <p:cNvSpPr>
                    <a:spLocks/>
                  </p:cNvSpPr>
                  <p:nvPr/>
                </p:nvSpPr>
                <p:spPr bwMode="auto">
                  <a:xfrm>
                    <a:off x="2539" y="3304"/>
                    <a:ext cx="60" cy="75"/>
                  </a:xfrm>
                  <a:custGeom>
                    <a:avLst/>
                    <a:gdLst>
                      <a:gd name="T0" fmla="*/ 1 w 120"/>
                      <a:gd name="T1" fmla="*/ 0 h 151"/>
                      <a:gd name="T2" fmla="*/ 1 w 120"/>
                      <a:gd name="T3" fmla="*/ 0 h 151"/>
                      <a:gd name="T4" fmla="*/ 1 w 120"/>
                      <a:gd name="T5" fmla="*/ 0 h 151"/>
                      <a:gd name="T6" fmla="*/ 1 w 120"/>
                      <a:gd name="T7" fmla="*/ 0 h 151"/>
                      <a:gd name="T8" fmla="*/ 1 w 120"/>
                      <a:gd name="T9" fmla="*/ 0 h 151"/>
                      <a:gd name="T10" fmla="*/ 1 w 120"/>
                      <a:gd name="T11" fmla="*/ 0 h 151"/>
                      <a:gd name="T12" fmla="*/ 0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0"/>
                        </a:moveTo>
                        <a:lnTo>
                          <a:pt x="83" y="67"/>
                        </a:lnTo>
                        <a:lnTo>
                          <a:pt x="120" y="67"/>
                        </a:lnTo>
                        <a:lnTo>
                          <a:pt x="120" y="88"/>
                        </a:lnTo>
                        <a:lnTo>
                          <a:pt x="85" y="88"/>
                        </a:lnTo>
                        <a:lnTo>
                          <a:pt x="85" y="151"/>
                        </a:lnTo>
                        <a:lnTo>
                          <a:pt x="0" y="78"/>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170"/>
                  <p:cNvSpPr>
                    <a:spLocks/>
                  </p:cNvSpPr>
                  <p:nvPr/>
                </p:nvSpPr>
                <p:spPr bwMode="auto">
                  <a:xfrm>
                    <a:off x="2534" y="3377"/>
                    <a:ext cx="60"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151"/>
                        </a:moveTo>
                        <a:lnTo>
                          <a:pt x="37" y="84"/>
                        </a:lnTo>
                        <a:lnTo>
                          <a:pt x="0" y="84"/>
                        </a:lnTo>
                        <a:lnTo>
                          <a:pt x="0" y="63"/>
                        </a:lnTo>
                        <a:lnTo>
                          <a:pt x="36" y="63"/>
                        </a:lnTo>
                        <a:lnTo>
                          <a:pt x="36" y="0"/>
                        </a:lnTo>
                        <a:lnTo>
                          <a:pt x="120" y="73"/>
                        </a:lnTo>
                        <a:lnTo>
                          <a:pt x="37"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171"/>
                  <p:cNvSpPr>
                    <a:spLocks/>
                  </p:cNvSpPr>
                  <p:nvPr/>
                </p:nvSpPr>
                <p:spPr bwMode="auto">
                  <a:xfrm>
                    <a:off x="2807" y="3304"/>
                    <a:ext cx="61"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0"/>
                        </a:moveTo>
                        <a:lnTo>
                          <a:pt x="37" y="67"/>
                        </a:lnTo>
                        <a:lnTo>
                          <a:pt x="0" y="67"/>
                        </a:lnTo>
                        <a:lnTo>
                          <a:pt x="0" y="88"/>
                        </a:lnTo>
                        <a:lnTo>
                          <a:pt x="35" y="88"/>
                        </a:lnTo>
                        <a:lnTo>
                          <a:pt x="35" y="151"/>
                        </a:lnTo>
                        <a:lnTo>
                          <a:pt x="120" y="78"/>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172"/>
                  <p:cNvSpPr>
                    <a:spLocks/>
                  </p:cNvSpPr>
                  <p:nvPr/>
                </p:nvSpPr>
                <p:spPr bwMode="auto">
                  <a:xfrm>
                    <a:off x="2812" y="3377"/>
                    <a:ext cx="61" cy="75"/>
                  </a:xfrm>
                  <a:custGeom>
                    <a:avLst/>
                    <a:gdLst>
                      <a:gd name="T0" fmla="*/ 1 w 120"/>
                      <a:gd name="T1" fmla="*/ 0 h 151"/>
                      <a:gd name="T2" fmla="*/ 1 w 120"/>
                      <a:gd name="T3" fmla="*/ 0 h 151"/>
                      <a:gd name="T4" fmla="*/ 1 w 120"/>
                      <a:gd name="T5" fmla="*/ 0 h 151"/>
                      <a:gd name="T6" fmla="*/ 1 w 120"/>
                      <a:gd name="T7" fmla="*/ 0 h 151"/>
                      <a:gd name="T8" fmla="*/ 1 w 120"/>
                      <a:gd name="T9" fmla="*/ 0 h 151"/>
                      <a:gd name="T10" fmla="*/ 1 w 120"/>
                      <a:gd name="T11" fmla="*/ 0 h 151"/>
                      <a:gd name="T12" fmla="*/ 0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151"/>
                        </a:moveTo>
                        <a:lnTo>
                          <a:pt x="83" y="84"/>
                        </a:lnTo>
                        <a:lnTo>
                          <a:pt x="120" y="84"/>
                        </a:lnTo>
                        <a:lnTo>
                          <a:pt x="120" y="63"/>
                        </a:lnTo>
                        <a:lnTo>
                          <a:pt x="84" y="63"/>
                        </a:lnTo>
                        <a:lnTo>
                          <a:pt x="84" y="0"/>
                        </a:lnTo>
                        <a:lnTo>
                          <a:pt x="0" y="73"/>
                        </a:lnTo>
                        <a:lnTo>
                          <a:pt x="83"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Rectangle 173"/>
                  <p:cNvSpPr>
                    <a:spLocks noChangeArrowheads="1"/>
                  </p:cNvSpPr>
                  <p:nvPr/>
                </p:nvSpPr>
                <p:spPr bwMode="auto">
                  <a:xfrm>
                    <a:off x="2631" y="3336"/>
                    <a:ext cx="150"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40" name="Rectangle 174"/>
                <p:cNvSpPr>
                  <a:spLocks noChangeArrowheads="1"/>
                </p:cNvSpPr>
                <p:nvPr/>
              </p:nvSpPr>
              <p:spPr bwMode="auto">
                <a:xfrm>
                  <a:off x="2649" y="3352"/>
                  <a:ext cx="116" cy="23"/>
                </a:xfrm>
                <a:prstGeom prst="rect">
                  <a:avLst/>
                </a:prstGeom>
                <a:noFill/>
                <a:ln w="4763">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Rectangle 175"/>
                <p:cNvSpPr>
                  <a:spLocks noChangeArrowheads="1"/>
                </p:cNvSpPr>
                <p:nvPr/>
              </p:nvSpPr>
              <p:spPr bwMode="auto">
                <a:xfrm>
                  <a:off x="2649" y="3399"/>
                  <a:ext cx="116" cy="59"/>
                </a:xfrm>
                <a:prstGeom prst="rect">
                  <a:avLst/>
                </a:prstGeom>
                <a:noFill/>
                <a:ln w="4763">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Line 176"/>
                <p:cNvSpPr>
                  <a:spLocks noChangeShapeType="1"/>
                </p:cNvSpPr>
                <p:nvPr/>
              </p:nvSpPr>
              <p:spPr bwMode="auto">
                <a:xfrm flipH="1">
                  <a:off x="2648" y="3387"/>
                  <a:ext cx="118" cy="0"/>
                </a:xfrm>
                <a:prstGeom prst="line">
                  <a:avLst/>
                </a:prstGeom>
                <a:noFill/>
                <a:ln w="4763">
                  <a:solidFill>
                    <a:srgbClr val="0078AA"/>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9" name="Freeform 177"/>
              <p:cNvSpPr>
                <a:spLocks/>
              </p:cNvSpPr>
              <p:nvPr/>
            </p:nvSpPr>
            <p:spPr bwMode="auto">
              <a:xfrm>
                <a:off x="2969" y="3110"/>
                <a:ext cx="181" cy="262"/>
              </a:xfrm>
              <a:custGeom>
                <a:avLst/>
                <a:gdLst>
                  <a:gd name="T0" fmla="*/ 0 w 393"/>
                  <a:gd name="T1" fmla="*/ 0 h 471"/>
                  <a:gd name="T2" fmla="*/ 0 w 393"/>
                  <a:gd name="T3" fmla="*/ 1 h 471"/>
                  <a:gd name="T4" fmla="*/ 0 w 393"/>
                  <a:gd name="T5" fmla="*/ 1 h 471"/>
                  <a:gd name="T6" fmla="*/ 0 w 393"/>
                  <a:gd name="T7" fmla="*/ 1 h 471"/>
                  <a:gd name="T8" fmla="*/ 0 w 393"/>
                  <a:gd name="T9" fmla="*/ 1 h 471"/>
                  <a:gd name="T10" fmla="*/ 0 w 393"/>
                  <a:gd name="T11" fmla="*/ 1 h 471"/>
                  <a:gd name="T12" fmla="*/ 0 w 393"/>
                  <a:gd name="T13" fmla="*/ 1 h 471"/>
                  <a:gd name="T14" fmla="*/ 0 w 393"/>
                  <a:gd name="T15" fmla="*/ 0 h 471"/>
                  <a:gd name="T16" fmla="*/ 0 60000 65536"/>
                  <a:gd name="T17" fmla="*/ 0 60000 65536"/>
                  <a:gd name="T18" fmla="*/ 0 60000 65536"/>
                  <a:gd name="T19" fmla="*/ 0 60000 65536"/>
                  <a:gd name="T20" fmla="*/ 0 60000 65536"/>
                  <a:gd name="T21" fmla="*/ 0 60000 65536"/>
                  <a:gd name="T22" fmla="*/ 0 60000 65536"/>
                  <a:gd name="T23" fmla="*/ 0 60000 65536"/>
                  <a:gd name="T24" fmla="*/ 0 w 393"/>
                  <a:gd name="T25" fmla="*/ 0 h 471"/>
                  <a:gd name="T26" fmla="*/ 393 w 393"/>
                  <a:gd name="T27" fmla="*/ 471 h 4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 h="471">
                    <a:moveTo>
                      <a:pt x="121" y="0"/>
                    </a:moveTo>
                    <a:lnTo>
                      <a:pt x="121" y="210"/>
                    </a:lnTo>
                    <a:lnTo>
                      <a:pt x="0" y="210"/>
                    </a:lnTo>
                    <a:lnTo>
                      <a:pt x="0" y="275"/>
                    </a:lnTo>
                    <a:lnTo>
                      <a:pt x="117" y="275"/>
                    </a:lnTo>
                    <a:lnTo>
                      <a:pt x="117" y="471"/>
                    </a:lnTo>
                    <a:lnTo>
                      <a:pt x="393" y="242"/>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78"/>
              <p:cNvSpPr>
                <a:spLocks/>
              </p:cNvSpPr>
              <p:nvPr/>
            </p:nvSpPr>
            <p:spPr bwMode="auto">
              <a:xfrm>
                <a:off x="2984" y="3365"/>
                <a:ext cx="181" cy="262"/>
              </a:xfrm>
              <a:custGeom>
                <a:avLst/>
                <a:gdLst>
                  <a:gd name="T0" fmla="*/ 0 w 393"/>
                  <a:gd name="T1" fmla="*/ 1 h 472"/>
                  <a:gd name="T2" fmla="*/ 0 w 393"/>
                  <a:gd name="T3" fmla="*/ 1 h 472"/>
                  <a:gd name="T4" fmla="*/ 0 w 393"/>
                  <a:gd name="T5" fmla="*/ 1 h 472"/>
                  <a:gd name="T6" fmla="*/ 0 w 393"/>
                  <a:gd name="T7" fmla="*/ 1 h 472"/>
                  <a:gd name="T8" fmla="*/ 0 w 393"/>
                  <a:gd name="T9" fmla="*/ 1 h 472"/>
                  <a:gd name="T10" fmla="*/ 0 w 393"/>
                  <a:gd name="T11" fmla="*/ 0 h 472"/>
                  <a:gd name="T12" fmla="*/ 0 w 393"/>
                  <a:gd name="T13" fmla="*/ 1 h 472"/>
                  <a:gd name="T14" fmla="*/ 0 w 393"/>
                  <a:gd name="T15" fmla="*/ 1 h 472"/>
                  <a:gd name="T16" fmla="*/ 0 60000 65536"/>
                  <a:gd name="T17" fmla="*/ 0 60000 65536"/>
                  <a:gd name="T18" fmla="*/ 0 60000 65536"/>
                  <a:gd name="T19" fmla="*/ 0 60000 65536"/>
                  <a:gd name="T20" fmla="*/ 0 60000 65536"/>
                  <a:gd name="T21" fmla="*/ 0 60000 65536"/>
                  <a:gd name="T22" fmla="*/ 0 60000 65536"/>
                  <a:gd name="T23" fmla="*/ 0 60000 65536"/>
                  <a:gd name="T24" fmla="*/ 0 w 393"/>
                  <a:gd name="T25" fmla="*/ 0 h 472"/>
                  <a:gd name="T26" fmla="*/ 393 w 393"/>
                  <a:gd name="T27" fmla="*/ 472 h 4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 h="472">
                    <a:moveTo>
                      <a:pt x="272" y="472"/>
                    </a:moveTo>
                    <a:lnTo>
                      <a:pt x="272" y="262"/>
                    </a:lnTo>
                    <a:lnTo>
                      <a:pt x="393" y="262"/>
                    </a:lnTo>
                    <a:lnTo>
                      <a:pt x="393" y="196"/>
                    </a:lnTo>
                    <a:lnTo>
                      <a:pt x="276" y="196"/>
                    </a:lnTo>
                    <a:lnTo>
                      <a:pt x="276" y="0"/>
                    </a:lnTo>
                    <a:lnTo>
                      <a:pt x="0" y="229"/>
                    </a:lnTo>
                    <a:lnTo>
                      <a:pt x="272" y="4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79"/>
              <p:cNvSpPr>
                <a:spLocks/>
              </p:cNvSpPr>
              <p:nvPr/>
            </p:nvSpPr>
            <p:spPr bwMode="auto">
              <a:xfrm>
                <a:off x="2960" y="3098"/>
                <a:ext cx="183" cy="264"/>
              </a:xfrm>
              <a:custGeom>
                <a:avLst/>
                <a:gdLst>
                  <a:gd name="T0" fmla="*/ 0 w 393"/>
                  <a:gd name="T1" fmla="*/ 0 h 472"/>
                  <a:gd name="T2" fmla="*/ 0 w 393"/>
                  <a:gd name="T3" fmla="*/ 1 h 472"/>
                  <a:gd name="T4" fmla="*/ 0 w 393"/>
                  <a:gd name="T5" fmla="*/ 1 h 472"/>
                  <a:gd name="T6" fmla="*/ 0 w 393"/>
                  <a:gd name="T7" fmla="*/ 1 h 472"/>
                  <a:gd name="T8" fmla="*/ 0 w 393"/>
                  <a:gd name="T9" fmla="*/ 1 h 472"/>
                  <a:gd name="T10" fmla="*/ 0 w 393"/>
                  <a:gd name="T11" fmla="*/ 1 h 472"/>
                  <a:gd name="T12" fmla="*/ 0 w 393"/>
                  <a:gd name="T13" fmla="*/ 1 h 472"/>
                  <a:gd name="T14" fmla="*/ 0 w 393"/>
                  <a:gd name="T15" fmla="*/ 0 h 472"/>
                  <a:gd name="T16" fmla="*/ 0 60000 65536"/>
                  <a:gd name="T17" fmla="*/ 0 60000 65536"/>
                  <a:gd name="T18" fmla="*/ 0 60000 65536"/>
                  <a:gd name="T19" fmla="*/ 0 60000 65536"/>
                  <a:gd name="T20" fmla="*/ 0 60000 65536"/>
                  <a:gd name="T21" fmla="*/ 0 60000 65536"/>
                  <a:gd name="T22" fmla="*/ 0 60000 65536"/>
                  <a:gd name="T23" fmla="*/ 0 60000 65536"/>
                  <a:gd name="T24" fmla="*/ 0 w 393"/>
                  <a:gd name="T25" fmla="*/ 0 h 472"/>
                  <a:gd name="T26" fmla="*/ 393 w 393"/>
                  <a:gd name="T27" fmla="*/ 472 h 4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 h="472">
                    <a:moveTo>
                      <a:pt x="122" y="0"/>
                    </a:moveTo>
                    <a:lnTo>
                      <a:pt x="122" y="210"/>
                    </a:lnTo>
                    <a:lnTo>
                      <a:pt x="0" y="210"/>
                    </a:lnTo>
                    <a:lnTo>
                      <a:pt x="0" y="275"/>
                    </a:lnTo>
                    <a:lnTo>
                      <a:pt x="117" y="275"/>
                    </a:lnTo>
                    <a:lnTo>
                      <a:pt x="117" y="472"/>
                    </a:lnTo>
                    <a:lnTo>
                      <a:pt x="393" y="243"/>
                    </a:lnTo>
                    <a:lnTo>
                      <a:pt x="1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80"/>
              <p:cNvSpPr>
                <a:spLocks/>
              </p:cNvSpPr>
              <p:nvPr/>
            </p:nvSpPr>
            <p:spPr bwMode="auto">
              <a:xfrm>
                <a:off x="2976" y="3354"/>
                <a:ext cx="182" cy="263"/>
              </a:xfrm>
              <a:custGeom>
                <a:avLst/>
                <a:gdLst>
                  <a:gd name="T0" fmla="*/ 0 w 393"/>
                  <a:gd name="T1" fmla="*/ 1 h 471"/>
                  <a:gd name="T2" fmla="*/ 0 w 393"/>
                  <a:gd name="T3" fmla="*/ 1 h 471"/>
                  <a:gd name="T4" fmla="*/ 0 w 393"/>
                  <a:gd name="T5" fmla="*/ 1 h 471"/>
                  <a:gd name="T6" fmla="*/ 0 w 393"/>
                  <a:gd name="T7" fmla="*/ 1 h 471"/>
                  <a:gd name="T8" fmla="*/ 0 w 393"/>
                  <a:gd name="T9" fmla="*/ 1 h 471"/>
                  <a:gd name="T10" fmla="*/ 0 w 393"/>
                  <a:gd name="T11" fmla="*/ 0 h 471"/>
                  <a:gd name="T12" fmla="*/ 0 w 393"/>
                  <a:gd name="T13" fmla="*/ 1 h 471"/>
                  <a:gd name="T14" fmla="*/ 0 w 393"/>
                  <a:gd name="T15" fmla="*/ 1 h 471"/>
                  <a:gd name="T16" fmla="*/ 0 60000 65536"/>
                  <a:gd name="T17" fmla="*/ 0 60000 65536"/>
                  <a:gd name="T18" fmla="*/ 0 60000 65536"/>
                  <a:gd name="T19" fmla="*/ 0 60000 65536"/>
                  <a:gd name="T20" fmla="*/ 0 60000 65536"/>
                  <a:gd name="T21" fmla="*/ 0 60000 65536"/>
                  <a:gd name="T22" fmla="*/ 0 60000 65536"/>
                  <a:gd name="T23" fmla="*/ 0 60000 65536"/>
                  <a:gd name="T24" fmla="*/ 0 w 393"/>
                  <a:gd name="T25" fmla="*/ 0 h 471"/>
                  <a:gd name="T26" fmla="*/ 393 w 393"/>
                  <a:gd name="T27" fmla="*/ 471 h 4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 h="471">
                    <a:moveTo>
                      <a:pt x="271" y="471"/>
                    </a:moveTo>
                    <a:lnTo>
                      <a:pt x="271" y="261"/>
                    </a:lnTo>
                    <a:lnTo>
                      <a:pt x="393" y="261"/>
                    </a:lnTo>
                    <a:lnTo>
                      <a:pt x="393" y="196"/>
                    </a:lnTo>
                    <a:lnTo>
                      <a:pt x="276" y="196"/>
                    </a:lnTo>
                    <a:lnTo>
                      <a:pt x="276" y="0"/>
                    </a:lnTo>
                    <a:lnTo>
                      <a:pt x="0" y="228"/>
                    </a:lnTo>
                    <a:lnTo>
                      <a:pt x="271"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4" name="Group 181"/>
              <p:cNvGrpSpPr>
                <a:grpSpLocks noChangeAspect="1"/>
              </p:cNvGrpSpPr>
              <p:nvPr/>
            </p:nvGrpSpPr>
            <p:grpSpPr bwMode="auto">
              <a:xfrm>
                <a:off x="2521" y="3211"/>
                <a:ext cx="409" cy="282"/>
                <a:chOff x="2521" y="3211"/>
                <a:chExt cx="409" cy="282"/>
              </a:xfrm>
            </p:grpSpPr>
            <p:sp>
              <p:nvSpPr>
                <p:cNvPr id="87" name="AutoShape 182"/>
                <p:cNvSpPr>
                  <a:spLocks noChangeAspect="1" noChangeArrowheads="1" noTextEdit="1"/>
                </p:cNvSpPr>
                <p:nvPr/>
              </p:nvSpPr>
              <p:spPr bwMode="auto">
                <a:xfrm>
                  <a:off x="2521" y="3211"/>
                  <a:ext cx="409"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 name="Rectangle 183"/>
                <p:cNvSpPr>
                  <a:spLocks noChangeArrowheads="1"/>
                </p:cNvSpPr>
                <p:nvPr/>
              </p:nvSpPr>
              <p:spPr bwMode="auto">
                <a:xfrm>
                  <a:off x="2521" y="3251"/>
                  <a:ext cx="367" cy="239"/>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 name="Line 184"/>
                <p:cNvSpPr>
                  <a:spLocks noChangeShapeType="1"/>
                </p:cNvSpPr>
                <p:nvPr/>
              </p:nvSpPr>
              <p:spPr bwMode="auto">
                <a:xfrm flipH="1">
                  <a:off x="2522" y="3492"/>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185"/>
                <p:cNvSpPr>
                  <a:spLocks noChangeShapeType="1"/>
                </p:cNvSpPr>
                <p:nvPr/>
              </p:nvSpPr>
              <p:spPr bwMode="auto">
                <a:xfrm flipV="1">
                  <a:off x="2522"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186"/>
                <p:cNvSpPr>
                  <a:spLocks noChangeShapeType="1"/>
                </p:cNvSpPr>
                <p:nvPr/>
              </p:nvSpPr>
              <p:spPr bwMode="auto">
                <a:xfrm>
                  <a:off x="2522" y="3253"/>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187"/>
                <p:cNvSpPr>
                  <a:spLocks noChangeShapeType="1"/>
                </p:cNvSpPr>
                <p:nvPr/>
              </p:nvSpPr>
              <p:spPr bwMode="auto">
                <a:xfrm>
                  <a:off x="2890"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Freeform 188"/>
                <p:cNvSpPr>
                  <a:spLocks/>
                </p:cNvSpPr>
                <p:nvPr/>
              </p:nvSpPr>
              <p:spPr bwMode="auto">
                <a:xfrm>
                  <a:off x="2888" y="3211"/>
                  <a:ext cx="39" cy="279"/>
                </a:xfrm>
                <a:custGeom>
                  <a:avLst/>
                  <a:gdLst>
                    <a:gd name="T0" fmla="*/ 0 w 77"/>
                    <a:gd name="T1" fmla="*/ 1 h 558"/>
                    <a:gd name="T2" fmla="*/ 1 w 77"/>
                    <a:gd name="T3" fmla="*/ 1 h 558"/>
                    <a:gd name="T4" fmla="*/ 1 w 77"/>
                    <a:gd name="T5" fmla="*/ 0 h 558"/>
                    <a:gd name="T6" fmla="*/ 0 w 77"/>
                    <a:gd name="T7" fmla="*/ 1 h 558"/>
                    <a:gd name="T8" fmla="*/ 0 w 77"/>
                    <a:gd name="T9" fmla="*/ 1 h 558"/>
                    <a:gd name="T10" fmla="*/ 0 60000 65536"/>
                    <a:gd name="T11" fmla="*/ 0 60000 65536"/>
                    <a:gd name="T12" fmla="*/ 0 60000 65536"/>
                    <a:gd name="T13" fmla="*/ 0 60000 65536"/>
                    <a:gd name="T14" fmla="*/ 0 60000 65536"/>
                    <a:gd name="T15" fmla="*/ 0 w 77"/>
                    <a:gd name="T16" fmla="*/ 0 h 558"/>
                    <a:gd name="T17" fmla="*/ 77 w 77"/>
                    <a:gd name="T18" fmla="*/ 558 h 558"/>
                  </a:gdLst>
                  <a:ahLst/>
                  <a:cxnLst>
                    <a:cxn ang="T10">
                      <a:pos x="T0" y="T1"/>
                    </a:cxn>
                    <a:cxn ang="T11">
                      <a:pos x="T2" y="T3"/>
                    </a:cxn>
                    <a:cxn ang="T12">
                      <a:pos x="T4" y="T5"/>
                    </a:cxn>
                    <a:cxn ang="T13">
                      <a:pos x="T6" y="T7"/>
                    </a:cxn>
                    <a:cxn ang="T14">
                      <a:pos x="T8" y="T9"/>
                    </a:cxn>
                  </a:cxnLst>
                  <a:rect l="T15" t="T16" r="T17" b="T18"/>
                  <a:pathLst>
                    <a:path w="77" h="558">
                      <a:moveTo>
                        <a:pt x="0" y="558"/>
                      </a:moveTo>
                      <a:lnTo>
                        <a:pt x="77" y="477"/>
                      </a:lnTo>
                      <a:lnTo>
                        <a:pt x="77" y="0"/>
                      </a:lnTo>
                      <a:lnTo>
                        <a:pt x="0" y="81"/>
                      </a:lnTo>
                      <a:lnTo>
                        <a:pt x="0" y="558"/>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Line 189"/>
                <p:cNvSpPr>
                  <a:spLocks noChangeShapeType="1"/>
                </p:cNvSpPr>
                <p:nvPr/>
              </p:nvSpPr>
              <p:spPr bwMode="auto">
                <a:xfrm flipV="1">
                  <a:off x="2890" y="3451"/>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190"/>
                <p:cNvSpPr>
                  <a:spLocks noChangeShapeType="1"/>
                </p:cNvSpPr>
                <p:nvPr/>
              </p:nvSpPr>
              <p:spPr bwMode="auto">
                <a:xfrm flipV="1">
                  <a:off x="2929" y="3212"/>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191"/>
                <p:cNvSpPr>
                  <a:spLocks noChangeShapeType="1"/>
                </p:cNvSpPr>
                <p:nvPr/>
              </p:nvSpPr>
              <p:spPr bwMode="auto">
                <a:xfrm flipH="1">
                  <a:off x="2890"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192"/>
                <p:cNvSpPr>
                  <a:spLocks noChangeShapeType="1"/>
                </p:cNvSpPr>
                <p:nvPr/>
              </p:nvSpPr>
              <p:spPr bwMode="auto">
                <a:xfrm>
                  <a:off x="2890"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Freeform 193"/>
                <p:cNvSpPr>
                  <a:spLocks/>
                </p:cNvSpPr>
                <p:nvPr/>
              </p:nvSpPr>
              <p:spPr bwMode="auto">
                <a:xfrm>
                  <a:off x="2521" y="3211"/>
                  <a:ext cx="406" cy="40"/>
                </a:xfrm>
                <a:custGeom>
                  <a:avLst/>
                  <a:gdLst>
                    <a:gd name="T0" fmla="*/ 1 w 812"/>
                    <a:gd name="T1" fmla="*/ 0 h 81"/>
                    <a:gd name="T2" fmla="*/ 1 w 812"/>
                    <a:gd name="T3" fmla="*/ 0 h 81"/>
                    <a:gd name="T4" fmla="*/ 1 w 812"/>
                    <a:gd name="T5" fmla="*/ 0 h 81"/>
                    <a:gd name="T6" fmla="*/ 0 w 812"/>
                    <a:gd name="T7" fmla="*/ 0 h 81"/>
                    <a:gd name="T8" fmla="*/ 1 w 812"/>
                    <a:gd name="T9" fmla="*/ 0 h 81"/>
                    <a:gd name="T10" fmla="*/ 0 60000 65536"/>
                    <a:gd name="T11" fmla="*/ 0 60000 65536"/>
                    <a:gd name="T12" fmla="*/ 0 60000 65536"/>
                    <a:gd name="T13" fmla="*/ 0 60000 65536"/>
                    <a:gd name="T14" fmla="*/ 0 60000 65536"/>
                    <a:gd name="T15" fmla="*/ 0 w 812"/>
                    <a:gd name="T16" fmla="*/ 0 h 81"/>
                    <a:gd name="T17" fmla="*/ 812 w 812"/>
                    <a:gd name="T18" fmla="*/ 81 h 81"/>
                  </a:gdLst>
                  <a:ahLst/>
                  <a:cxnLst>
                    <a:cxn ang="T10">
                      <a:pos x="T0" y="T1"/>
                    </a:cxn>
                    <a:cxn ang="T11">
                      <a:pos x="T2" y="T3"/>
                    </a:cxn>
                    <a:cxn ang="T12">
                      <a:pos x="T4" y="T5"/>
                    </a:cxn>
                    <a:cxn ang="T13">
                      <a:pos x="T6" y="T7"/>
                    </a:cxn>
                    <a:cxn ang="T14">
                      <a:pos x="T8" y="T9"/>
                    </a:cxn>
                  </a:cxnLst>
                  <a:rect l="T15" t="T16" r="T17" b="T18"/>
                  <a:pathLst>
                    <a:path w="812" h="81">
                      <a:moveTo>
                        <a:pt x="735" y="81"/>
                      </a:moveTo>
                      <a:lnTo>
                        <a:pt x="812" y="0"/>
                      </a:lnTo>
                      <a:lnTo>
                        <a:pt x="77" y="0"/>
                      </a:lnTo>
                      <a:lnTo>
                        <a:pt x="0" y="81"/>
                      </a:lnTo>
                      <a:lnTo>
                        <a:pt x="735" y="81"/>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Line 194"/>
                <p:cNvSpPr>
                  <a:spLocks noChangeShapeType="1"/>
                </p:cNvSpPr>
                <p:nvPr/>
              </p:nvSpPr>
              <p:spPr bwMode="auto">
                <a:xfrm flipV="1">
                  <a:off x="2890"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95"/>
                <p:cNvSpPr>
                  <a:spLocks noChangeShapeType="1"/>
                </p:cNvSpPr>
                <p:nvPr/>
              </p:nvSpPr>
              <p:spPr bwMode="auto">
                <a:xfrm flipH="1">
                  <a:off x="2561" y="3212"/>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196"/>
                <p:cNvSpPr>
                  <a:spLocks noChangeShapeType="1"/>
                </p:cNvSpPr>
                <p:nvPr/>
              </p:nvSpPr>
              <p:spPr bwMode="auto">
                <a:xfrm flipH="1">
                  <a:off x="2522"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97"/>
                <p:cNvSpPr>
                  <a:spLocks noChangeShapeType="1"/>
                </p:cNvSpPr>
                <p:nvPr/>
              </p:nvSpPr>
              <p:spPr bwMode="auto">
                <a:xfrm>
                  <a:off x="2522" y="3253"/>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5" name="Group 198"/>
                <p:cNvGrpSpPr>
                  <a:grpSpLocks/>
                </p:cNvGrpSpPr>
                <p:nvPr/>
              </p:nvGrpSpPr>
              <p:grpSpPr bwMode="auto">
                <a:xfrm>
                  <a:off x="2537" y="3276"/>
                  <a:ext cx="338" cy="200"/>
                  <a:chOff x="2537" y="3276"/>
                  <a:chExt cx="338" cy="200"/>
                </a:xfrm>
              </p:grpSpPr>
              <p:sp>
                <p:nvSpPr>
                  <p:cNvPr id="116" name="Freeform 199"/>
                  <p:cNvSpPr>
                    <a:spLocks/>
                  </p:cNvSpPr>
                  <p:nvPr/>
                </p:nvSpPr>
                <p:spPr bwMode="auto">
                  <a:xfrm>
                    <a:off x="2610" y="3276"/>
                    <a:ext cx="195" cy="56"/>
                  </a:xfrm>
                  <a:custGeom>
                    <a:avLst/>
                    <a:gdLst>
                      <a:gd name="T0" fmla="*/ 1 w 390"/>
                      <a:gd name="T1" fmla="*/ 1 h 112"/>
                      <a:gd name="T2" fmla="*/ 0 w 390"/>
                      <a:gd name="T3" fmla="*/ 1 h 112"/>
                      <a:gd name="T4" fmla="*/ 1 w 390"/>
                      <a:gd name="T5" fmla="*/ 1 h 112"/>
                      <a:gd name="T6" fmla="*/ 1 w 390"/>
                      <a:gd name="T7" fmla="*/ 1 h 112"/>
                      <a:gd name="T8" fmla="*/ 1 w 390"/>
                      <a:gd name="T9" fmla="*/ 1 h 112"/>
                      <a:gd name="T10" fmla="*/ 1 w 390"/>
                      <a:gd name="T11" fmla="*/ 1 h 112"/>
                      <a:gd name="T12" fmla="*/ 1 w 390"/>
                      <a:gd name="T13" fmla="*/ 1 h 112"/>
                      <a:gd name="T14" fmla="*/ 1 w 390"/>
                      <a:gd name="T15" fmla="*/ 1 h 112"/>
                      <a:gd name="T16" fmla="*/ 1 w 390"/>
                      <a:gd name="T17" fmla="*/ 1 h 112"/>
                      <a:gd name="T18" fmla="*/ 1 w 390"/>
                      <a:gd name="T19" fmla="*/ 1 h 112"/>
                      <a:gd name="T20" fmla="*/ 1 w 390"/>
                      <a:gd name="T21" fmla="*/ 1 h 112"/>
                      <a:gd name="T22" fmla="*/ 1 w 390"/>
                      <a:gd name="T23" fmla="*/ 1 h 112"/>
                      <a:gd name="T24" fmla="*/ 1 w 390"/>
                      <a:gd name="T25" fmla="*/ 1 h 112"/>
                      <a:gd name="T26" fmla="*/ 1 w 390"/>
                      <a:gd name="T27" fmla="*/ 1 h 112"/>
                      <a:gd name="T28" fmla="*/ 1 w 390"/>
                      <a:gd name="T29" fmla="*/ 1 h 112"/>
                      <a:gd name="T30" fmla="*/ 1 w 390"/>
                      <a:gd name="T31" fmla="*/ 1 h 112"/>
                      <a:gd name="T32" fmla="*/ 1 w 390"/>
                      <a:gd name="T33" fmla="*/ 1 h 112"/>
                      <a:gd name="T34" fmla="*/ 1 w 390"/>
                      <a:gd name="T35" fmla="*/ 1 h 112"/>
                      <a:gd name="T36" fmla="*/ 1 w 390"/>
                      <a:gd name="T37" fmla="*/ 1 h 112"/>
                      <a:gd name="T38" fmla="*/ 1 w 390"/>
                      <a:gd name="T39" fmla="*/ 1 h 112"/>
                      <a:gd name="T40" fmla="*/ 1 w 390"/>
                      <a:gd name="T41" fmla="*/ 1 h 112"/>
                      <a:gd name="T42" fmla="*/ 1 w 390"/>
                      <a:gd name="T43" fmla="*/ 1 h 112"/>
                      <a:gd name="T44" fmla="*/ 1 w 390"/>
                      <a:gd name="T45" fmla="*/ 1 h 112"/>
                      <a:gd name="T46" fmla="*/ 1 w 390"/>
                      <a:gd name="T47" fmla="*/ 1 h 112"/>
                      <a:gd name="T48" fmla="*/ 1 w 390"/>
                      <a:gd name="T49" fmla="*/ 1 h 112"/>
                      <a:gd name="T50" fmla="*/ 1 w 390"/>
                      <a:gd name="T51" fmla="*/ 1 h 112"/>
                      <a:gd name="T52" fmla="*/ 1 w 390"/>
                      <a:gd name="T53" fmla="*/ 1 h 112"/>
                      <a:gd name="T54" fmla="*/ 1 w 390"/>
                      <a:gd name="T55" fmla="*/ 1 h 112"/>
                      <a:gd name="T56" fmla="*/ 1 w 390"/>
                      <a:gd name="T57" fmla="*/ 1 h 112"/>
                      <a:gd name="T58" fmla="*/ 1 w 390"/>
                      <a:gd name="T59" fmla="*/ 1 h 112"/>
                      <a:gd name="T60" fmla="*/ 1 w 390"/>
                      <a:gd name="T61" fmla="*/ 1 h 112"/>
                      <a:gd name="T62" fmla="*/ 1 w 390"/>
                      <a:gd name="T63" fmla="*/ 1 h 112"/>
                      <a:gd name="T64" fmla="*/ 1 w 390"/>
                      <a:gd name="T65" fmla="*/ 1 h 112"/>
                      <a:gd name="T66" fmla="*/ 1 w 390"/>
                      <a:gd name="T67" fmla="*/ 1 h 112"/>
                      <a:gd name="T68" fmla="*/ 1 w 390"/>
                      <a:gd name="T69" fmla="*/ 1 h 112"/>
                      <a:gd name="T70" fmla="*/ 1 w 390"/>
                      <a:gd name="T71" fmla="*/ 0 h 112"/>
                      <a:gd name="T72" fmla="*/ 1 w 390"/>
                      <a:gd name="T73" fmla="*/ 0 h 112"/>
                      <a:gd name="T74" fmla="*/ 1 w 390"/>
                      <a:gd name="T75" fmla="*/ 0 h 112"/>
                      <a:gd name="T76" fmla="*/ 1 w 390"/>
                      <a:gd name="T77" fmla="*/ 0 h 112"/>
                      <a:gd name="T78" fmla="*/ 1 w 390"/>
                      <a:gd name="T79" fmla="*/ 1 h 112"/>
                      <a:gd name="T80" fmla="*/ 1 w 390"/>
                      <a:gd name="T81" fmla="*/ 1 h 112"/>
                      <a:gd name="T82" fmla="*/ 1 w 390"/>
                      <a:gd name="T83" fmla="*/ 1 h 112"/>
                      <a:gd name="T84" fmla="*/ 1 w 390"/>
                      <a:gd name="T85" fmla="*/ 1 h 112"/>
                      <a:gd name="T86" fmla="*/ 1 w 390"/>
                      <a:gd name="T87" fmla="*/ 1 h 112"/>
                      <a:gd name="T88" fmla="*/ 1 w 390"/>
                      <a:gd name="T89" fmla="*/ 1 h 112"/>
                      <a:gd name="T90" fmla="*/ 1 w 390"/>
                      <a:gd name="T91" fmla="*/ 1 h 112"/>
                      <a:gd name="T92" fmla="*/ 1 w 390"/>
                      <a:gd name="T93" fmla="*/ 1 h 112"/>
                      <a:gd name="T94" fmla="*/ 1 w 390"/>
                      <a:gd name="T95" fmla="*/ 1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0"/>
                      <a:gd name="T145" fmla="*/ 0 h 112"/>
                      <a:gd name="T146" fmla="*/ 390 w 390"/>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0" h="112">
                        <a:moveTo>
                          <a:pt x="27" y="27"/>
                        </a:moveTo>
                        <a:lnTo>
                          <a:pt x="0" y="92"/>
                        </a:lnTo>
                        <a:lnTo>
                          <a:pt x="13" y="112"/>
                        </a:lnTo>
                        <a:lnTo>
                          <a:pt x="113" y="94"/>
                        </a:lnTo>
                        <a:lnTo>
                          <a:pt x="115" y="49"/>
                        </a:lnTo>
                        <a:lnTo>
                          <a:pt x="115" y="45"/>
                        </a:lnTo>
                        <a:lnTo>
                          <a:pt x="116" y="40"/>
                        </a:lnTo>
                        <a:lnTo>
                          <a:pt x="119" y="36"/>
                        </a:lnTo>
                        <a:lnTo>
                          <a:pt x="123" y="33"/>
                        </a:lnTo>
                        <a:lnTo>
                          <a:pt x="128" y="30"/>
                        </a:lnTo>
                        <a:lnTo>
                          <a:pt x="133" y="30"/>
                        </a:lnTo>
                        <a:lnTo>
                          <a:pt x="132" y="30"/>
                        </a:lnTo>
                        <a:lnTo>
                          <a:pt x="255" y="30"/>
                        </a:lnTo>
                        <a:lnTo>
                          <a:pt x="261" y="30"/>
                        </a:lnTo>
                        <a:lnTo>
                          <a:pt x="264" y="31"/>
                        </a:lnTo>
                        <a:lnTo>
                          <a:pt x="267" y="33"/>
                        </a:lnTo>
                        <a:lnTo>
                          <a:pt x="273" y="36"/>
                        </a:lnTo>
                        <a:lnTo>
                          <a:pt x="274" y="39"/>
                        </a:lnTo>
                        <a:lnTo>
                          <a:pt x="277" y="43"/>
                        </a:lnTo>
                        <a:lnTo>
                          <a:pt x="277" y="48"/>
                        </a:lnTo>
                        <a:lnTo>
                          <a:pt x="280" y="95"/>
                        </a:lnTo>
                        <a:lnTo>
                          <a:pt x="379" y="112"/>
                        </a:lnTo>
                        <a:lnTo>
                          <a:pt x="390" y="88"/>
                        </a:lnTo>
                        <a:lnTo>
                          <a:pt x="367" y="27"/>
                        </a:lnTo>
                        <a:lnTo>
                          <a:pt x="359" y="22"/>
                        </a:lnTo>
                        <a:lnTo>
                          <a:pt x="342" y="18"/>
                        </a:lnTo>
                        <a:lnTo>
                          <a:pt x="323" y="13"/>
                        </a:lnTo>
                        <a:lnTo>
                          <a:pt x="304" y="9"/>
                        </a:lnTo>
                        <a:lnTo>
                          <a:pt x="284" y="6"/>
                        </a:lnTo>
                        <a:lnTo>
                          <a:pt x="264" y="3"/>
                        </a:lnTo>
                        <a:lnTo>
                          <a:pt x="242" y="1"/>
                        </a:lnTo>
                        <a:lnTo>
                          <a:pt x="221" y="0"/>
                        </a:lnTo>
                        <a:lnTo>
                          <a:pt x="204" y="0"/>
                        </a:lnTo>
                        <a:lnTo>
                          <a:pt x="187" y="0"/>
                        </a:lnTo>
                        <a:lnTo>
                          <a:pt x="171" y="0"/>
                        </a:lnTo>
                        <a:lnTo>
                          <a:pt x="154" y="1"/>
                        </a:lnTo>
                        <a:lnTo>
                          <a:pt x="128" y="3"/>
                        </a:lnTo>
                        <a:lnTo>
                          <a:pt x="106" y="6"/>
                        </a:lnTo>
                        <a:lnTo>
                          <a:pt x="87" y="10"/>
                        </a:lnTo>
                        <a:lnTo>
                          <a:pt x="72" y="13"/>
                        </a:lnTo>
                        <a:lnTo>
                          <a:pt x="56" y="18"/>
                        </a:lnTo>
                        <a:lnTo>
                          <a:pt x="39" y="22"/>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200"/>
                  <p:cNvSpPr>
                    <a:spLocks/>
                  </p:cNvSpPr>
                  <p:nvPr/>
                </p:nvSpPr>
                <p:spPr bwMode="auto">
                  <a:xfrm>
                    <a:off x="2542" y="3306"/>
                    <a:ext cx="60" cy="76"/>
                  </a:xfrm>
                  <a:custGeom>
                    <a:avLst/>
                    <a:gdLst>
                      <a:gd name="T0" fmla="*/ 1 w 120"/>
                      <a:gd name="T1" fmla="*/ 0 h 151"/>
                      <a:gd name="T2" fmla="*/ 1 w 120"/>
                      <a:gd name="T3" fmla="*/ 1 h 151"/>
                      <a:gd name="T4" fmla="*/ 1 w 120"/>
                      <a:gd name="T5" fmla="*/ 1 h 151"/>
                      <a:gd name="T6" fmla="*/ 1 w 120"/>
                      <a:gd name="T7" fmla="*/ 1 h 151"/>
                      <a:gd name="T8" fmla="*/ 1 w 120"/>
                      <a:gd name="T9" fmla="*/ 1 h 151"/>
                      <a:gd name="T10" fmla="*/ 1 w 120"/>
                      <a:gd name="T11" fmla="*/ 1 h 151"/>
                      <a:gd name="T12" fmla="*/ 0 w 120"/>
                      <a:gd name="T13" fmla="*/ 1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0"/>
                        </a:moveTo>
                        <a:lnTo>
                          <a:pt x="83" y="67"/>
                        </a:lnTo>
                        <a:lnTo>
                          <a:pt x="120" y="67"/>
                        </a:lnTo>
                        <a:lnTo>
                          <a:pt x="120" y="88"/>
                        </a:lnTo>
                        <a:lnTo>
                          <a:pt x="84" y="88"/>
                        </a:lnTo>
                        <a:lnTo>
                          <a:pt x="84" y="151"/>
                        </a:lnTo>
                        <a:lnTo>
                          <a:pt x="0" y="78"/>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201"/>
                  <p:cNvSpPr>
                    <a:spLocks/>
                  </p:cNvSpPr>
                  <p:nvPr/>
                </p:nvSpPr>
                <p:spPr bwMode="auto">
                  <a:xfrm>
                    <a:off x="2537" y="3380"/>
                    <a:ext cx="60"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151"/>
                        </a:moveTo>
                        <a:lnTo>
                          <a:pt x="37" y="84"/>
                        </a:lnTo>
                        <a:lnTo>
                          <a:pt x="0" y="84"/>
                        </a:lnTo>
                        <a:lnTo>
                          <a:pt x="0" y="63"/>
                        </a:lnTo>
                        <a:lnTo>
                          <a:pt x="35" y="63"/>
                        </a:lnTo>
                        <a:lnTo>
                          <a:pt x="35" y="0"/>
                        </a:lnTo>
                        <a:lnTo>
                          <a:pt x="120" y="73"/>
                        </a:lnTo>
                        <a:lnTo>
                          <a:pt x="37"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202"/>
                  <p:cNvSpPr>
                    <a:spLocks/>
                  </p:cNvSpPr>
                  <p:nvPr/>
                </p:nvSpPr>
                <p:spPr bwMode="auto">
                  <a:xfrm>
                    <a:off x="2810" y="3306"/>
                    <a:ext cx="60" cy="76"/>
                  </a:xfrm>
                  <a:custGeom>
                    <a:avLst/>
                    <a:gdLst>
                      <a:gd name="T0" fmla="*/ 0 w 121"/>
                      <a:gd name="T1" fmla="*/ 0 h 151"/>
                      <a:gd name="T2" fmla="*/ 0 w 121"/>
                      <a:gd name="T3" fmla="*/ 1 h 151"/>
                      <a:gd name="T4" fmla="*/ 0 w 121"/>
                      <a:gd name="T5" fmla="*/ 1 h 151"/>
                      <a:gd name="T6" fmla="*/ 0 w 121"/>
                      <a:gd name="T7" fmla="*/ 1 h 151"/>
                      <a:gd name="T8" fmla="*/ 0 w 121"/>
                      <a:gd name="T9" fmla="*/ 1 h 151"/>
                      <a:gd name="T10" fmla="*/ 0 w 121"/>
                      <a:gd name="T11" fmla="*/ 1 h 151"/>
                      <a:gd name="T12" fmla="*/ 0 w 121"/>
                      <a:gd name="T13" fmla="*/ 1 h 151"/>
                      <a:gd name="T14" fmla="*/ 0 w 121"/>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1"/>
                      <a:gd name="T26" fmla="*/ 121 w 121"/>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1">
                        <a:moveTo>
                          <a:pt x="38" y="0"/>
                        </a:moveTo>
                        <a:lnTo>
                          <a:pt x="38" y="67"/>
                        </a:lnTo>
                        <a:lnTo>
                          <a:pt x="0" y="67"/>
                        </a:lnTo>
                        <a:lnTo>
                          <a:pt x="0" y="88"/>
                        </a:lnTo>
                        <a:lnTo>
                          <a:pt x="36" y="88"/>
                        </a:lnTo>
                        <a:lnTo>
                          <a:pt x="36" y="151"/>
                        </a:lnTo>
                        <a:lnTo>
                          <a:pt x="121" y="78"/>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203"/>
                  <p:cNvSpPr>
                    <a:spLocks/>
                  </p:cNvSpPr>
                  <p:nvPr/>
                </p:nvSpPr>
                <p:spPr bwMode="auto">
                  <a:xfrm>
                    <a:off x="2815" y="3380"/>
                    <a:ext cx="60" cy="75"/>
                  </a:xfrm>
                  <a:custGeom>
                    <a:avLst/>
                    <a:gdLst>
                      <a:gd name="T0" fmla="*/ 0 w 121"/>
                      <a:gd name="T1" fmla="*/ 0 h 151"/>
                      <a:gd name="T2" fmla="*/ 0 w 121"/>
                      <a:gd name="T3" fmla="*/ 0 h 151"/>
                      <a:gd name="T4" fmla="*/ 0 w 121"/>
                      <a:gd name="T5" fmla="*/ 0 h 151"/>
                      <a:gd name="T6" fmla="*/ 0 w 121"/>
                      <a:gd name="T7" fmla="*/ 0 h 151"/>
                      <a:gd name="T8" fmla="*/ 0 w 121"/>
                      <a:gd name="T9" fmla="*/ 0 h 151"/>
                      <a:gd name="T10" fmla="*/ 0 w 121"/>
                      <a:gd name="T11" fmla="*/ 0 h 151"/>
                      <a:gd name="T12" fmla="*/ 0 w 121"/>
                      <a:gd name="T13" fmla="*/ 0 h 151"/>
                      <a:gd name="T14" fmla="*/ 0 w 121"/>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1"/>
                      <a:gd name="T26" fmla="*/ 121 w 121"/>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1">
                        <a:moveTo>
                          <a:pt x="84" y="151"/>
                        </a:moveTo>
                        <a:lnTo>
                          <a:pt x="84" y="84"/>
                        </a:lnTo>
                        <a:lnTo>
                          <a:pt x="121" y="84"/>
                        </a:lnTo>
                        <a:lnTo>
                          <a:pt x="121" y="63"/>
                        </a:lnTo>
                        <a:lnTo>
                          <a:pt x="85" y="63"/>
                        </a:lnTo>
                        <a:lnTo>
                          <a:pt x="85" y="0"/>
                        </a:lnTo>
                        <a:lnTo>
                          <a:pt x="0" y="73"/>
                        </a:lnTo>
                        <a:lnTo>
                          <a:pt x="84"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Rectangle 204"/>
                  <p:cNvSpPr>
                    <a:spLocks noChangeArrowheads="1"/>
                  </p:cNvSpPr>
                  <p:nvPr/>
                </p:nvSpPr>
                <p:spPr bwMode="auto">
                  <a:xfrm>
                    <a:off x="2634" y="3339"/>
                    <a:ext cx="150" cy="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106" name="Group 205"/>
                <p:cNvGrpSpPr>
                  <a:grpSpLocks/>
                </p:cNvGrpSpPr>
                <p:nvPr/>
              </p:nvGrpSpPr>
              <p:grpSpPr bwMode="auto">
                <a:xfrm>
                  <a:off x="2534" y="3273"/>
                  <a:ext cx="339" cy="200"/>
                  <a:chOff x="2534" y="3273"/>
                  <a:chExt cx="339" cy="200"/>
                </a:xfrm>
              </p:grpSpPr>
              <p:sp>
                <p:nvSpPr>
                  <p:cNvPr id="110" name="Freeform 206"/>
                  <p:cNvSpPr>
                    <a:spLocks/>
                  </p:cNvSpPr>
                  <p:nvPr/>
                </p:nvSpPr>
                <p:spPr bwMode="auto">
                  <a:xfrm>
                    <a:off x="2607" y="3273"/>
                    <a:ext cx="195" cy="56"/>
                  </a:xfrm>
                  <a:custGeom>
                    <a:avLst/>
                    <a:gdLst>
                      <a:gd name="T0" fmla="*/ 0 w 391"/>
                      <a:gd name="T1" fmla="*/ 1 h 112"/>
                      <a:gd name="T2" fmla="*/ 0 w 391"/>
                      <a:gd name="T3" fmla="*/ 1 h 112"/>
                      <a:gd name="T4" fmla="*/ 0 w 391"/>
                      <a:gd name="T5" fmla="*/ 1 h 112"/>
                      <a:gd name="T6" fmla="*/ 0 w 391"/>
                      <a:gd name="T7" fmla="*/ 1 h 112"/>
                      <a:gd name="T8" fmla="*/ 0 w 391"/>
                      <a:gd name="T9" fmla="*/ 1 h 112"/>
                      <a:gd name="T10" fmla="*/ 0 w 391"/>
                      <a:gd name="T11" fmla="*/ 1 h 112"/>
                      <a:gd name="T12" fmla="*/ 0 w 391"/>
                      <a:gd name="T13" fmla="*/ 1 h 112"/>
                      <a:gd name="T14" fmla="*/ 0 w 391"/>
                      <a:gd name="T15" fmla="*/ 1 h 112"/>
                      <a:gd name="T16" fmla="*/ 0 w 391"/>
                      <a:gd name="T17" fmla="*/ 1 h 112"/>
                      <a:gd name="T18" fmla="*/ 0 w 391"/>
                      <a:gd name="T19" fmla="*/ 1 h 112"/>
                      <a:gd name="T20" fmla="*/ 0 w 391"/>
                      <a:gd name="T21" fmla="*/ 1 h 112"/>
                      <a:gd name="T22" fmla="*/ 0 w 391"/>
                      <a:gd name="T23" fmla="*/ 1 h 112"/>
                      <a:gd name="T24" fmla="*/ 0 w 391"/>
                      <a:gd name="T25" fmla="*/ 1 h 112"/>
                      <a:gd name="T26" fmla="*/ 0 w 391"/>
                      <a:gd name="T27" fmla="*/ 1 h 112"/>
                      <a:gd name="T28" fmla="*/ 0 w 391"/>
                      <a:gd name="T29" fmla="*/ 1 h 112"/>
                      <a:gd name="T30" fmla="*/ 0 w 391"/>
                      <a:gd name="T31" fmla="*/ 1 h 112"/>
                      <a:gd name="T32" fmla="*/ 0 w 391"/>
                      <a:gd name="T33" fmla="*/ 1 h 112"/>
                      <a:gd name="T34" fmla="*/ 0 w 391"/>
                      <a:gd name="T35" fmla="*/ 1 h 112"/>
                      <a:gd name="T36" fmla="*/ 0 w 391"/>
                      <a:gd name="T37" fmla="*/ 1 h 112"/>
                      <a:gd name="T38" fmla="*/ 0 w 391"/>
                      <a:gd name="T39" fmla="*/ 1 h 112"/>
                      <a:gd name="T40" fmla="*/ 0 w 391"/>
                      <a:gd name="T41" fmla="*/ 1 h 112"/>
                      <a:gd name="T42" fmla="*/ 0 w 391"/>
                      <a:gd name="T43" fmla="*/ 1 h 112"/>
                      <a:gd name="T44" fmla="*/ 0 w 391"/>
                      <a:gd name="T45" fmla="*/ 1 h 112"/>
                      <a:gd name="T46" fmla="*/ 0 w 391"/>
                      <a:gd name="T47" fmla="*/ 1 h 112"/>
                      <a:gd name="T48" fmla="*/ 0 w 391"/>
                      <a:gd name="T49" fmla="*/ 1 h 112"/>
                      <a:gd name="T50" fmla="*/ 0 w 391"/>
                      <a:gd name="T51" fmla="*/ 1 h 112"/>
                      <a:gd name="T52" fmla="*/ 0 w 391"/>
                      <a:gd name="T53" fmla="*/ 1 h 112"/>
                      <a:gd name="T54" fmla="*/ 0 w 391"/>
                      <a:gd name="T55" fmla="*/ 1 h 112"/>
                      <a:gd name="T56" fmla="*/ 0 w 391"/>
                      <a:gd name="T57" fmla="*/ 1 h 112"/>
                      <a:gd name="T58" fmla="*/ 0 w 391"/>
                      <a:gd name="T59" fmla="*/ 1 h 112"/>
                      <a:gd name="T60" fmla="*/ 0 w 391"/>
                      <a:gd name="T61" fmla="*/ 1 h 112"/>
                      <a:gd name="T62" fmla="*/ 0 w 391"/>
                      <a:gd name="T63" fmla="*/ 1 h 112"/>
                      <a:gd name="T64" fmla="*/ 0 w 391"/>
                      <a:gd name="T65" fmla="*/ 1 h 112"/>
                      <a:gd name="T66" fmla="*/ 0 w 391"/>
                      <a:gd name="T67" fmla="*/ 1 h 112"/>
                      <a:gd name="T68" fmla="*/ 0 w 391"/>
                      <a:gd name="T69" fmla="*/ 1 h 112"/>
                      <a:gd name="T70" fmla="*/ 0 w 391"/>
                      <a:gd name="T71" fmla="*/ 0 h 112"/>
                      <a:gd name="T72" fmla="*/ 0 w 391"/>
                      <a:gd name="T73" fmla="*/ 0 h 112"/>
                      <a:gd name="T74" fmla="*/ 0 w 391"/>
                      <a:gd name="T75" fmla="*/ 0 h 112"/>
                      <a:gd name="T76" fmla="*/ 0 w 391"/>
                      <a:gd name="T77" fmla="*/ 0 h 112"/>
                      <a:gd name="T78" fmla="*/ 0 w 391"/>
                      <a:gd name="T79" fmla="*/ 1 h 112"/>
                      <a:gd name="T80" fmla="*/ 0 w 391"/>
                      <a:gd name="T81" fmla="*/ 1 h 112"/>
                      <a:gd name="T82" fmla="*/ 0 w 391"/>
                      <a:gd name="T83" fmla="*/ 1 h 112"/>
                      <a:gd name="T84" fmla="*/ 0 w 391"/>
                      <a:gd name="T85" fmla="*/ 1 h 112"/>
                      <a:gd name="T86" fmla="*/ 0 w 391"/>
                      <a:gd name="T87" fmla="*/ 1 h 112"/>
                      <a:gd name="T88" fmla="*/ 0 w 391"/>
                      <a:gd name="T89" fmla="*/ 1 h 112"/>
                      <a:gd name="T90" fmla="*/ 0 w 391"/>
                      <a:gd name="T91" fmla="*/ 1 h 112"/>
                      <a:gd name="T92" fmla="*/ 0 w 391"/>
                      <a:gd name="T93" fmla="*/ 1 h 112"/>
                      <a:gd name="T94" fmla="*/ 0 w 391"/>
                      <a:gd name="T95" fmla="*/ 1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112"/>
                      <a:gd name="T146" fmla="*/ 391 w 391"/>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112">
                        <a:moveTo>
                          <a:pt x="27" y="27"/>
                        </a:moveTo>
                        <a:lnTo>
                          <a:pt x="0" y="92"/>
                        </a:lnTo>
                        <a:lnTo>
                          <a:pt x="13" y="112"/>
                        </a:lnTo>
                        <a:lnTo>
                          <a:pt x="114" y="94"/>
                        </a:lnTo>
                        <a:lnTo>
                          <a:pt x="115" y="49"/>
                        </a:lnTo>
                        <a:lnTo>
                          <a:pt x="115" y="45"/>
                        </a:lnTo>
                        <a:lnTo>
                          <a:pt x="116" y="40"/>
                        </a:lnTo>
                        <a:lnTo>
                          <a:pt x="119" y="36"/>
                        </a:lnTo>
                        <a:lnTo>
                          <a:pt x="124" y="33"/>
                        </a:lnTo>
                        <a:lnTo>
                          <a:pt x="128" y="30"/>
                        </a:lnTo>
                        <a:lnTo>
                          <a:pt x="134" y="30"/>
                        </a:lnTo>
                        <a:lnTo>
                          <a:pt x="132" y="30"/>
                        </a:lnTo>
                        <a:lnTo>
                          <a:pt x="256" y="30"/>
                        </a:lnTo>
                        <a:lnTo>
                          <a:pt x="261" y="30"/>
                        </a:lnTo>
                        <a:lnTo>
                          <a:pt x="264" y="31"/>
                        </a:lnTo>
                        <a:lnTo>
                          <a:pt x="267" y="33"/>
                        </a:lnTo>
                        <a:lnTo>
                          <a:pt x="273" y="36"/>
                        </a:lnTo>
                        <a:lnTo>
                          <a:pt x="274" y="39"/>
                        </a:lnTo>
                        <a:lnTo>
                          <a:pt x="277" y="43"/>
                        </a:lnTo>
                        <a:lnTo>
                          <a:pt x="277" y="48"/>
                        </a:lnTo>
                        <a:lnTo>
                          <a:pt x="280" y="95"/>
                        </a:lnTo>
                        <a:lnTo>
                          <a:pt x="379" y="112"/>
                        </a:lnTo>
                        <a:lnTo>
                          <a:pt x="391" y="88"/>
                        </a:lnTo>
                        <a:lnTo>
                          <a:pt x="368" y="27"/>
                        </a:lnTo>
                        <a:lnTo>
                          <a:pt x="359" y="22"/>
                        </a:lnTo>
                        <a:lnTo>
                          <a:pt x="342" y="18"/>
                        </a:lnTo>
                        <a:lnTo>
                          <a:pt x="323" y="13"/>
                        </a:lnTo>
                        <a:lnTo>
                          <a:pt x="304" y="9"/>
                        </a:lnTo>
                        <a:lnTo>
                          <a:pt x="284" y="6"/>
                        </a:lnTo>
                        <a:lnTo>
                          <a:pt x="264" y="3"/>
                        </a:lnTo>
                        <a:lnTo>
                          <a:pt x="243" y="1"/>
                        </a:lnTo>
                        <a:lnTo>
                          <a:pt x="221" y="0"/>
                        </a:lnTo>
                        <a:lnTo>
                          <a:pt x="204" y="0"/>
                        </a:lnTo>
                        <a:lnTo>
                          <a:pt x="187" y="0"/>
                        </a:lnTo>
                        <a:lnTo>
                          <a:pt x="171" y="0"/>
                        </a:lnTo>
                        <a:lnTo>
                          <a:pt x="154" y="1"/>
                        </a:lnTo>
                        <a:lnTo>
                          <a:pt x="128" y="3"/>
                        </a:lnTo>
                        <a:lnTo>
                          <a:pt x="106" y="6"/>
                        </a:lnTo>
                        <a:lnTo>
                          <a:pt x="88" y="10"/>
                        </a:lnTo>
                        <a:lnTo>
                          <a:pt x="72" y="13"/>
                        </a:lnTo>
                        <a:lnTo>
                          <a:pt x="56" y="18"/>
                        </a:lnTo>
                        <a:lnTo>
                          <a:pt x="39" y="22"/>
                        </a:lnTo>
                        <a:lnTo>
                          <a:pt x="27"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207"/>
                  <p:cNvSpPr>
                    <a:spLocks/>
                  </p:cNvSpPr>
                  <p:nvPr/>
                </p:nvSpPr>
                <p:spPr bwMode="auto">
                  <a:xfrm>
                    <a:off x="2539" y="3304"/>
                    <a:ext cx="60" cy="75"/>
                  </a:xfrm>
                  <a:custGeom>
                    <a:avLst/>
                    <a:gdLst>
                      <a:gd name="T0" fmla="*/ 1 w 120"/>
                      <a:gd name="T1" fmla="*/ 0 h 151"/>
                      <a:gd name="T2" fmla="*/ 1 w 120"/>
                      <a:gd name="T3" fmla="*/ 0 h 151"/>
                      <a:gd name="T4" fmla="*/ 1 w 120"/>
                      <a:gd name="T5" fmla="*/ 0 h 151"/>
                      <a:gd name="T6" fmla="*/ 1 w 120"/>
                      <a:gd name="T7" fmla="*/ 0 h 151"/>
                      <a:gd name="T8" fmla="*/ 1 w 120"/>
                      <a:gd name="T9" fmla="*/ 0 h 151"/>
                      <a:gd name="T10" fmla="*/ 1 w 120"/>
                      <a:gd name="T11" fmla="*/ 0 h 151"/>
                      <a:gd name="T12" fmla="*/ 0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0"/>
                        </a:moveTo>
                        <a:lnTo>
                          <a:pt x="83" y="67"/>
                        </a:lnTo>
                        <a:lnTo>
                          <a:pt x="120" y="67"/>
                        </a:lnTo>
                        <a:lnTo>
                          <a:pt x="120" y="88"/>
                        </a:lnTo>
                        <a:lnTo>
                          <a:pt x="85" y="88"/>
                        </a:lnTo>
                        <a:lnTo>
                          <a:pt x="85" y="151"/>
                        </a:lnTo>
                        <a:lnTo>
                          <a:pt x="0" y="78"/>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208"/>
                  <p:cNvSpPr>
                    <a:spLocks/>
                  </p:cNvSpPr>
                  <p:nvPr/>
                </p:nvSpPr>
                <p:spPr bwMode="auto">
                  <a:xfrm>
                    <a:off x="2534" y="3377"/>
                    <a:ext cx="60"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151"/>
                        </a:moveTo>
                        <a:lnTo>
                          <a:pt x="37" y="84"/>
                        </a:lnTo>
                        <a:lnTo>
                          <a:pt x="0" y="84"/>
                        </a:lnTo>
                        <a:lnTo>
                          <a:pt x="0" y="63"/>
                        </a:lnTo>
                        <a:lnTo>
                          <a:pt x="36" y="63"/>
                        </a:lnTo>
                        <a:lnTo>
                          <a:pt x="36" y="0"/>
                        </a:lnTo>
                        <a:lnTo>
                          <a:pt x="120" y="73"/>
                        </a:lnTo>
                        <a:lnTo>
                          <a:pt x="37"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209"/>
                  <p:cNvSpPr>
                    <a:spLocks/>
                  </p:cNvSpPr>
                  <p:nvPr/>
                </p:nvSpPr>
                <p:spPr bwMode="auto">
                  <a:xfrm>
                    <a:off x="2807" y="3304"/>
                    <a:ext cx="61"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0"/>
                        </a:moveTo>
                        <a:lnTo>
                          <a:pt x="37" y="67"/>
                        </a:lnTo>
                        <a:lnTo>
                          <a:pt x="0" y="67"/>
                        </a:lnTo>
                        <a:lnTo>
                          <a:pt x="0" y="88"/>
                        </a:lnTo>
                        <a:lnTo>
                          <a:pt x="35" y="88"/>
                        </a:lnTo>
                        <a:lnTo>
                          <a:pt x="35" y="151"/>
                        </a:lnTo>
                        <a:lnTo>
                          <a:pt x="120" y="78"/>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210"/>
                  <p:cNvSpPr>
                    <a:spLocks/>
                  </p:cNvSpPr>
                  <p:nvPr/>
                </p:nvSpPr>
                <p:spPr bwMode="auto">
                  <a:xfrm>
                    <a:off x="2812" y="3377"/>
                    <a:ext cx="61" cy="75"/>
                  </a:xfrm>
                  <a:custGeom>
                    <a:avLst/>
                    <a:gdLst>
                      <a:gd name="T0" fmla="*/ 1 w 120"/>
                      <a:gd name="T1" fmla="*/ 0 h 151"/>
                      <a:gd name="T2" fmla="*/ 1 w 120"/>
                      <a:gd name="T3" fmla="*/ 0 h 151"/>
                      <a:gd name="T4" fmla="*/ 1 w 120"/>
                      <a:gd name="T5" fmla="*/ 0 h 151"/>
                      <a:gd name="T6" fmla="*/ 1 w 120"/>
                      <a:gd name="T7" fmla="*/ 0 h 151"/>
                      <a:gd name="T8" fmla="*/ 1 w 120"/>
                      <a:gd name="T9" fmla="*/ 0 h 151"/>
                      <a:gd name="T10" fmla="*/ 1 w 120"/>
                      <a:gd name="T11" fmla="*/ 0 h 151"/>
                      <a:gd name="T12" fmla="*/ 0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151"/>
                        </a:moveTo>
                        <a:lnTo>
                          <a:pt x="83" y="84"/>
                        </a:lnTo>
                        <a:lnTo>
                          <a:pt x="120" y="84"/>
                        </a:lnTo>
                        <a:lnTo>
                          <a:pt x="120" y="63"/>
                        </a:lnTo>
                        <a:lnTo>
                          <a:pt x="84" y="63"/>
                        </a:lnTo>
                        <a:lnTo>
                          <a:pt x="84" y="0"/>
                        </a:lnTo>
                        <a:lnTo>
                          <a:pt x="0" y="73"/>
                        </a:lnTo>
                        <a:lnTo>
                          <a:pt x="83"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Rectangle 211"/>
                  <p:cNvSpPr>
                    <a:spLocks noChangeArrowheads="1"/>
                  </p:cNvSpPr>
                  <p:nvPr/>
                </p:nvSpPr>
                <p:spPr bwMode="auto">
                  <a:xfrm>
                    <a:off x="2631" y="3336"/>
                    <a:ext cx="150"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07" name="Rectangle 212"/>
                <p:cNvSpPr>
                  <a:spLocks noChangeArrowheads="1"/>
                </p:cNvSpPr>
                <p:nvPr/>
              </p:nvSpPr>
              <p:spPr bwMode="auto">
                <a:xfrm>
                  <a:off x="2649" y="3352"/>
                  <a:ext cx="116" cy="23"/>
                </a:xfrm>
                <a:prstGeom prst="rect">
                  <a:avLst/>
                </a:prstGeom>
                <a:noFill/>
                <a:ln w="4763">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Rectangle 213"/>
                <p:cNvSpPr>
                  <a:spLocks noChangeArrowheads="1"/>
                </p:cNvSpPr>
                <p:nvPr/>
              </p:nvSpPr>
              <p:spPr bwMode="auto">
                <a:xfrm>
                  <a:off x="2649" y="3399"/>
                  <a:ext cx="116" cy="59"/>
                </a:xfrm>
                <a:prstGeom prst="rect">
                  <a:avLst/>
                </a:prstGeom>
                <a:noFill/>
                <a:ln w="4763">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Line 214"/>
                <p:cNvSpPr>
                  <a:spLocks noChangeShapeType="1"/>
                </p:cNvSpPr>
                <p:nvPr/>
              </p:nvSpPr>
              <p:spPr bwMode="auto">
                <a:xfrm flipH="1">
                  <a:off x="2648" y="3387"/>
                  <a:ext cx="118" cy="0"/>
                </a:xfrm>
                <a:prstGeom prst="line">
                  <a:avLst/>
                </a:prstGeom>
                <a:noFill/>
                <a:ln w="4763">
                  <a:solidFill>
                    <a:srgbClr val="0078AA"/>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71" name="Group 124"/>
          <p:cNvGrpSpPr>
            <a:grpSpLocks/>
          </p:cNvGrpSpPr>
          <p:nvPr/>
        </p:nvGrpSpPr>
        <p:grpSpPr bwMode="auto">
          <a:xfrm>
            <a:off x="4229010" y="3037318"/>
            <a:ext cx="547830" cy="289322"/>
            <a:chOff x="2375" y="2216"/>
            <a:chExt cx="1343" cy="691"/>
          </a:xfrm>
        </p:grpSpPr>
        <p:grpSp>
          <p:nvGrpSpPr>
            <p:cNvPr id="172" name="Group 125"/>
            <p:cNvGrpSpPr>
              <a:grpSpLocks/>
            </p:cNvGrpSpPr>
            <p:nvPr/>
          </p:nvGrpSpPr>
          <p:grpSpPr bwMode="auto">
            <a:xfrm>
              <a:off x="2375" y="2216"/>
              <a:ext cx="1343" cy="691"/>
              <a:chOff x="902" y="3062"/>
              <a:chExt cx="1466" cy="970"/>
            </a:xfrm>
          </p:grpSpPr>
          <p:sp>
            <p:nvSpPr>
              <p:cNvPr id="247" name="AutoShape 126"/>
              <p:cNvSpPr>
                <a:spLocks noChangeAspect="1" noChangeArrowheads="1" noTextEdit="1"/>
              </p:cNvSpPr>
              <p:nvPr/>
            </p:nvSpPr>
            <p:spPr bwMode="auto">
              <a:xfrm>
                <a:off x="902" y="3062"/>
                <a:ext cx="1466"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8" name="Rectangle 127"/>
              <p:cNvSpPr>
                <a:spLocks noChangeArrowheads="1"/>
              </p:cNvSpPr>
              <p:nvPr/>
            </p:nvSpPr>
            <p:spPr bwMode="auto">
              <a:xfrm>
                <a:off x="902" y="3201"/>
                <a:ext cx="1317" cy="821"/>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9" name="Line 128"/>
              <p:cNvSpPr>
                <a:spLocks noChangeShapeType="1"/>
              </p:cNvSpPr>
              <p:nvPr/>
            </p:nvSpPr>
            <p:spPr bwMode="auto">
              <a:xfrm flipH="1">
                <a:off x="907" y="4027"/>
                <a:ext cx="1317" cy="0"/>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 name="Line 129"/>
              <p:cNvSpPr>
                <a:spLocks noChangeShapeType="1"/>
              </p:cNvSpPr>
              <p:nvPr/>
            </p:nvSpPr>
            <p:spPr bwMode="auto">
              <a:xfrm flipV="1">
                <a:off x="907" y="3206"/>
                <a:ext cx="0" cy="821"/>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 name="Line 130"/>
              <p:cNvSpPr>
                <a:spLocks noChangeShapeType="1"/>
              </p:cNvSpPr>
              <p:nvPr/>
            </p:nvSpPr>
            <p:spPr bwMode="auto">
              <a:xfrm>
                <a:off x="907" y="3206"/>
                <a:ext cx="1317" cy="0"/>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 name="Line 131"/>
              <p:cNvSpPr>
                <a:spLocks noChangeShapeType="1"/>
              </p:cNvSpPr>
              <p:nvPr/>
            </p:nvSpPr>
            <p:spPr bwMode="auto">
              <a:xfrm>
                <a:off x="2224" y="3206"/>
                <a:ext cx="0" cy="821"/>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 name="Freeform 132"/>
              <p:cNvSpPr>
                <a:spLocks/>
              </p:cNvSpPr>
              <p:nvPr/>
            </p:nvSpPr>
            <p:spPr bwMode="auto">
              <a:xfrm>
                <a:off x="2219" y="3062"/>
                <a:ext cx="139" cy="960"/>
              </a:xfrm>
              <a:custGeom>
                <a:avLst/>
                <a:gdLst>
                  <a:gd name="T0" fmla="*/ 0 w 139"/>
                  <a:gd name="T1" fmla="*/ 960 h 960"/>
                  <a:gd name="T2" fmla="*/ 139 w 139"/>
                  <a:gd name="T3" fmla="*/ 821 h 960"/>
                  <a:gd name="T4" fmla="*/ 139 w 139"/>
                  <a:gd name="T5" fmla="*/ 0 h 960"/>
                  <a:gd name="T6" fmla="*/ 0 w 139"/>
                  <a:gd name="T7" fmla="*/ 139 h 960"/>
                  <a:gd name="T8" fmla="*/ 0 w 139"/>
                  <a:gd name="T9" fmla="*/ 960 h 960"/>
                  <a:gd name="T10" fmla="*/ 0 60000 65536"/>
                  <a:gd name="T11" fmla="*/ 0 60000 65536"/>
                  <a:gd name="T12" fmla="*/ 0 60000 65536"/>
                  <a:gd name="T13" fmla="*/ 0 60000 65536"/>
                  <a:gd name="T14" fmla="*/ 0 60000 65536"/>
                  <a:gd name="T15" fmla="*/ 0 w 139"/>
                  <a:gd name="T16" fmla="*/ 0 h 960"/>
                  <a:gd name="T17" fmla="*/ 139 w 139"/>
                  <a:gd name="T18" fmla="*/ 960 h 960"/>
                </a:gdLst>
                <a:ahLst/>
                <a:cxnLst>
                  <a:cxn ang="T10">
                    <a:pos x="T0" y="T1"/>
                  </a:cxn>
                  <a:cxn ang="T11">
                    <a:pos x="T2" y="T3"/>
                  </a:cxn>
                  <a:cxn ang="T12">
                    <a:pos x="T4" y="T5"/>
                  </a:cxn>
                  <a:cxn ang="T13">
                    <a:pos x="T6" y="T7"/>
                  </a:cxn>
                  <a:cxn ang="T14">
                    <a:pos x="T8" y="T9"/>
                  </a:cxn>
                </a:cxnLst>
                <a:rect l="T15" t="T16" r="T17" b="T18"/>
                <a:pathLst>
                  <a:path w="139" h="960">
                    <a:moveTo>
                      <a:pt x="0" y="960"/>
                    </a:moveTo>
                    <a:lnTo>
                      <a:pt x="139" y="821"/>
                    </a:lnTo>
                    <a:lnTo>
                      <a:pt x="139" y="0"/>
                    </a:lnTo>
                    <a:lnTo>
                      <a:pt x="0" y="139"/>
                    </a:lnTo>
                    <a:lnTo>
                      <a:pt x="0" y="960"/>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Line 133"/>
              <p:cNvSpPr>
                <a:spLocks noChangeShapeType="1"/>
              </p:cNvSpPr>
              <p:nvPr/>
            </p:nvSpPr>
            <p:spPr bwMode="auto">
              <a:xfrm flipV="1">
                <a:off x="2224" y="3888"/>
                <a:ext cx="139" cy="139"/>
              </a:xfrm>
              <a:prstGeom prst="line">
                <a:avLst/>
              </a:prstGeom>
              <a:noFill/>
              <a:ln w="20638">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 name="Line 134"/>
              <p:cNvSpPr>
                <a:spLocks noChangeShapeType="1"/>
              </p:cNvSpPr>
              <p:nvPr/>
            </p:nvSpPr>
            <p:spPr bwMode="auto">
              <a:xfrm flipV="1">
                <a:off x="2363" y="3067"/>
                <a:ext cx="0" cy="821"/>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 name="Line 135"/>
              <p:cNvSpPr>
                <a:spLocks noChangeShapeType="1"/>
              </p:cNvSpPr>
              <p:nvPr/>
            </p:nvSpPr>
            <p:spPr bwMode="auto">
              <a:xfrm flipH="1">
                <a:off x="2224" y="3067"/>
                <a:ext cx="139" cy="139"/>
              </a:xfrm>
              <a:prstGeom prst="line">
                <a:avLst/>
              </a:prstGeom>
              <a:noFill/>
              <a:ln w="20638">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 name="Line 136"/>
              <p:cNvSpPr>
                <a:spLocks noChangeShapeType="1"/>
              </p:cNvSpPr>
              <p:nvPr/>
            </p:nvSpPr>
            <p:spPr bwMode="auto">
              <a:xfrm>
                <a:off x="2224" y="3206"/>
                <a:ext cx="0" cy="821"/>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 name="Freeform 137"/>
              <p:cNvSpPr>
                <a:spLocks/>
              </p:cNvSpPr>
              <p:nvPr/>
            </p:nvSpPr>
            <p:spPr bwMode="auto">
              <a:xfrm>
                <a:off x="902" y="3062"/>
                <a:ext cx="1456" cy="139"/>
              </a:xfrm>
              <a:custGeom>
                <a:avLst/>
                <a:gdLst>
                  <a:gd name="T0" fmla="*/ 1317 w 1456"/>
                  <a:gd name="T1" fmla="*/ 139 h 139"/>
                  <a:gd name="T2" fmla="*/ 1456 w 1456"/>
                  <a:gd name="T3" fmla="*/ 0 h 139"/>
                  <a:gd name="T4" fmla="*/ 139 w 1456"/>
                  <a:gd name="T5" fmla="*/ 0 h 139"/>
                  <a:gd name="T6" fmla="*/ 0 w 1456"/>
                  <a:gd name="T7" fmla="*/ 139 h 139"/>
                  <a:gd name="T8" fmla="*/ 1317 w 1456"/>
                  <a:gd name="T9" fmla="*/ 139 h 139"/>
                  <a:gd name="T10" fmla="*/ 0 60000 65536"/>
                  <a:gd name="T11" fmla="*/ 0 60000 65536"/>
                  <a:gd name="T12" fmla="*/ 0 60000 65536"/>
                  <a:gd name="T13" fmla="*/ 0 60000 65536"/>
                  <a:gd name="T14" fmla="*/ 0 60000 65536"/>
                  <a:gd name="T15" fmla="*/ 0 w 1456"/>
                  <a:gd name="T16" fmla="*/ 0 h 139"/>
                  <a:gd name="T17" fmla="*/ 1456 w 1456"/>
                  <a:gd name="T18" fmla="*/ 139 h 139"/>
                </a:gdLst>
                <a:ahLst/>
                <a:cxnLst>
                  <a:cxn ang="T10">
                    <a:pos x="T0" y="T1"/>
                  </a:cxn>
                  <a:cxn ang="T11">
                    <a:pos x="T2" y="T3"/>
                  </a:cxn>
                  <a:cxn ang="T12">
                    <a:pos x="T4" y="T5"/>
                  </a:cxn>
                  <a:cxn ang="T13">
                    <a:pos x="T6" y="T7"/>
                  </a:cxn>
                  <a:cxn ang="T14">
                    <a:pos x="T8" y="T9"/>
                  </a:cxn>
                </a:cxnLst>
                <a:rect l="T15" t="T16" r="T17" b="T18"/>
                <a:pathLst>
                  <a:path w="1456" h="139">
                    <a:moveTo>
                      <a:pt x="1317" y="139"/>
                    </a:moveTo>
                    <a:lnTo>
                      <a:pt x="1456" y="0"/>
                    </a:lnTo>
                    <a:lnTo>
                      <a:pt x="139" y="0"/>
                    </a:lnTo>
                    <a:lnTo>
                      <a:pt x="0" y="139"/>
                    </a:lnTo>
                    <a:lnTo>
                      <a:pt x="1317" y="139"/>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Line 138"/>
              <p:cNvSpPr>
                <a:spLocks noChangeShapeType="1"/>
              </p:cNvSpPr>
              <p:nvPr/>
            </p:nvSpPr>
            <p:spPr bwMode="auto">
              <a:xfrm flipV="1">
                <a:off x="2224" y="3067"/>
                <a:ext cx="139" cy="139"/>
              </a:xfrm>
              <a:prstGeom prst="line">
                <a:avLst/>
              </a:prstGeom>
              <a:noFill/>
              <a:ln w="20638">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 name="Line 139"/>
              <p:cNvSpPr>
                <a:spLocks noChangeShapeType="1"/>
              </p:cNvSpPr>
              <p:nvPr/>
            </p:nvSpPr>
            <p:spPr bwMode="auto">
              <a:xfrm flipH="1">
                <a:off x="1046" y="3067"/>
                <a:ext cx="1317" cy="0"/>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 name="Line 140"/>
              <p:cNvSpPr>
                <a:spLocks noChangeShapeType="1"/>
              </p:cNvSpPr>
              <p:nvPr/>
            </p:nvSpPr>
            <p:spPr bwMode="auto">
              <a:xfrm flipH="1">
                <a:off x="907" y="3067"/>
                <a:ext cx="139" cy="139"/>
              </a:xfrm>
              <a:prstGeom prst="line">
                <a:avLst/>
              </a:prstGeom>
              <a:noFill/>
              <a:ln w="20638">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 name="Line 141"/>
              <p:cNvSpPr>
                <a:spLocks noChangeShapeType="1"/>
              </p:cNvSpPr>
              <p:nvPr/>
            </p:nvSpPr>
            <p:spPr bwMode="auto">
              <a:xfrm>
                <a:off x="907" y="3206"/>
                <a:ext cx="1317" cy="0"/>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3" name="Group 142"/>
            <p:cNvGrpSpPr>
              <a:grpSpLocks/>
            </p:cNvGrpSpPr>
            <p:nvPr/>
          </p:nvGrpSpPr>
          <p:grpSpPr bwMode="auto">
            <a:xfrm>
              <a:off x="2425" y="2342"/>
              <a:ext cx="1111" cy="529"/>
              <a:chOff x="2521" y="3098"/>
              <a:chExt cx="1111" cy="529"/>
            </a:xfrm>
          </p:grpSpPr>
          <p:grpSp>
            <p:nvGrpSpPr>
              <p:cNvPr id="174" name="Group 143"/>
              <p:cNvGrpSpPr>
                <a:grpSpLocks noChangeAspect="1"/>
              </p:cNvGrpSpPr>
              <p:nvPr/>
            </p:nvGrpSpPr>
            <p:grpSpPr bwMode="auto">
              <a:xfrm>
                <a:off x="3223" y="3211"/>
                <a:ext cx="409" cy="282"/>
                <a:chOff x="2521" y="3211"/>
                <a:chExt cx="409" cy="282"/>
              </a:xfrm>
            </p:grpSpPr>
            <p:sp>
              <p:nvSpPr>
                <p:cNvPr id="213" name="AutoShape 144"/>
                <p:cNvSpPr>
                  <a:spLocks noChangeAspect="1" noChangeArrowheads="1" noTextEdit="1"/>
                </p:cNvSpPr>
                <p:nvPr/>
              </p:nvSpPr>
              <p:spPr bwMode="auto">
                <a:xfrm>
                  <a:off x="2521" y="3211"/>
                  <a:ext cx="409"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4" name="Rectangle 145"/>
                <p:cNvSpPr>
                  <a:spLocks noChangeArrowheads="1"/>
                </p:cNvSpPr>
                <p:nvPr/>
              </p:nvSpPr>
              <p:spPr bwMode="auto">
                <a:xfrm>
                  <a:off x="2521" y="3251"/>
                  <a:ext cx="367" cy="239"/>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 name="Line 146"/>
                <p:cNvSpPr>
                  <a:spLocks noChangeShapeType="1"/>
                </p:cNvSpPr>
                <p:nvPr/>
              </p:nvSpPr>
              <p:spPr bwMode="auto">
                <a:xfrm flipH="1">
                  <a:off x="2522" y="3492"/>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147"/>
                <p:cNvSpPr>
                  <a:spLocks noChangeShapeType="1"/>
                </p:cNvSpPr>
                <p:nvPr/>
              </p:nvSpPr>
              <p:spPr bwMode="auto">
                <a:xfrm flipV="1">
                  <a:off x="2522"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 name="Line 148"/>
                <p:cNvSpPr>
                  <a:spLocks noChangeShapeType="1"/>
                </p:cNvSpPr>
                <p:nvPr/>
              </p:nvSpPr>
              <p:spPr bwMode="auto">
                <a:xfrm>
                  <a:off x="2522" y="3253"/>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 name="Line 149"/>
                <p:cNvSpPr>
                  <a:spLocks noChangeShapeType="1"/>
                </p:cNvSpPr>
                <p:nvPr/>
              </p:nvSpPr>
              <p:spPr bwMode="auto">
                <a:xfrm>
                  <a:off x="2890"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 name="Freeform 150"/>
                <p:cNvSpPr>
                  <a:spLocks/>
                </p:cNvSpPr>
                <p:nvPr/>
              </p:nvSpPr>
              <p:spPr bwMode="auto">
                <a:xfrm>
                  <a:off x="2888" y="3211"/>
                  <a:ext cx="39" cy="279"/>
                </a:xfrm>
                <a:custGeom>
                  <a:avLst/>
                  <a:gdLst>
                    <a:gd name="T0" fmla="*/ 0 w 77"/>
                    <a:gd name="T1" fmla="*/ 1 h 558"/>
                    <a:gd name="T2" fmla="*/ 1 w 77"/>
                    <a:gd name="T3" fmla="*/ 1 h 558"/>
                    <a:gd name="T4" fmla="*/ 1 w 77"/>
                    <a:gd name="T5" fmla="*/ 0 h 558"/>
                    <a:gd name="T6" fmla="*/ 0 w 77"/>
                    <a:gd name="T7" fmla="*/ 1 h 558"/>
                    <a:gd name="T8" fmla="*/ 0 w 77"/>
                    <a:gd name="T9" fmla="*/ 1 h 558"/>
                    <a:gd name="T10" fmla="*/ 0 60000 65536"/>
                    <a:gd name="T11" fmla="*/ 0 60000 65536"/>
                    <a:gd name="T12" fmla="*/ 0 60000 65536"/>
                    <a:gd name="T13" fmla="*/ 0 60000 65536"/>
                    <a:gd name="T14" fmla="*/ 0 60000 65536"/>
                    <a:gd name="T15" fmla="*/ 0 w 77"/>
                    <a:gd name="T16" fmla="*/ 0 h 558"/>
                    <a:gd name="T17" fmla="*/ 77 w 77"/>
                    <a:gd name="T18" fmla="*/ 558 h 558"/>
                  </a:gdLst>
                  <a:ahLst/>
                  <a:cxnLst>
                    <a:cxn ang="T10">
                      <a:pos x="T0" y="T1"/>
                    </a:cxn>
                    <a:cxn ang="T11">
                      <a:pos x="T2" y="T3"/>
                    </a:cxn>
                    <a:cxn ang="T12">
                      <a:pos x="T4" y="T5"/>
                    </a:cxn>
                    <a:cxn ang="T13">
                      <a:pos x="T6" y="T7"/>
                    </a:cxn>
                    <a:cxn ang="T14">
                      <a:pos x="T8" y="T9"/>
                    </a:cxn>
                  </a:cxnLst>
                  <a:rect l="T15" t="T16" r="T17" b="T18"/>
                  <a:pathLst>
                    <a:path w="77" h="558">
                      <a:moveTo>
                        <a:pt x="0" y="558"/>
                      </a:moveTo>
                      <a:lnTo>
                        <a:pt x="77" y="477"/>
                      </a:lnTo>
                      <a:lnTo>
                        <a:pt x="77" y="0"/>
                      </a:lnTo>
                      <a:lnTo>
                        <a:pt x="0" y="81"/>
                      </a:lnTo>
                      <a:lnTo>
                        <a:pt x="0" y="558"/>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Line 151"/>
                <p:cNvSpPr>
                  <a:spLocks noChangeShapeType="1"/>
                </p:cNvSpPr>
                <p:nvPr/>
              </p:nvSpPr>
              <p:spPr bwMode="auto">
                <a:xfrm flipV="1">
                  <a:off x="2890" y="3451"/>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 name="Line 152"/>
                <p:cNvSpPr>
                  <a:spLocks noChangeShapeType="1"/>
                </p:cNvSpPr>
                <p:nvPr/>
              </p:nvSpPr>
              <p:spPr bwMode="auto">
                <a:xfrm flipV="1">
                  <a:off x="2929" y="3212"/>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 name="Line 153"/>
                <p:cNvSpPr>
                  <a:spLocks noChangeShapeType="1"/>
                </p:cNvSpPr>
                <p:nvPr/>
              </p:nvSpPr>
              <p:spPr bwMode="auto">
                <a:xfrm flipH="1">
                  <a:off x="2890"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 name="Line 154"/>
                <p:cNvSpPr>
                  <a:spLocks noChangeShapeType="1"/>
                </p:cNvSpPr>
                <p:nvPr/>
              </p:nvSpPr>
              <p:spPr bwMode="auto">
                <a:xfrm>
                  <a:off x="2890"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Freeform 155"/>
                <p:cNvSpPr>
                  <a:spLocks/>
                </p:cNvSpPr>
                <p:nvPr/>
              </p:nvSpPr>
              <p:spPr bwMode="auto">
                <a:xfrm>
                  <a:off x="2521" y="3211"/>
                  <a:ext cx="406" cy="40"/>
                </a:xfrm>
                <a:custGeom>
                  <a:avLst/>
                  <a:gdLst>
                    <a:gd name="T0" fmla="*/ 1 w 812"/>
                    <a:gd name="T1" fmla="*/ 0 h 81"/>
                    <a:gd name="T2" fmla="*/ 1 w 812"/>
                    <a:gd name="T3" fmla="*/ 0 h 81"/>
                    <a:gd name="T4" fmla="*/ 1 w 812"/>
                    <a:gd name="T5" fmla="*/ 0 h 81"/>
                    <a:gd name="T6" fmla="*/ 0 w 812"/>
                    <a:gd name="T7" fmla="*/ 0 h 81"/>
                    <a:gd name="T8" fmla="*/ 1 w 812"/>
                    <a:gd name="T9" fmla="*/ 0 h 81"/>
                    <a:gd name="T10" fmla="*/ 0 60000 65536"/>
                    <a:gd name="T11" fmla="*/ 0 60000 65536"/>
                    <a:gd name="T12" fmla="*/ 0 60000 65536"/>
                    <a:gd name="T13" fmla="*/ 0 60000 65536"/>
                    <a:gd name="T14" fmla="*/ 0 60000 65536"/>
                    <a:gd name="T15" fmla="*/ 0 w 812"/>
                    <a:gd name="T16" fmla="*/ 0 h 81"/>
                    <a:gd name="T17" fmla="*/ 812 w 812"/>
                    <a:gd name="T18" fmla="*/ 81 h 81"/>
                  </a:gdLst>
                  <a:ahLst/>
                  <a:cxnLst>
                    <a:cxn ang="T10">
                      <a:pos x="T0" y="T1"/>
                    </a:cxn>
                    <a:cxn ang="T11">
                      <a:pos x="T2" y="T3"/>
                    </a:cxn>
                    <a:cxn ang="T12">
                      <a:pos x="T4" y="T5"/>
                    </a:cxn>
                    <a:cxn ang="T13">
                      <a:pos x="T6" y="T7"/>
                    </a:cxn>
                    <a:cxn ang="T14">
                      <a:pos x="T8" y="T9"/>
                    </a:cxn>
                  </a:cxnLst>
                  <a:rect l="T15" t="T16" r="T17" b="T18"/>
                  <a:pathLst>
                    <a:path w="812" h="81">
                      <a:moveTo>
                        <a:pt x="735" y="81"/>
                      </a:moveTo>
                      <a:lnTo>
                        <a:pt x="812" y="0"/>
                      </a:lnTo>
                      <a:lnTo>
                        <a:pt x="77" y="0"/>
                      </a:lnTo>
                      <a:lnTo>
                        <a:pt x="0" y="81"/>
                      </a:lnTo>
                      <a:lnTo>
                        <a:pt x="735" y="81"/>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Line 156"/>
                <p:cNvSpPr>
                  <a:spLocks noChangeShapeType="1"/>
                </p:cNvSpPr>
                <p:nvPr/>
              </p:nvSpPr>
              <p:spPr bwMode="auto">
                <a:xfrm flipV="1">
                  <a:off x="2890"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157"/>
                <p:cNvSpPr>
                  <a:spLocks noChangeShapeType="1"/>
                </p:cNvSpPr>
                <p:nvPr/>
              </p:nvSpPr>
              <p:spPr bwMode="auto">
                <a:xfrm flipH="1">
                  <a:off x="2561" y="3212"/>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158"/>
                <p:cNvSpPr>
                  <a:spLocks noChangeShapeType="1"/>
                </p:cNvSpPr>
                <p:nvPr/>
              </p:nvSpPr>
              <p:spPr bwMode="auto">
                <a:xfrm flipH="1">
                  <a:off x="2522"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159"/>
                <p:cNvSpPr>
                  <a:spLocks noChangeShapeType="1"/>
                </p:cNvSpPr>
                <p:nvPr/>
              </p:nvSpPr>
              <p:spPr bwMode="auto">
                <a:xfrm>
                  <a:off x="2522" y="3253"/>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9" name="Group 160"/>
                <p:cNvGrpSpPr>
                  <a:grpSpLocks/>
                </p:cNvGrpSpPr>
                <p:nvPr/>
              </p:nvGrpSpPr>
              <p:grpSpPr bwMode="auto">
                <a:xfrm>
                  <a:off x="2537" y="3276"/>
                  <a:ext cx="338" cy="200"/>
                  <a:chOff x="2537" y="3276"/>
                  <a:chExt cx="338" cy="200"/>
                </a:xfrm>
              </p:grpSpPr>
              <p:sp>
                <p:nvSpPr>
                  <p:cNvPr id="240" name="Freeform 161"/>
                  <p:cNvSpPr>
                    <a:spLocks/>
                  </p:cNvSpPr>
                  <p:nvPr/>
                </p:nvSpPr>
                <p:spPr bwMode="auto">
                  <a:xfrm>
                    <a:off x="2610" y="3276"/>
                    <a:ext cx="195" cy="56"/>
                  </a:xfrm>
                  <a:custGeom>
                    <a:avLst/>
                    <a:gdLst>
                      <a:gd name="T0" fmla="*/ 1 w 390"/>
                      <a:gd name="T1" fmla="*/ 1 h 112"/>
                      <a:gd name="T2" fmla="*/ 0 w 390"/>
                      <a:gd name="T3" fmla="*/ 1 h 112"/>
                      <a:gd name="T4" fmla="*/ 1 w 390"/>
                      <a:gd name="T5" fmla="*/ 1 h 112"/>
                      <a:gd name="T6" fmla="*/ 1 w 390"/>
                      <a:gd name="T7" fmla="*/ 1 h 112"/>
                      <a:gd name="T8" fmla="*/ 1 w 390"/>
                      <a:gd name="T9" fmla="*/ 1 h 112"/>
                      <a:gd name="T10" fmla="*/ 1 w 390"/>
                      <a:gd name="T11" fmla="*/ 1 h 112"/>
                      <a:gd name="T12" fmla="*/ 1 w 390"/>
                      <a:gd name="T13" fmla="*/ 1 h 112"/>
                      <a:gd name="T14" fmla="*/ 1 w 390"/>
                      <a:gd name="T15" fmla="*/ 1 h 112"/>
                      <a:gd name="T16" fmla="*/ 1 w 390"/>
                      <a:gd name="T17" fmla="*/ 1 h 112"/>
                      <a:gd name="T18" fmla="*/ 1 w 390"/>
                      <a:gd name="T19" fmla="*/ 1 h 112"/>
                      <a:gd name="T20" fmla="*/ 1 w 390"/>
                      <a:gd name="T21" fmla="*/ 1 h 112"/>
                      <a:gd name="T22" fmla="*/ 1 w 390"/>
                      <a:gd name="T23" fmla="*/ 1 h 112"/>
                      <a:gd name="T24" fmla="*/ 1 w 390"/>
                      <a:gd name="T25" fmla="*/ 1 h 112"/>
                      <a:gd name="T26" fmla="*/ 1 w 390"/>
                      <a:gd name="T27" fmla="*/ 1 h 112"/>
                      <a:gd name="T28" fmla="*/ 1 w 390"/>
                      <a:gd name="T29" fmla="*/ 1 h 112"/>
                      <a:gd name="T30" fmla="*/ 1 w 390"/>
                      <a:gd name="T31" fmla="*/ 1 h 112"/>
                      <a:gd name="T32" fmla="*/ 1 w 390"/>
                      <a:gd name="T33" fmla="*/ 1 h 112"/>
                      <a:gd name="T34" fmla="*/ 1 w 390"/>
                      <a:gd name="T35" fmla="*/ 1 h 112"/>
                      <a:gd name="T36" fmla="*/ 1 w 390"/>
                      <a:gd name="T37" fmla="*/ 1 h 112"/>
                      <a:gd name="T38" fmla="*/ 1 w 390"/>
                      <a:gd name="T39" fmla="*/ 1 h 112"/>
                      <a:gd name="T40" fmla="*/ 1 w 390"/>
                      <a:gd name="T41" fmla="*/ 1 h 112"/>
                      <a:gd name="T42" fmla="*/ 1 w 390"/>
                      <a:gd name="T43" fmla="*/ 1 h 112"/>
                      <a:gd name="T44" fmla="*/ 1 w 390"/>
                      <a:gd name="T45" fmla="*/ 1 h 112"/>
                      <a:gd name="T46" fmla="*/ 1 w 390"/>
                      <a:gd name="T47" fmla="*/ 1 h 112"/>
                      <a:gd name="T48" fmla="*/ 1 w 390"/>
                      <a:gd name="T49" fmla="*/ 1 h 112"/>
                      <a:gd name="T50" fmla="*/ 1 w 390"/>
                      <a:gd name="T51" fmla="*/ 1 h 112"/>
                      <a:gd name="T52" fmla="*/ 1 w 390"/>
                      <a:gd name="T53" fmla="*/ 1 h 112"/>
                      <a:gd name="T54" fmla="*/ 1 w 390"/>
                      <a:gd name="T55" fmla="*/ 1 h 112"/>
                      <a:gd name="T56" fmla="*/ 1 w 390"/>
                      <a:gd name="T57" fmla="*/ 1 h 112"/>
                      <a:gd name="T58" fmla="*/ 1 w 390"/>
                      <a:gd name="T59" fmla="*/ 1 h 112"/>
                      <a:gd name="T60" fmla="*/ 1 w 390"/>
                      <a:gd name="T61" fmla="*/ 1 h 112"/>
                      <a:gd name="T62" fmla="*/ 1 w 390"/>
                      <a:gd name="T63" fmla="*/ 1 h 112"/>
                      <a:gd name="T64" fmla="*/ 1 w 390"/>
                      <a:gd name="T65" fmla="*/ 1 h 112"/>
                      <a:gd name="T66" fmla="*/ 1 w 390"/>
                      <a:gd name="T67" fmla="*/ 1 h 112"/>
                      <a:gd name="T68" fmla="*/ 1 w 390"/>
                      <a:gd name="T69" fmla="*/ 1 h 112"/>
                      <a:gd name="T70" fmla="*/ 1 w 390"/>
                      <a:gd name="T71" fmla="*/ 0 h 112"/>
                      <a:gd name="T72" fmla="*/ 1 w 390"/>
                      <a:gd name="T73" fmla="*/ 0 h 112"/>
                      <a:gd name="T74" fmla="*/ 1 w 390"/>
                      <a:gd name="T75" fmla="*/ 0 h 112"/>
                      <a:gd name="T76" fmla="*/ 1 w 390"/>
                      <a:gd name="T77" fmla="*/ 0 h 112"/>
                      <a:gd name="T78" fmla="*/ 1 w 390"/>
                      <a:gd name="T79" fmla="*/ 1 h 112"/>
                      <a:gd name="T80" fmla="*/ 1 w 390"/>
                      <a:gd name="T81" fmla="*/ 1 h 112"/>
                      <a:gd name="T82" fmla="*/ 1 w 390"/>
                      <a:gd name="T83" fmla="*/ 1 h 112"/>
                      <a:gd name="T84" fmla="*/ 1 w 390"/>
                      <a:gd name="T85" fmla="*/ 1 h 112"/>
                      <a:gd name="T86" fmla="*/ 1 w 390"/>
                      <a:gd name="T87" fmla="*/ 1 h 112"/>
                      <a:gd name="T88" fmla="*/ 1 w 390"/>
                      <a:gd name="T89" fmla="*/ 1 h 112"/>
                      <a:gd name="T90" fmla="*/ 1 w 390"/>
                      <a:gd name="T91" fmla="*/ 1 h 112"/>
                      <a:gd name="T92" fmla="*/ 1 w 390"/>
                      <a:gd name="T93" fmla="*/ 1 h 112"/>
                      <a:gd name="T94" fmla="*/ 1 w 390"/>
                      <a:gd name="T95" fmla="*/ 1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0"/>
                      <a:gd name="T145" fmla="*/ 0 h 112"/>
                      <a:gd name="T146" fmla="*/ 390 w 390"/>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0" h="112">
                        <a:moveTo>
                          <a:pt x="27" y="27"/>
                        </a:moveTo>
                        <a:lnTo>
                          <a:pt x="0" y="92"/>
                        </a:lnTo>
                        <a:lnTo>
                          <a:pt x="13" y="112"/>
                        </a:lnTo>
                        <a:lnTo>
                          <a:pt x="113" y="94"/>
                        </a:lnTo>
                        <a:lnTo>
                          <a:pt x="115" y="49"/>
                        </a:lnTo>
                        <a:lnTo>
                          <a:pt x="115" y="45"/>
                        </a:lnTo>
                        <a:lnTo>
                          <a:pt x="116" y="40"/>
                        </a:lnTo>
                        <a:lnTo>
                          <a:pt x="119" y="36"/>
                        </a:lnTo>
                        <a:lnTo>
                          <a:pt x="123" y="33"/>
                        </a:lnTo>
                        <a:lnTo>
                          <a:pt x="128" y="30"/>
                        </a:lnTo>
                        <a:lnTo>
                          <a:pt x="133" y="30"/>
                        </a:lnTo>
                        <a:lnTo>
                          <a:pt x="132" y="30"/>
                        </a:lnTo>
                        <a:lnTo>
                          <a:pt x="255" y="30"/>
                        </a:lnTo>
                        <a:lnTo>
                          <a:pt x="261" y="30"/>
                        </a:lnTo>
                        <a:lnTo>
                          <a:pt x="264" y="31"/>
                        </a:lnTo>
                        <a:lnTo>
                          <a:pt x="267" y="33"/>
                        </a:lnTo>
                        <a:lnTo>
                          <a:pt x="273" y="36"/>
                        </a:lnTo>
                        <a:lnTo>
                          <a:pt x="274" y="39"/>
                        </a:lnTo>
                        <a:lnTo>
                          <a:pt x="277" y="43"/>
                        </a:lnTo>
                        <a:lnTo>
                          <a:pt x="277" y="48"/>
                        </a:lnTo>
                        <a:lnTo>
                          <a:pt x="280" y="95"/>
                        </a:lnTo>
                        <a:lnTo>
                          <a:pt x="379" y="112"/>
                        </a:lnTo>
                        <a:lnTo>
                          <a:pt x="390" y="88"/>
                        </a:lnTo>
                        <a:lnTo>
                          <a:pt x="367" y="27"/>
                        </a:lnTo>
                        <a:lnTo>
                          <a:pt x="359" y="22"/>
                        </a:lnTo>
                        <a:lnTo>
                          <a:pt x="342" y="18"/>
                        </a:lnTo>
                        <a:lnTo>
                          <a:pt x="323" y="13"/>
                        </a:lnTo>
                        <a:lnTo>
                          <a:pt x="304" y="9"/>
                        </a:lnTo>
                        <a:lnTo>
                          <a:pt x="284" y="6"/>
                        </a:lnTo>
                        <a:lnTo>
                          <a:pt x="264" y="3"/>
                        </a:lnTo>
                        <a:lnTo>
                          <a:pt x="242" y="1"/>
                        </a:lnTo>
                        <a:lnTo>
                          <a:pt x="221" y="0"/>
                        </a:lnTo>
                        <a:lnTo>
                          <a:pt x="204" y="0"/>
                        </a:lnTo>
                        <a:lnTo>
                          <a:pt x="187" y="0"/>
                        </a:lnTo>
                        <a:lnTo>
                          <a:pt x="171" y="0"/>
                        </a:lnTo>
                        <a:lnTo>
                          <a:pt x="154" y="1"/>
                        </a:lnTo>
                        <a:lnTo>
                          <a:pt x="128" y="3"/>
                        </a:lnTo>
                        <a:lnTo>
                          <a:pt x="106" y="6"/>
                        </a:lnTo>
                        <a:lnTo>
                          <a:pt x="87" y="10"/>
                        </a:lnTo>
                        <a:lnTo>
                          <a:pt x="72" y="13"/>
                        </a:lnTo>
                        <a:lnTo>
                          <a:pt x="56" y="18"/>
                        </a:lnTo>
                        <a:lnTo>
                          <a:pt x="39" y="22"/>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162"/>
                  <p:cNvSpPr>
                    <a:spLocks/>
                  </p:cNvSpPr>
                  <p:nvPr/>
                </p:nvSpPr>
                <p:spPr bwMode="auto">
                  <a:xfrm>
                    <a:off x="2542" y="3306"/>
                    <a:ext cx="60" cy="76"/>
                  </a:xfrm>
                  <a:custGeom>
                    <a:avLst/>
                    <a:gdLst>
                      <a:gd name="T0" fmla="*/ 1 w 120"/>
                      <a:gd name="T1" fmla="*/ 0 h 151"/>
                      <a:gd name="T2" fmla="*/ 1 w 120"/>
                      <a:gd name="T3" fmla="*/ 1 h 151"/>
                      <a:gd name="T4" fmla="*/ 1 w 120"/>
                      <a:gd name="T5" fmla="*/ 1 h 151"/>
                      <a:gd name="T6" fmla="*/ 1 w 120"/>
                      <a:gd name="T7" fmla="*/ 1 h 151"/>
                      <a:gd name="T8" fmla="*/ 1 w 120"/>
                      <a:gd name="T9" fmla="*/ 1 h 151"/>
                      <a:gd name="T10" fmla="*/ 1 w 120"/>
                      <a:gd name="T11" fmla="*/ 1 h 151"/>
                      <a:gd name="T12" fmla="*/ 0 w 120"/>
                      <a:gd name="T13" fmla="*/ 1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0"/>
                        </a:moveTo>
                        <a:lnTo>
                          <a:pt x="83" y="67"/>
                        </a:lnTo>
                        <a:lnTo>
                          <a:pt x="120" y="67"/>
                        </a:lnTo>
                        <a:lnTo>
                          <a:pt x="120" y="88"/>
                        </a:lnTo>
                        <a:lnTo>
                          <a:pt x="84" y="88"/>
                        </a:lnTo>
                        <a:lnTo>
                          <a:pt x="84" y="151"/>
                        </a:lnTo>
                        <a:lnTo>
                          <a:pt x="0" y="78"/>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163"/>
                  <p:cNvSpPr>
                    <a:spLocks/>
                  </p:cNvSpPr>
                  <p:nvPr/>
                </p:nvSpPr>
                <p:spPr bwMode="auto">
                  <a:xfrm>
                    <a:off x="2537" y="3380"/>
                    <a:ext cx="60"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151"/>
                        </a:moveTo>
                        <a:lnTo>
                          <a:pt x="37" y="84"/>
                        </a:lnTo>
                        <a:lnTo>
                          <a:pt x="0" y="84"/>
                        </a:lnTo>
                        <a:lnTo>
                          <a:pt x="0" y="63"/>
                        </a:lnTo>
                        <a:lnTo>
                          <a:pt x="35" y="63"/>
                        </a:lnTo>
                        <a:lnTo>
                          <a:pt x="35" y="0"/>
                        </a:lnTo>
                        <a:lnTo>
                          <a:pt x="120" y="73"/>
                        </a:lnTo>
                        <a:lnTo>
                          <a:pt x="37"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164"/>
                  <p:cNvSpPr>
                    <a:spLocks/>
                  </p:cNvSpPr>
                  <p:nvPr/>
                </p:nvSpPr>
                <p:spPr bwMode="auto">
                  <a:xfrm>
                    <a:off x="2810" y="3306"/>
                    <a:ext cx="60" cy="76"/>
                  </a:xfrm>
                  <a:custGeom>
                    <a:avLst/>
                    <a:gdLst>
                      <a:gd name="T0" fmla="*/ 0 w 121"/>
                      <a:gd name="T1" fmla="*/ 0 h 151"/>
                      <a:gd name="T2" fmla="*/ 0 w 121"/>
                      <a:gd name="T3" fmla="*/ 1 h 151"/>
                      <a:gd name="T4" fmla="*/ 0 w 121"/>
                      <a:gd name="T5" fmla="*/ 1 h 151"/>
                      <a:gd name="T6" fmla="*/ 0 w 121"/>
                      <a:gd name="T7" fmla="*/ 1 h 151"/>
                      <a:gd name="T8" fmla="*/ 0 w 121"/>
                      <a:gd name="T9" fmla="*/ 1 h 151"/>
                      <a:gd name="T10" fmla="*/ 0 w 121"/>
                      <a:gd name="T11" fmla="*/ 1 h 151"/>
                      <a:gd name="T12" fmla="*/ 0 w 121"/>
                      <a:gd name="T13" fmla="*/ 1 h 151"/>
                      <a:gd name="T14" fmla="*/ 0 w 121"/>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1"/>
                      <a:gd name="T26" fmla="*/ 121 w 121"/>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1">
                        <a:moveTo>
                          <a:pt x="38" y="0"/>
                        </a:moveTo>
                        <a:lnTo>
                          <a:pt x="38" y="67"/>
                        </a:lnTo>
                        <a:lnTo>
                          <a:pt x="0" y="67"/>
                        </a:lnTo>
                        <a:lnTo>
                          <a:pt x="0" y="88"/>
                        </a:lnTo>
                        <a:lnTo>
                          <a:pt x="36" y="88"/>
                        </a:lnTo>
                        <a:lnTo>
                          <a:pt x="36" y="151"/>
                        </a:lnTo>
                        <a:lnTo>
                          <a:pt x="121" y="78"/>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165"/>
                  <p:cNvSpPr>
                    <a:spLocks/>
                  </p:cNvSpPr>
                  <p:nvPr/>
                </p:nvSpPr>
                <p:spPr bwMode="auto">
                  <a:xfrm>
                    <a:off x="2815" y="3380"/>
                    <a:ext cx="60" cy="75"/>
                  </a:xfrm>
                  <a:custGeom>
                    <a:avLst/>
                    <a:gdLst>
                      <a:gd name="T0" fmla="*/ 0 w 121"/>
                      <a:gd name="T1" fmla="*/ 0 h 151"/>
                      <a:gd name="T2" fmla="*/ 0 w 121"/>
                      <a:gd name="T3" fmla="*/ 0 h 151"/>
                      <a:gd name="T4" fmla="*/ 0 w 121"/>
                      <a:gd name="T5" fmla="*/ 0 h 151"/>
                      <a:gd name="T6" fmla="*/ 0 w 121"/>
                      <a:gd name="T7" fmla="*/ 0 h 151"/>
                      <a:gd name="T8" fmla="*/ 0 w 121"/>
                      <a:gd name="T9" fmla="*/ 0 h 151"/>
                      <a:gd name="T10" fmla="*/ 0 w 121"/>
                      <a:gd name="T11" fmla="*/ 0 h 151"/>
                      <a:gd name="T12" fmla="*/ 0 w 121"/>
                      <a:gd name="T13" fmla="*/ 0 h 151"/>
                      <a:gd name="T14" fmla="*/ 0 w 121"/>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1"/>
                      <a:gd name="T26" fmla="*/ 121 w 121"/>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1">
                        <a:moveTo>
                          <a:pt x="84" y="151"/>
                        </a:moveTo>
                        <a:lnTo>
                          <a:pt x="84" y="84"/>
                        </a:lnTo>
                        <a:lnTo>
                          <a:pt x="121" y="84"/>
                        </a:lnTo>
                        <a:lnTo>
                          <a:pt x="121" y="63"/>
                        </a:lnTo>
                        <a:lnTo>
                          <a:pt x="85" y="63"/>
                        </a:lnTo>
                        <a:lnTo>
                          <a:pt x="85" y="0"/>
                        </a:lnTo>
                        <a:lnTo>
                          <a:pt x="0" y="73"/>
                        </a:lnTo>
                        <a:lnTo>
                          <a:pt x="84"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Rectangle 166"/>
                  <p:cNvSpPr>
                    <a:spLocks noChangeArrowheads="1"/>
                  </p:cNvSpPr>
                  <p:nvPr/>
                </p:nvSpPr>
                <p:spPr bwMode="auto">
                  <a:xfrm>
                    <a:off x="2634" y="3339"/>
                    <a:ext cx="150" cy="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230" name="Group 167"/>
                <p:cNvGrpSpPr>
                  <a:grpSpLocks/>
                </p:cNvGrpSpPr>
                <p:nvPr/>
              </p:nvGrpSpPr>
              <p:grpSpPr bwMode="auto">
                <a:xfrm>
                  <a:off x="2534" y="3273"/>
                  <a:ext cx="339" cy="200"/>
                  <a:chOff x="2534" y="3273"/>
                  <a:chExt cx="339" cy="200"/>
                </a:xfrm>
              </p:grpSpPr>
              <p:sp>
                <p:nvSpPr>
                  <p:cNvPr id="234" name="Freeform 168"/>
                  <p:cNvSpPr>
                    <a:spLocks/>
                  </p:cNvSpPr>
                  <p:nvPr/>
                </p:nvSpPr>
                <p:spPr bwMode="auto">
                  <a:xfrm>
                    <a:off x="2607" y="3273"/>
                    <a:ext cx="195" cy="56"/>
                  </a:xfrm>
                  <a:custGeom>
                    <a:avLst/>
                    <a:gdLst>
                      <a:gd name="T0" fmla="*/ 0 w 391"/>
                      <a:gd name="T1" fmla="*/ 1 h 112"/>
                      <a:gd name="T2" fmla="*/ 0 w 391"/>
                      <a:gd name="T3" fmla="*/ 1 h 112"/>
                      <a:gd name="T4" fmla="*/ 0 w 391"/>
                      <a:gd name="T5" fmla="*/ 1 h 112"/>
                      <a:gd name="T6" fmla="*/ 0 w 391"/>
                      <a:gd name="T7" fmla="*/ 1 h 112"/>
                      <a:gd name="T8" fmla="*/ 0 w 391"/>
                      <a:gd name="T9" fmla="*/ 1 h 112"/>
                      <a:gd name="T10" fmla="*/ 0 w 391"/>
                      <a:gd name="T11" fmla="*/ 1 h 112"/>
                      <a:gd name="T12" fmla="*/ 0 w 391"/>
                      <a:gd name="T13" fmla="*/ 1 h 112"/>
                      <a:gd name="T14" fmla="*/ 0 w 391"/>
                      <a:gd name="T15" fmla="*/ 1 h 112"/>
                      <a:gd name="T16" fmla="*/ 0 w 391"/>
                      <a:gd name="T17" fmla="*/ 1 h 112"/>
                      <a:gd name="T18" fmla="*/ 0 w 391"/>
                      <a:gd name="T19" fmla="*/ 1 h 112"/>
                      <a:gd name="T20" fmla="*/ 0 w 391"/>
                      <a:gd name="T21" fmla="*/ 1 h 112"/>
                      <a:gd name="T22" fmla="*/ 0 w 391"/>
                      <a:gd name="T23" fmla="*/ 1 h 112"/>
                      <a:gd name="T24" fmla="*/ 0 w 391"/>
                      <a:gd name="T25" fmla="*/ 1 h 112"/>
                      <a:gd name="T26" fmla="*/ 0 w 391"/>
                      <a:gd name="T27" fmla="*/ 1 h 112"/>
                      <a:gd name="T28" fmla="*/ 0 w 391"/>
                      <a:gd name="T29" fmla="*/ 1 h 112"/>
                      <a:gd name="T30" fmla="*/ 0 w 391"/>
                      <a:gd name="T31" fmla="*/ 1 h 112"/>
                      <a:gd name="T32" fmla="*/ 0 w 391"/>
                      <a:gd name="T33" fmla="*/ 1 h 112"/>
                      <a:gd name="T34" fmla="*/ 0 w 391"/>
                      <a:gd name="T35" fmla="*/ 1 h 112"/>
                      <a:gd name="T36" fmla="*/ 0 w 391"/>
                      <a:gd name="T37" fmla="*/ 1 h 112"/>
                      <a:gd name="T38" fmla="*/ 0 w 391"/>
                      <a:gd name="T39" fmla="*/ 1 h 112"/>
                      <a:gd name="T40" fmla="*/ 0 w 391"/>
                      <a:gd name="T41" fmla="*/ 1 h 112"/>
                      <a:gd name="T42" fmla="*/ 0 w 391"/>
                      <a:gd name="T43" fmla="*/ 1 h 112"/>
                      <a:gd name="T44" fmla="*/ 0 w 391"/>
                      <a:gd name="T45" fmla="*/ 1 h 112"/>
                      <a:gd name="T46" fmla="*/ 0 w 391"/>
                      <a:gd name="T47" fmla="*/ 1 h 112"/>
                      <a:gd name="T48" fmla="*/ 0 w 391"/>
                      <a:gd name="T49" fmla="*/ 1 h 112"/>
                      <a:gd name="T50" fmla="*/ 0 w 391"/>
                      <a:gd name="T51" fmla="*/ 1 h 112"/>
                      <a:gd name="T52" fmla="*/ 0 w 391"/>
                      <a:gd name="T53" fmla="*/ 1 h 112"/>
                      <a:gd name="T54" fmla="*/ 0 w 391"/>
                      <a:gd name="T55" fmla="*/ 1 h 112"/>
                      <a:gd name="T56" fmla="*/ 0 w 391"/>
                      <a:gd name="T57" fmla="*/ 1 h 112"/>
                      <a:gd name="T58" fmla="*/ 0 w 391"/>
                      <a:gd name="T59" fmla="*/ 1 h 112"/>
                      <a:gd name="T60" fmla="*/ 0 w 391"/>
                      <a:gd name="T61" fmla="*/ 1 h 112"/>
                      <a:gd name="T62" fmla="*/ 0 w 391"/>
                      <a:gd name="T63" fmla="*/ 1 h 112"/>
                      <a:gd name="T64" fmla="*/ 0 w 391"/>
                      <a:gd name="T65" fmla="*/ 1 h 112"/>
                      <a:gd name="T66" fmla="*/ 0 w 391"/>
                      <a:gd name="T67" fmla="*/ 1 h 112"/>
                      <a:gd name="T68" fmla="*/ 0 w 391"/>
                      <a:gd name="T69" fmla="*/ 1 h 112"/>
                      <a:gd name="T70" fmla="*/ 0 w 391"/>
                      <a:gd name="T71" fmla="*/ 0 h 112"/>
                      <a:gd name="T72" fmla="*/ 0 w 391"/>
                      <a:gd name="T73" fmla="*/ 0 h 112"/>
                      <a:gd name="T74" fmla="*/ 0 w 391"/>
                      <a:gd name="T75" fmla="*/ 0 h 112"/>
                      <a:gd name="T76" fmla="*/ 0 w 391"/>
                      <a:gd name="T77" fmla="*/ 0 h 112"/>
                      <a:gd name="T78" fmla="*/ 0 w 391"/>
                      <a:gd name="T79" fmla="*/ 1 h 112"/>
                      <a:gd name="T80" fmla="*/ 0 w 391"/>
                      <a:gd name="T81" fmla="*/ 1 h 112"/>
                      <a:gd name="T82" fmla="*/ 0 w 391"/>
                      <a:gd name="T83" fmla="*/ 1 h 112"/>
                      <a:gd name="T84" fmla="*/ 0 w 391"/>
                      <a:gd name="T85" fmla="*/ 1 h 112"/>
                      <a:gd name="T86" fmla="*/ 0 w 391"/>
                      <a:gd name="T87" fmla="*/ 1 h 112"/>
                      <a:gd name="T88" fmla="*/ 0 w 391"/>
                      <a:gd name="T89" fmla="*/ 1 h 112"/>
                      <a:gd name="T90" fmla="*/ 0 w 391"/>
                      <a:gd name="T91" fmla="*/ 1 h 112"/>
                      <a:gd name="T92" fmla="*/ 0 w 391"/>
                      <a:gd name="T93" fmla="*/ 1 h 112"/>
                      <a:gd name="T94" fmla="*/ 0 w 391"/>
                      <a:gd name="T95" fmla="*/ 1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112"/>
                      <a:gd name="T146" fmla="*/ 391 w 391"/>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112">
                        <a:moveTo>
                          <a:pt x="27" y="27"/>
                        </a:moveTo>
                        <a:lnTo>
                          <a:pt x="0" y="92"/>
                        </a:lnTo>
                        <a:lnTo>
                          <a:pt x="13" y="112"/>
                        </a:lnTo>
                        <a:lnTo>
                          <a:pt x="114" y="94"/>
                        </a:lnTo>
                        <a:lnTo>
                          <a:pt x="115" y="49"/>
                        </a:lnTo>
                        <a:lnTo>
                          <a:pt x="115" y="45"/>
                        </a:lnTo>
                        <a:lnTo>
                          <a:pt x="116" y="40"/>
                        </a:lnTo>
                        <a:lnTo>
                          <a:pt x="119" y="36"/>
                        </a:lnTo>
                        <a:lnTo>
                          <a:pt x="124" y="33"/>
                        </a:lnTo>
                        <a:lnTo>
                          <a:pt x="128" y="30"/>
                        </a:lnTo>
                        <a:lnTo>
                          <a:pt x="134" y="30"/>
                        </a:lnTo>
                        <a:lnTo>
                          <a:pt x="132" y="30"/>
                        </a:lnTo>
                        <a:lnTo>
                          <a:pt x="256" y="30"/>
                        </a:lnTo>
                        <a:lnTo>
                          <a:pt x="261" y="30"/>
                        </a:lnTo>
                        <a:lnTo>
                          <a:pt x="264" y="31"/>
                        </a:lnTo>
                        <a:lnTo>
                          <a:pt x="267" y="33"/>
                        </a:lnTo>
                        <a:lnTo>
                          <a:pt x="273" y="36"/>
                        </a:lnTo>
                        <a:lnTo>
                          <a:pt x="274" y="39"/>
                        </a:lnTo>
                        <a:lnTo>
                          <a:pt x="277" y="43"/>
                        </a:lnTo>
                        <a:lnTo>
                          <a:pt x="277" y="48"/>
                        </a:lnTo>
                        <a:lnTo>
                          <a:pt x="280" y="95"/>
                        </a:lnTo>
                        <a:lnTo>
                          <a:pt x="379" y="112"/>
                        </a:lnTo>
                        <a:lnTo>
                          <a:pt x="391" y="88"/>
                        </a:lnTo>
                        <a:lnTo>
                          <a:pt x="368" y="27"/>
                        </a:lnTo>
                        <a:lnTo>
                          <a:pt x="359" y="22"/>
                        </a:lnTo>
                        <a:lnTo>
                          <a:pt x="342" y="18"/>
                        </a:lnTo>
                        <a:lnTo>
                          <a:pt x="323" y="13"/>
                        </a:lnTo>
                        <a:lnTo>
                          <a:pt x="304" y="9"/>
                        </a:lnTo>
                        <a:lnTo>
                          <a:pt x="284" y="6"/>
                        </a:lnTo>
                        <a:lnTo>
                          <a:pt x="264" y="3"/>
                        </a:lnTo>
                        <a:lnTo>
                          <a:pt x="243" y="1"/>
                        </a:lnTo>
                        <a:lnTo>
                          <a:pt x="221" y="0"/>
                        </a:lnTo>
                        <a:lnTo>
                          <a:pt x="204" y="0"/>
                        </a:lnTo>
                        <a:lnTo>
                          <a:pt x="187" y="0"/>
                        </a:lnTo>
                        <a:lnTo>
                          <a:pt x="171" y="0"/>
                        </a:lnTo>
                        <a:lnTo>
                          <a:pt x="154" y="1"/>
                        </a:lnTo>
                        <a:lnTo>
                          <a:pt x="128" y="3"/>
                        </a:lnTo>
                        <a:lnTo>
                          <a:pt x="106" y="6"/>
                        </a:lnTo>
                        <a:lnTo>
                          <a:pt x="88" y="10"/>
                        </a:lnTo>
                        <a:lnTo>
                          <a:pt x="72" y="13"/>
                        </a:lnTo>
                        <a:lnTo>
                          <a:pt x="56" y="18"/>
                        </a:lnTo>
                        <a:lnTo>
                          <a:pt x="39" y="22"/>
                        </a:lnTo>
                        <a:lnTo>
                          <a:pt x="27"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169"/>
                  <p:cNvSpPr>
                    <a:spLocks/>
                  </p:cNvSpPr>
                  <p:nvPr/>
                </p:nvSpPr>
                <p:spPr bwMode="auto">
                  <a:xfrm>
                    <a:off x="2539" y="3304"/>
                    <a:ext cx="60" cy="75"/>
                  </a:xfrm>
                  <a:custGeom>
                    <a:avLst/>
                    <a:gdLst>
                      <a:gd name="T0" fmla="*/ 1 w 120"/>
                      <a:gd name="T1" fmla="*/ 0 h 151"/>
                      <a:gd name="T2" fmla="*/ 1 w 120"/>
                      <a:gd name="T3" fmla="*/ 0 h 151"/>
                      <a:gd name="T4" fmla="*/ 1 w 120"/>
                      <a:gd name="T5" fmla="*/ 0 h 151"/>
                      <a:gd name="T6" fmla="*/ 1 w 120"/>
                      <a:gd name="T7" fmla="*/ 0 h 151"/>
                      <a:gd name="T8" fmla="*/ 1 w 120"/>
                      <a:gd name="T9" fmla="*/ 0 h 151"/>
                      <a:gd name="T10" fmla="*/ 1 w 120"/>
                      <a:gd name="T11" fmla="*/ 0 h 151"/>
                      <a:gd name="T12" fmla="*/ 0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0"/>
                        </a:moveTo>
                        <a:lnTo>
                          <a:pt x="83" y="67"/>
                        </a:lnTo>
                        <a:lnTo>
                          <a:pt x="120" y="67"/>
                        </a:lnTo>
                        <a:lnTo>
                          <a:pt x="120" y="88"/>
                        </a:lnTo>
                        <a:lnTo>
                          <a:pt x="85" y="88"/>
                        </a:lnTo>
                        <a:lnTo>
                          <a:pt x="85" y="151"/>
                        </a:lnTo>
                        <a:lnTo>
                          <a:pt x="0" y="78"/>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170"/>
                  <p:cNvSpPr>
                    <a:spLocks/>
                  </p:cNvSpPr>
                  <p:nvPr/>
                </p:nvSpPr>
                <p:spPr bwMode="auto">
                  <a:xfrm>
                    <a:off x="2534" y="3377"/>
                    <a:ext cx="60"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151"/>
                        </a:moveTo>
                        <a:lnTo>
                          <a:pt x="37" y="84"/>
                        </a:lnTo>
                        <a:lnTo>
                          <a:pt x="0" y="84"/>
                        </a:lnTo>
                        <a:lnTo>
                          <a:pt x="0" y="63"/>
                        </a:lnTo>
                        <a:lnTo>
                          <a:pt x="36" y="63"/>
                        </a:lnTo>
                        <a:lnTo>
                          <a:pt x="36" y="0"/>
                        </a:lnTo>
                        <a:lnTo>
                          <a:pt x="120" y="73"/>
                        </a:lnTo>
                        <a:lnTo>
                          <a:pt x="37"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171"/>
                  <p:cNvSpPr>
                    <a:spLocks/>
                  </p:cNvSpPr>
                  <p:nvPr/>
                </p:nvSpPr>
                <p:spPr bwMode="auto">
                  <a:xfrm>
                    <a:off x="2807" y="3304"/>
                    <a:ext cx="61"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0"/>
                        </a:moveTo>
                        <a:lnTo>
                          <a:pt x="37" y="67"/>
                        </a:lnTo>
                        <a:lnTo>
                          <a:pt x="0" y="67"/>
                        </a:lnTo>
                        <a:lnTo>
                          <a:pt x="0" y="88"/>
                        </a:lnTo>
                        <a:lnTo>
                          <a:pt x="35" y="88"/>
                        </a:lnTo>
                        <a:lnTo>
                          <a:pt x="35" y="151"/>
                        </a:lnTo>
                        <a:lnTo>
                          <a:pt x="120" y="78"/>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172"/>
                  <p:cNvSpPr>
                    <a:spLocks/>
                  </p:cNvSpPr>
                  <p:nvPr/>
                </p:nvSpPr>
                <p:spPr bwMode="auto">
                  <a:xfrm>
                    <a:off x="2812" y="3377"/>
                    <a:ext cx="61" cy="75"/>
                  </a:xfrm>
                  <a:custGeom>
                    <a:avLst/>
                    <a:gdLst>
                      <a:gd name="T0" fmla="*/ 1 w 120"/>
                      <a:gd name="T1" fmla="*/ 0 h 151"/>
                      <a:gd name="T2" fmla="*/ 1 w 120"/>
                      <a:gd name="T3" fmla="*/ 0 h 151"/>
                      <a:gd name="T4" fmla="*/ 1 w 120"/>
                      <a:gd name="T5" fmla="*/ 0 h 151"/>
                      <a:gd name="T6" fmla="*/ 1 w 120"/>
                      <a:gd name="T7" fmla="*/ 0 h 151"/>
                      <a:gd name="T8" fmla="*/ 1 w 120"/>
                      <a:gd name="T9" fmla="*/ 0 h 151"/>
                      <a:gd name="T10" fmla="*/ 1 w 120"/>
                      <a:gd name="T11" fmla="*/ 0 h 151"/>
                      <a:gd name="T12" fmla="*/ 0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151"/>
                        </a:moveTo>
                        <a:lnTo>
                          <a:pt x="83" y="84"/>
                        </a:lnTo>
                        <a:lnTo>
                          <a:pt x="120" y="84"/>
                        </a:lnTo>
                        <a:lnTo>
                          <a:pt x="120" y="63"/>
                        </a:lnTo>
                        <a:lnTo>
                          <a:pt x="84" y="63"/>
                        </a:lnTo>
                        <a:lnTo>
                          <a:pt x="84" y="0"/>
                        </a:lnTo>
                        <a:lnTo>
                          <a:pt x="0" y="73"/>
                        </a:lnTo>
                        <a:lnTo>
                          <a:pt x="83"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Rectangle 173"/>
                  <p:cNvSpPr>
                    <a:spLocks noChangeArrowheads="1"/>
                  </p:cNvSpPr>
                  <p:nvPr/>
                </p:nvSpPr>
                <p:spPr bwMode="auto">
                  <a:xfrm>
                    <a:off x="2631" y="3336"/>
                    <a:ext cx="150"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31" name="Rectangle 174"/>
                <p:cNvSpPr>
                  <a:spLocks noChangeArrowheads="1"/>
                </p:cNvSpPr>
                <p:nvPr/>
              </p:nvSpPr>
              <p:spPr bwMode="auto">
                <a:xfrm>
                  <a:off x="2649" y="3352"/>
                  <a:ext cx="116" cy="23"/>
                </a:xfrm>
                <a:prstGeom prst="rect">
                  <a:avLst/>
                </a:prstGeom>
                <a:noFill/>
                <a:ln w="4763">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Rectangle 175"/>
                <p:cNvSpPr>
                  <a:spLocks noChangeArrowheads="1"/>
                </p:cNvSpPr>
                <p:nvPr/>
              </p:nvSpPr>
              <p:spPr bwMode="auto">
                <a:xfrm>
                  <a:off x="2649" y="3399"/>
                  <a:ext cx="116" cy="59"/>
                </a:xfrm>
                <a:prstGeom prst="rect">
                  <a:avLst/>
                </a:prstGeom>
                <a:noFill/>
                <a:ln w="4763">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Line 176"/>
                <p:cNvSpPr>
                  <a:spLocks noChangeShapeType="1"/>
                </p:cNvSpPr>
                <p:nvPr/>
              </p:nvSpPr>
              <p:spPr bwMode="auto">
                <a:xfrm flipH="1">
                  <a:off x="2648" y="3387"/>
                  <a:ext cx="118" cy="0"/>
                </a:xfrm>
                <a:prstGeom prst="line">
                  <a:avLst/>
                </a:prstGeom>
                <a:noFill/>
                <a:ln w="4763">
                  <a:solidFill>
                    <a:srgbClr val="0078AA"/>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5" name="Freeform 177"/>
              <p:cNvSpPr>
                <a:spLocks/>
              </p:cNvSpPr>
              <p:nvPr/>
            </p:nvSpPr>
            <p:spPr bwMode="auto">
              <a:xfrm>
                <a:off x="2969" y="3110"/>
                <a:ext cx="181" cy="262"/>
              </a:xfrm>
              <a:custGeom>
                <a:avLst/>
                <a:gdLst>
                  <a:gd name="T0" fmla="*/ 0 w 393"/>
                  <a:gd name="T1" fmla="*/ 0 h 471"/>
                  <a:gd name="T2" fmla="*/ 0 w 393"/>
                  <a:gd name="T3" fmla="*/ 1 h 471"/>
                  <a:gd name="T4" fmla="*/ 0 w 393"/>
                  <a:gd name="T5" fmla="*/ 1 h 471"/>
                  <a:gd name="T6" fmla="*/ 0 w 393"/>
                  <a:gd name="T7" fmla="*/ 1 h 471"/>
                  <a:gd name="T8" fmla="*/ 0 w 393"/>
                  <a:gd name="T9" fmla="*/ 1 h 471"/>
                  <a:gd name="T10" fmla="*/ 0 w 393"/>
                  <a:gd name="T11" fmla="*/ 1 h 471"/>
                  <a:gd name="T12" fmla="*/ 0 w 393"/>
                  <a:gd name="T13" fmla="*/ 1 h 471"/>
                  <a:gd name="T14" fmla="*/ 0 w 393"/>
                  <a:gd name="T15" fmla="*/ 0 h 471"/>
                  <a:gd name="T16" fmla="*/ 0 60000 65536"/>
                  <a:gd name="T17" fmla="*/ 0 60000 65536"/>
                  <a:gd name="T18" fmla="*/ 0 60000 65536"/>
                  <a:gd name="T19" fmla="*/ 0 60000 65536"/>
                  <a:gd name="T20" fmla="*/ 0 60000 65536"/>
                  <a:gd name="T21" fmla="*/ 0 60000 65536"/>
                  <a:gd name="T22" fmla="*/ 0 60000 65536"/>
                  <a:gd name="T23" fmla="*/ 0 60000 65536"/>
                  <a:gd name="T24" fmla="*/ 0 w 393"/>
                  <a:gd name="T25" fmla="*/ 0 h 471"/>
                  <a:gd name="T26" fmla="*/ 393 w 393"/>
                  <a:gd name="T27" fmla="*/ 471 h 4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 h="471">
                    <a:moveTo>
                      <a:pt x="121" y="0"/>
                    </a:moveTo>
                    <a:lnTo>
                      <a:pt x="121" y="210"/>
                    </a:lnTo>
                    <a:lnTo>
                      <a:pt x="0" y="210"/>
                    </a:lnTo>
                    <a:lnTo>
                      <a:pt x="0" y="275"/>
                    </a:lnTo>
                    <a:lnTo>
                      <a:pt x="117" y="275"/>
                    </a:lnTo>
                    <a:lnTo>
                      <a:pt x="117" y="471"/>
                    </a:lnTo>
                    <a:lnTo>
                      <a:pt x="393" y="242"/>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178"/>
              <p:cNvSpPr>
                <a:spLocks/>
              </p:cNvSpPr>
              <p:nvPr/>
            </p:nvSpPr>
            <p:spPr bwMode="auto">
              <a:xfrm>
                <a:off x="2984" y="3365"/>
                <a:ext cx="181" cy="262"/>
              </a:xfrm>
              <a:custGeom>
                <a:avLst/>
                <a:gdLst>
                  <a:gd name="T0" fmla="*/ 0 w 393"/>
                  <a:gd name="T1" fmla="*/ 1 h 472"/>
                  <a:gd name="T2" fmla="*/ 0 w 393"/>
                  <a:gd name="T3" fmla="*/ 1 h 472"/>
                  <a:gd name="T4" fmla="*/ 0 w 393"/>
                  <a:gd name="T5" fmla="*/ 1 h 472"/>
                  <a:gd name="T6" fmla="*/ 0 w 393"/>
                  <a:gd name="T7" fmla="*/ 1 h 472"/>
                  <a:gd name="T8" fmla="*/ 0 w 393"/>
                  <a:gd name="T9" fmla="*/ 1 h 472"/>
                  <a:gd name="T10" fmla="*/ 0 w 393"/>
                  <a:gd name="T11" fmla="*/ 0 h 472"/>
                  <a:gd name="T12" fmla="*/ 0 w 393"/>
                  <a:gd name="T13" fmla="*/ 1 h 472"/>
                  <a:gd name="T14" fmla="*/ 0 w 393"/>
                  <a:gd name="T15" fmla="*/ 1 h 472"/>
                  <a:gd name="T16" fmla="*/ 0 60000 65536"/>
                  <a:gd name="T17" fmla="*/ 0 60000 65536"/>
                  <a:gd name="T18" fmla="*/ 0 60000 65536"/>
                  <a:gd name="T19" fmla="*/ 0 60000 65536"/>
                  <a:gd name="T20" fmla="*/ 0 60000 65536"/>
                  <a:gd name="T21" fmla="*/ 0 60000 65536"/>
                  <a:gd name="T22" fmla="*/ 0 60000 65536"/>
                  <a:gd name="T23" fmla="*/ 0 60000 65536"/>
                  <a:gd name="T24" fmla="*/ 0 w 393"/>
                  <a:gd name="T25" fmla="*/ 0 h 472"/>
                  <a:gd name="T26" fmla="*/ 393 w 393"/>
                  <a:gd name="T27" fmla="*/ 472 h 4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 h="472">
                    <a:moveTo>
                      <a:pt x="272" y="472"/>
                    </a:moveTo>
                    <a:lnTo>
                      <a:pt x="272" y="262"/>
                    </a:lnTo>
                    <a:lnTo>
                      <a:pt x="393" y="262"/>
                    </a:lnTo>
                    <a:lnTo>
                      <a:pt x="393" y="196"/>
                    </a:lnTo>
                    <a:lnTo>
                      <a:pt x="276" y="196"/>
                    </a:lnTo>
                    <a:lnTo>
                      <a:pt x="276" y="0"/>
                    </a:lnTo>
                    <a:lnTo>
                      <a:pt x="0" y="229"/>
                    </a:lnTo>
                    <a:lnTo>
                      <a:pt x="272" y="4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179"/>
              <p:cNvSpPr>
                <a:spLocks/>
              </p:cNvSpPr>
              <p:nvPr/>
            </p:nvSpPr>
            <p:spPr bwMode="auto">
              <a:xfrm>
                <a:off x="2960" y="3098"/>
                <a:ext cx="183" cy="264"/>
              </a:xfrm>
              <a:custGeom>
                <a:avLst/>
                <a:gdLst>
                  <a:gd name="T0" fmla="*/ 0 w 393"/>
                  <a:gd name="T1" fmla="*/ 0 h 472"/>
                  <a:gd name="T2" fmla="*/ 0 w 393"/>
                  <a:gd name="T3" fmla="*/ 1 h 472"/>
                  <a:gd name="T4" fmla="*/ 0 w 393"/>
                  <a:gd name="T5" fmla="*/ 1 h 472"/>
                  <a:gd name="T6" fmla="*/ 0 w 393"/>
                  <a:gd name="T7" fmla="*/ 1 h 472"/>
                  <a:gd name="T8" fmla="*/ 0 w 393"/>
                  <a:gd name="T9" fmla="*/ 1 h 472"/>
                  <a:gd name="T10" fmla="*/ 0 w 393"/>
                  <a:gd name="T11" fmla="*/ 1 h 472"/>
                  <a:gd name="T12" fmla="*/ 0 w 393"/>
                  <a:gd name="T13" fmla="*/ 1 h 472"/>
                  <a:gd name="T14" fmla="*/ 0 w 393"/>
                  <a:gd name="T15" fmla="*/ 0 h 472"/>
                  <a:gd name="T16" fmla="*/ 0 60000 65536"/>
                  <a:gd name="T17" fmla="*/ 0 60000 65536"/>
                  <a:gd name="T18" fmla="*/ 0 60000 65536"/>
                  <a:gd name="T19" fmla="*/ 0 60000 65536"/>
                  <a:gd name="T20" fmla="*/ 0 60000 65536"/>
                  <a:gd name="T21" fmla="*/ 0 60000 65536"/>
                  <a:gd name="T22" fmla="*/ 0 60000 65536"/>
                  <a:gd name="T23" fmla="*/ 0 60000 65536"/>
                  <a:gd name="T24" fmla="*/ 0 w 393"/>
                  <a:gd name="T25" fmla="*/ 0 h 472"/>
                  <a:gd name="T26" fmla="*/ 393 w 393"/>
                  <a:gd name="T27" fmla="*/ 472 h 4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 h="472">
                    <a:moveTo>
                      <a:pt x="122" y="0"/>
                    </a:moveTo>
                    <a:lnTo>
                      <a:pt x="122" y="210"/>
                    </a:lnTo>
                    <a:lnTo>
                      <a:pt x="0" y="210"/>
                    </a:lnTo>
                    <a:lnTo>
                      <a:pt x="0" y="275"/>
                    </a:lnTo>
                    <a:lnTo>
                      <a:pt x="117" y="275"/>
                    </a:lnTo>
                    <a:lnTo>
                      <a:pt x="117" y="472"/>
                    </a:lnTo>
                    <a:lnTo>
                      <a:pt x="393" y="243"/>
                    </a:lnTo>
                    <a:lnTo>
                      <a:pt x="1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180"/>
              <p:cNvSpPr>
                <a:spLocks/>
              </p:cNvSpPr>
              <p:nvPr/>
            </p:nvSpPr>
            <p:spPr bwMode="auto">
              <a:xfrm>
                <a:off x="2976" y="3354"/>
                <a:ext cx="182" cy="263"/>
              </a:xfrm>
              <a:custGeom>
                <a:avLst/>
                <a:gdLst>
                  <a:gd name="T0" fmla="*/ 0 w 393"/>
                  <a:gd name="T1" fmla="*/ 1 h 471"/>
                  <a:gd name="T2" fmla="*/ 0 w 393"/>
                  <a:gd name="T3" fmla="*/ 1 h 471"/>
                  <a:gd name="T4" fmla="*/ 0 w 393"/>
                  <a:gd name="T5" fmla="*/ 1 h 471"/>
                  <a:gd name="T6" fmla="*/ 0 w 393"/>
                  <a:gd name="T7" fmla="*/ 1 h 471"/>
                  <a:gd name="T8" fmla="*/ 0 w 393"/>
                  <a:gd name="T9" fmla="*/ 1 h 471"/>
                  <a:gd name="T10" fmla="*/ 0 w 393"/>
                  <a:gd name="T11" fmla="*/ 0 h 471"/>
                  <a:gd name="T12" fmla="*/ 0 w 393"/>
                  <a:gd name="T13" fmla="*/ 1 h 471"/>
                  <a:gd name="T14" fmla="*/ 0 w 393"/>
                  <a:gd name="T15" fmla="*/ 1 h 471"/>
                  <a:gd name="T16" fmla="*/ 0 60000 65536"/>
                  <a:gd name="T17" fmla="*/ 0 60000 65536"/>
                  <a:gd name="T18" fmla="*/ 0 60000 65536"/>
                  <a:gd name="T19" fmla="*/ 0 60000 65536"/>
                  <a:gd name="T20" fmla="*/ 0 60000 65536"/>
                  <a:gd name="T21" fmla="*/ 0 60000 65536"/>
                  <a:gd name="T22" fmla="*/ 0 60000 65536"/>
                  <a:gd name="T23" fmla="*/ 0 60000 65536"/>
                  <a:gd name="T24" fmla="*/ 0 w 393"/>
                  <a:gd name="T25" fmla="*/ 0 h 471"/>
                  <a:gd name="T26" fmla="*/ 393 w 393"/>
                  <a:gd name="T27" fmla="*/ 471 h 4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 h="471">
                    <a:moveTo>
                      <a:pt x="271" y="471"/>
                    </a:moveTo>
                    <a:lnTo>
                      <a:pt x="271" y="261"/>
                    </a:lnTo>
                    <a:lnTo>
                      <a:pt x="393" y="261"/>
                    </a:lnTo>
                    <a:lnTo>
                      <a:pt x="393" y="196"/>
                    </a:lnTo>
                    <a:lnTo>
                      <a:pt x="276" y="196"/>
                    </a:lnTo>
                    <a:lnTo>
                      <a:pt x="276" y="0"/>
                    </a:lnTo>
                    <a:lnTo>
                      <a:pt x="0" y="228"/>
                    </a:lnTo>
                    <a:lnTo>
                      <a:pt x="271"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9" name="Group 181"/>
              <p:cNvGrpSpPr>
                <a:grpSpLocks noChangeAspect="1"/>
              </p:cNvGrpSpPr>
              <p:nvPr/>
            </p:nvGrpSpPr>
            <p:grpSpPr bwMode="auto">
              <a:xfrm>
                <a:off x="2521" y="3211"/>
                <a:ext cx="409" cy="282"/>
                <a:chOff x="2521" y="3211"/>
                <a:chExt cx="409" cy="282"/>
              </a:xfrm>
            </p:grpSpPr>
            <p:sp>
              <p:nvSpPr>
                <p:cNvPr id="180" name="AutoShape 182"/>
                <p:cNvSpPr>
                  <a:spLocks noChangeAspect="1" noChangeArrowheads="1" noTextEdit="1"/>
                </p:cNvSpPr>
                <p:nvPr/>
              </p:nvSpPr>
              <p:spPr bwMode="auto">
                <a:xfrm>
                  <a:off x="2521" y="3211"/>
                  <a:ext cx="409"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1" name="Rectangle 183"/>
                <p:cNvSpPr>
                  <a:spLocks noChangeArrowheads="1"/>
                </p:cNvSpPr>
                <p:nvPr/>
              </p:nvSpPr>
              <p:spPr bwMode="auto">
                <a:xfrm>
                  <a:off x="2521" y="3251"/>
                  <a:ext cx="367" cy="239"/>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2" name="Line 184"/>
                <p:cNvSpPr>
                  <a:spLocks noChangeShapeType="1"/>
                </p:cNvSpPr>
                <p:nvPr/>
              </p:nvSpPr>
              <p:spPr bwMode="auto">
                <a:xfrm flipH="1">
                  <a:off x="2522" y="3492"/>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Line 185"/>
                <p:cNvSpPr>
                  <a:spLocks noChangeShapeType="1"/>
                </p:cNvSpPr>
                <p:nvPr/>
              </p:nvSpPr>
              <p:spPr bwMode="auto">
                <a:xfrm flipV="1">
                  <a:off x="2522"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186"/>
                <p:cNvSpPr>
                  <a:spLocks noChangeShapeType="1"/>
                </p:cNvSpPr>
                <p:nvPr/>
              </p:nvSpPr>
              <p:spPr bwMode="auto">
                <a:xfrm>
                  <a:off x="2522" y="3253"/>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Line 187"/>
                <p:cNvSpPr>
                  <a:spLocks noChangeShapeType="1"/>
                </p:cNvSpPr>
                <p:nvPr/>
              </p:nvSpPr>
              <p:spPr bwMode="auto">
                <a:xfrm>
                  <a:off x="2890"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Freeform 188"/>
                <p:cNvSpPr>
                  <a:spLocks/>
                </p:cNvSpPr>
                <p:nvPr/>
              </p:nvSpPr>
              <p:spPr bwMode="auto">
                <a:xfrm>
                  <a:off x="2888" y="3211"/>
                  <a:ext cx="39" cy="279"/>
                </a:xfrm>
                <a:custGeom>
                  <a:avLst/>
                  <a:gdLst>
                    <a:gd name="T0" fmla="*/ 0 w 77"/>
                    <a:gd name="T1" fmla="*/ 1 h 558"/>
                    <a:gd name="T2" fmla="*/ 1 w 77"/>
                    <a:gd name="T3" fmla="*/ 1 h 558"/>
                    <a:gd name="T4" fmla="*/ 1 w 77"/>
                    <a:gd name="T5" fmla="*/ 0 h 558"/>
                    <a:gd name="T6" fmla="*/ 0 w 77"/>
                    <a:gd name="T7" fmla="*/ 1 h 558"/>
                    <a:gd name="T8" fmla="*/ 0 w 77"/>
                    <a:gd name="T9" fmla="*/ 1 h 558"/>
                    <a:gd name="T10" fmla="*/ 0 60000 65536"/>
                    <a:gd name="T11" fmla="*/ 0 60000 65536"/>
                    <a:gd name="T12" fmla="*/ 0 60000 65536"/>
                    <a:gd name="T13" fmla="*/ 0 60000 65536"/>
                    <a:gd name="T14" fmla="*/ 0 60000 65536"/>
                    <a:gd name="T15" fmla="*/ 0 w 77"/>
                    <a:gd name="T16" fmla="*/ 0 h 558"/>
                    <a:gd name="T17" fmla="*/ 77 w 77"/>
                    <a:gd name="T18" fmla="*/ 558 h 558"/>
                  </a:gdLst>
                  <a:ahLst/>
                  <a:cxnLst>
                    <a:cxn ang="T10">
                      <a:pos x="T0" y="T1"/>
                    </a:cxn>
                    <a:cxn ang="T11">
                      <a:pos x="T2" y="T3"/>
                    </a:cxn>
                    <a:cxn ang="T12">
                      <a:pos x="T4" y="T5"/>
                    </a:cxn>
                    <a:cxn ang="T13">
                      <a:pos x="T6" y="T7"/>
                    </a:cxn>
                    <a:cxn ang="T14">
                      <a:pos x="T8" y="T9"/>
                    </a:cxn>
                  </a:cxnLst>
                  <a:rect l="T15" t="T16" r="T17" b="T18"/>
                  <a:pathLst>
                    <a:path w="77" h="558">
                      <a:moveTo>
                        <a:pt x="0" y="558"/>
                      </a:moveTo>
                      <a:lnTo>
                        <a:pt x="77" y="477"/>
                      </a:lnTo>
                      <a:lnTo>
                        <a:pt x="77" y="0"/>
                      </a:lnTo>
                      <a:lnTo>
                        <a:pt x="0" y="81"/>
                      </a:lnTo>
                      <a:lnTo>
                        <a:pt x="0" y="558"/>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Line 189"/>
                <p:cNvSpPr>
                  <a:spLocks noChangeShapeType="1"/>
                </p:cNvSpPr>
                <p:nvPr/>
              </p:nvSpPr>
              <p:spPr bwMode="auto">
                <a:xfrm flipV="1">
                  <a:off x="2890" y="3451"/>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 name="Line 190"/>
                <p:cNvSpPr>
                  <a:spLocks noChangeShapeType="1"/>
                </p:cNvSpPr>
                <p:nvPr/>
              </p:nvSpPr>
              <p:spPr bwMode="auto">
                <a:xfrm flipV="1">
                  <a:off x="2929" y="3212"/>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 name="Line 191"/>
                <p:cNvSpPr>
                  <a:spLocks noChangeShapeType="1"/>
                </p:cNvSpPr>
                <p:nvPr/>
              </p:nvSpPr>
              <p:spPr bwMode="auto">
                <a:xfrm flipH="1">
                  <a:off x="2890"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 name="Line 192"/>
                <p:cNvSpPr>
                  <a:spLocks noChangeShapeType="1"/>
                </p:cNvSpPr>
                <p:nvPr/>
              </p:nvSpPr>
              <p:spPr bwMode="auto">
                <a:xfrm>
                  <a:off x="2890"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Freeform 193"/>
                <p:cNvSpPr>
                  <a:spLocks/>
                </p:cNvSpPr>
                <p:nvPr/>
              </p:nvSpPr>
              <p:spPr bwMode="auto">
                <a:xfrm>
                  <a:off x="2521" y="3211"/>
                  <a:ext cx="406" cy="40"/>
                </a:xfrm>
                <a:custGeom>
                  <a:avLst/>
                  <a:gdLst>
                    <a:gd name="T0" fmla="*/ 1 w 812"/>
                    <a:gd name="T1" fmla="*/ 0 h 81"/>
                    <a:gd name="T2" fmla="*/ 1 w 812"/>
                    <a:gd name="T3" fmla="*/ 0 h 81"/>
                    <a:gd name="T4" fmla="*/ 1 w 812"/>
                    <a:gd name="T5" fmla="*/ 0 h 81"/>
                    <a:gd name="T6" fmla="*/ 0 w 812"/>
                    <a:gd name="T7" fmla="*/ 0 h 81"/>
                    <a:gd name="T8" fmla="*/ 1 w 812"/>
                    <a:gd name="T9" fmla="*/ 0 h 81"/>
                    <a:gd name="T10" fmla="*/ 0 60000 65536"/>
                    <a:gd name="T11" fmla="*/ 0 60000 65536"/>
                    <a:gd name="T12" fmla="*/ 0 60000 65536"/>
                    <a:gd name="T13" fmla="*/ 0 60000 65536"/>
                    <a:gd name="T14" fmla="*/ 0 60000 65536"/>
                    <a:gd name="T15" fmla="*/ 0 w 812"/>
                    <a:gd name="T16" fmla="*/ 0 h 81"/>
                    <a:gd name="T17" fmla="*/ 812 w 812"/>
                    <a:gd name="T18" fmla="*/ 81 h 81"/>
                  </a:gdLst>
                  <a:ahLst/>
                  <a:cxnLst>
                    <a:cxn ang="T10">
                      <a:pos x="T0" y="T1"/>
                    </a:cxn>
                    <a:cxn ang="T11">
                      <a:pos x="T2" y="T3"/>
                    </a:cxn>
                    <a:cxn ang="T12">
                      <a:pos x="T4" y="T5"/>
                    </a:cxn>
                    <a:cxn ang="T13">
                      <a:pos x="T6" y="T7"/>
                    </a:cxn>
                    <a:cxn ang="T14">
                      <a:pos x="T8" y="T9"/>
                    </a:cxn>
                  </a:cxnLst>
                  <a:rect l="T15" t="T16" r="T17" b="T18"/>
                  <a:pathLst>
                    <a:path w="812" h="81">
                      <a:moveTo>
                        <a:pt x="735" y="81"/>
                      </a:moveTo>
                      <a:lnTo>
                        <a:pt x="812" y="0"/>
                      </a:lnTo>
                      <a:lnTo>
                        <a:pt x="77" y="0"/>
                      </a:lnTo>
                      <a:lnTo>
                        <a:pt x="0" y="81"/>
                      </a:lnTo>
                      <a:lnTo>
                        <a:pt x="735" y="81"/>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Line 194"/>
                <p:cNvSpPr>
                  <a:spLocks noChangeShapeType="1"/>
                </p:cNvSpPr>
                <p:nvPr/>
              </p:nvSpPr>
              <p:spPr bwMode="auto">
                <a:xfrm flipV="1">
                  <a:off x="2890"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Line 195"/>
                <p:cNvSpPr>
                  <a:spLocks noChangeShapeType="1"/>
                </p:cNvSpPr>
                <p:nvPr/>
              </p:nvSpPr>
              <p:spPr bwMode="auto">
                <a:xfrm flipH="1">
                  <a:off x="2561" y="3212"/>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 name="Line 196"/>
                <p:cNvSpPr>
                  <a:spLocks noChangeShapeType="1"/>
                </p:cNvSpPr>
                <p:nvPr/>
              </p:nvSpPr>
              <p:spPr bwMode="auto">
                <a:xfrm flipH="1">
                  <a:off x="2522"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Line 197"/>
                <p:cNvSpPr>
                  <a:spLocks noChangeShapeType="1"/>
                </p:cNvSpPr>
                <p:nvPr/>
              </p:nvSpPr>
              <p:spPr bwMode="auto">
                <a:xfrm>
                  <a:off x="2522" y="3253"/>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6" name="Group 198"/>
                <p:cNvGrpSpPr>
                  <a:grpSpLocks/>
                </p:cNvGrpSpPr>
                <p:nvPr/>
              </p:nvGrpSpPr>
              <p:grpSpPr bwMode="auto">
                <a:xfrm>
                  <a:off x="2537" y="3276"/>
                  <a:ext cx="338" cy="200"/>
                  <a:chOff x="2537" y="3276"/>
                  <a:chExt cx="338" cy="200"/>
                </a:xfrm>
              </p:grpSpPr>
              <p:sp>
                <p:nvSpPr>
                  <p:cNvPr id="207" name="Freeform 199"/>
                  <p:cNvSpPr>
                    <a:spLocks/>
                  </p:cNvSpPr>
                  <p:nvPr/>
                </p:nvSpPr>
                <p:spPr bwMode="auto">
                  <a:xfrm>
                    <a:off x="2610" y="3276"/>
                    <a:ext cx="195" cy="56"/>
                  </a:xfrm>
                  <a:custGeom>
                    <a:avLst/>
                    <a:gdLst>
                      <a:gd name="T0" fmla="*/ 1 w 390"/>
                      <a:gd name="T1" fmla="*/ 1 h 112"/>
                      <a:gd name="T2" fmla="*/ 0 w 390"/>
                      <a:gd name="T3" fmla="*/ 1 h 112"/>
                      <a:gd name="T4" fmla="*/ 1 w 390"/>
                      <a:gd name="T5" fmla="*/ 1 h 112"/>
                      <a:gd name="T6" fmla="*/ 1 w 390"/>
                      <a:gd name="T7" fmla="*/ 1 h 112"/>
                      <a:gd name="T8" fmla="*/ 1 w 390"/>
                      <a:gd name="T9" fmla="*/ 1 h 112"/>
                      <a:gd name="T10" fmla="*/ 1 w 390"/>
                      <a:gd name="T11" fmla="*/ 1 h 112"/>
                      <a:gd name="T12" fmla="*/ 1 w 390"/>
                      <a:gd name="T13" fmla="*/ 1 h 112"/>
                      <a:gd name="T14" fmla="*/ 1 w 390"/>
                      <a:gd name="T15" fmla="*/ 1 h 112"/>
                      <a:gd name="T16" fmla="*/ 1 w 390"/>
                      <a:gd name="T17" fmla="*/ 1 h 112"/>
                      <a:gd name="T18" fmla="*/ 1 w 390"/>
                      <a:gd name="T19" fmla="*/ 1 h 112"/>
                      <a:gd name="T20" fmla="*/ 1 w 390"/>
                      <a:gd name="T21" fmla="*/ 1 h 112"/>
                      <a:gd name="T22" fmla="*/ 1 w 390"/>
                      <a:gd name="T23" fmla="*/ 1 h 112"/>
                      <a:gd name="T24" fmla="*/ 1 w 390"/>
                      <a:gd name="T25" fmla="*/ 1 h 112"/>
                      <a:gd name="T26" fmla="*/ 1 w 390"/>
                      <a:gd name="T27" fmla="*/ 1 h 112"/>
                      <a:gd name="T28" fmla="*/ 1 w 390"/>
                      <a:gd name="T29" fmla="*/ 1 h 112"/>
                      <a:gd name="T30" fmla="*/ 1 w 390"/>
                      <a:gd name="T31" fmla="*/ 1 h 112"/>
                      <a:gd name="T32" fmla="*/ 1 w 390"/>
                      <a:gd name="T33" fmla="*/ 1 h 112"/>
                      <a:gd name="T34" fmla="*/ 1 w 390"/>
                      <a:gd name="T35" fmla="*/ 1 h 112"/>
                      <a:gd name="T36" fmla="*/ 1 w 390"/>
                      <a:gd name="T37" fmla="*/ 1 h 112"/>
                      <a:gd name="T38" fmla="*/ 1 w 390"/>
                      <a:gd name="T39" fmla="*/ 1 h 112"/>
                      <a:gd name="T40" fmla="*/ 1 w 390"/>
                      <a:gd name="T41" fmla="*/ 1 h 112"/>
                      <a:gd name="T42" fmla="*/ 1 w 390"/>
                      <a:gd name="T43" fmla="*/ 1 h 112"/>
                      <a:gd name="T44" fmla="*/ 1 w 390"/>
                      <a:gd name="T45" fmla="*/ 1 h 112"/>
                      <a:gd name="T46" fmla="*/ 1 w 390"/>
                      <a:gd name="T47" fmla="*/ 1 h 112"/>
                      <a:gd name="T48" fmla="*/ 1 w 390"/>
                      <a:gd name="T49" fmla="*/ 1 h 112"/>
                      <a:gd name="T50" fmla="*/ 1 w 390"/>
                      <a:gd name="T51" fmla="*/ 1 h 112"/>
                      <a:gd name="T52" fmla="*/ 1 w 390"/>
                      <a:gd name="T53" fmla="*/ 1 h 112"/>
                      <a:gd name="T54" fmla="*/ 1 w 390"/>
                      <a:gd name="T55" fmla="*/ 1 h 112"/>
                      <a:gd name="T56" fmla="*/ 1 w 390"/>
                      <a:gd name="T57" fmla="*/ 1 h 112"/>
                      <a:gd name="T58" fmla="*/ 1 w 390"/>
                      <a:gd name="T59" fmla="*/ 1 h 112"/>
                      <a:gd name="T60" fmla="*/ 1 w 390"/>
                      <a:gd name="T61" fmla="*/ 1 h 112"/>
                      <a:gd name="T62" fmla="*/ 1 w 390"/>
                      <a:gd name="T63" fmla="*/ 1 h 112"/>
                      <a:gd name="T64" fmla="*/ 1 w 390"/>
                      <a:gd name="T65" fmla="*/ 1 h 112"/>
                      <a:gd name="T66" fmla="*/ 1 w 390"/>
                      <a:gd name="T67" fmla="*/ 1 h 112"/>
                      <a:gd name="T68" fmla="*/ 1 w 390"/>
                      <a:gd name="T69" fmla="*/ 1 h 112"/>
                      <a:gd name="T70" fmla="*/ 1 w 390"/>
                      <a:gd name="T71" fmla="*/ 0 h 112"/>
                      <a:gd name="T72" fmla="*/ 1 w 390"/>
                      <a:gd name="T73" fmla="*/ 0 h 112"/>
                      <a:gd name="T74" fmla="*/ 1 w 390"/>
                      <a:gd name="T75" fmla="*/ 0 h 112"/>
                      <a:gd name="T76" fmla="*/ 1 w 390"/>
                      <a:gd name="T77" fmla="*/ 0 h 112"/>
                      <a:gd name="T78" fmla="*/ 1 w 390"/>
                      <a:gd name="T79" fmla="*/ 1 h 112"/>
                      <a:gd name="T80" fmla="*/ 1 w 390"/>
                      <a:gd name="T81" fmla="*/ 1 h 112"/>
                      <a:gd name="T82" fmla="*/ 1 w 390"/>
                      <a:gd name="T83" fmla="*/ 1 h 112"/>
                      <a:gd name="T84" fmla="*/ 1 w 390"/>
                      <a:gd name="T85" fmla="*/ 1 h 112"/>
                      <a:gd name="T86" fmla="*/ 1 w 390"/>
                      <a:gd name="T87" fmla="*/ 1 h 112"/>
                      <a:gd name="T88" fmla="*/ 1 w 390"/>
                      <a:gd name="T89" fmla="*/ 1 h 112"/>
                      <a:gd name="T90" fmla="*/ 1 w 390"/>
                      <a:gd name="T91" fmla="*/ 1 h 112"/>
                      <a:gd name="T92" fmla="*/ 1 w 390"/>
                      <a:gd name="T93" fmla="*/ 1 h 112"/>
                      <a:gd name="T94" fmla="*/ 1 w 390"/>
                      <a:gd name="T95" fmla="*/ 1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0"/>
                      <a:gd name="T145" fmla="*/ 0 h 112"/>
                      <a:gd name="T146" fmla="*/ 390 w 390"/>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0" h="112">
                        <a:moveTo>
                          <a:pt x="27" y="27"/>
                        </a:moveTo>
                        <a:lnTo>
                          <a:pt x="0" y="92"/>
                        </a:lnTo>
                        <a:lnTo>
                          <a:pt x="13" y="112"/>
                        </a:lnTo>
                        <a:lnTo>
                          <a:pt x="113" y="94"/>
                        </a:lnTo>
                        <a:lnTo>
                          <a:pt x="115" y="49"/>
                        </a:lnTo>
                        <a:lnTo>
                          <a:pt x="115" y="45"/>
                        </a:lnTo>
                        <a:lnTo>
                          <a:pt x="116" y="40"/>
                        </a:lnTo>
                        <a:lnTo>
                          <a:pt x="119" y="36"/>
                        </a:lnTo>
                        <a:lnTo>
                          <a:pt x="123" y="33"/>
                        </a:lnTo>
                        <a:lnTo>
                          <a:pt x="128" y="30"/>
                        </a:lnTo>
                        <a:lnTo>
                          <a:pt x="133" y="30"/>
                        </a:lnTo>
                        <a:lnTo>
                          <a:pt x="132" y="30"/>
                        </a:lnTo>
                        <a:lnTo>
                          <a:pt x="255" y="30"/>
                        </a:lnTo>
                        <a:lnTo>
                          <a:pt x="261" y="30"/>
                        </a:lnTo>
                        <a:lnTo>
                          <a:pt x="264" y="31"/>
                        </a:lnTo>
                        <a:lnTo>
                          <a:pt x="267" y="33"/>
                        </a:lnTo>
                        <a:lnTo>
                          <a:pt x="273" y="36"/>
                        </a:lnTo>
                        <a:lnTo>
                          <a:pt x="274" y="39"/>
                        </a:lnTo>
                        <a:lnTo>
                          <a:pt x="277" y="43"/>
                        </a:lnTo>
                        <a:lnTo>
                          <a:pt x="277" y="48"/>
                        </a:lnTo>
                        <a:lnTo>
                          <a:pt x="280" y="95"/>
                        </a:lnTo>
                        <a:lnTo>
                          <a:pt x="379" y="112"/>
                        </a:lnTo>
                        <a:lnTo>
                          <a:pt x="390" y="88"/>
                        </a:lnTo>
                        <a:lnTo>
                          <a:pt x="367" y="27"/>
                        </a:lnTo>
                        <a:lnTo>
                          <a:pt x="359" y="22"/>
                        </a:lnTo>
                        <a:lnTo>
                          <a:pt x="342" y="18"/>
                        </a:lnTo>
                        <a:lnTo>
                          <a:pt x="323" y="13"/>
                        </a:lnTo>
                        <a:lnTo>
                          <a:pt x="304" y="9"/>
                        </a:lnTo>
                        <a:lnTo>
                          <a:pt x="284" y="6"/>
                        </a:lnTo>
                        <a:lnTo>
                          <a:pt x="264" y="3"/>
                        </a:lnTo>
                        <a:lnTo>
                          <a:pt x="242" y="1"/>
                        </a:lnTo>
                        <a:lnTo>
                          <a:pt x="221" y="0"/>
                        </a:lnTo>
                        <a:lnTo>
                          <a:pt x="204" y="0"/>
                        </a:lnTo>
                        <a:lnTo>
                          <a:pt x="187" y="0"/>
                        </a:lnTo>
                        <a:lnTo>
                          <a:pt x="171" y="0"/>
                        </a:lnTo>
                        <a:lnTo>
                          <a:pt x="154" y="1"/>
                        </a:lnTo>
                        <a:lnTo>
                          <a:pt x="128" y="3"/>
                        </a:lnTo>
                        <a:lnTo>
                          <a:pt x="106" y="6"/>
                        </a:lnTo>
                        <a:lnTo>
                          <a:pt x="87" y="10"/>
                        </a:lnTo>
                        <a:lnTo>
                          <a:pt x="72" y="13"/>
                        </a:lnTo>
                        <a:lnTo>
                          <a:pt x="56" y="18"/>
                        </a:lnTo>
                        <a:lnTo>
                          <a:pt x="39" y="22"/>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200"/>
                  <p:cNvSpPr>
                    <a:spLocks/>
                  </p:cNvSpPr>
                  <p:nvPr/>
                </p:nvSpPr>
                <p:spPr bwMode="auto">
                  <a:xfrm>
                    <a:off x="2542" y="3306"/>
                    <a:ext cx="60" cy="76"/>
                  </a:xfrm>
                  <a:custGeom>
                    <a:avLst/>
                    <a:gdLst>
                      <a:gd name="T0" fmla="*/ 1 w 120"/>
                      <a:gd name="T1" fmla="*/ 0 h 151"/>
                      <a:gd name="T2" fmla="*/ 1 w 120"/>
                      <a:gd name="T3" fmla="*/ 1 h 151"/>
                      <a:gd name="T4" fmla="*/ 1 w 120"/>
                      <a:gd name="T5" fmla="*/ 1 h 151"/>
                      <a:gd name="T6" fmla="*/ 1 w 120"/>
                      <a:gd name="T7" fmla="*/ 1 h 151"/>
                      <a:gd name="T8" fmla="*/ 1 w 120"/>
                      <a:gd name="T9" fmla="*/ 1 h 151"/>
                      <a:gd name="T10" fmla="*/ 1 w 120"/>
                      <a:gd name="T11" fmla="*/ 1 h 151"/>
                      <a:gd name="T12" fmla="*/ 0 w 120"/>
                      <a:gd name="T13" fmla="*/ 1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0"/>
                        </a:moveTo>
                        <a:lnTo>
                          <a:pt x="83" y="67"/>
                        </a:lnTo>
                        <a:lnTo>
                          <a:pt x="120" y="67"/>
                        </a:lnTo>
                        <a:lnTo>
                          <a:pt x="120" y="88"/>
                        </a:lnTo>
                        <a:lnTo>
                          <a:pt x="84" y="88"/>
                        </a:lnTo>
                        <a:lnTo>
                          <a:pt x="84" y="151"/>
                        </a:lnTo>
                        <a:lnTo>
                          <a:pt x="0" y="78"/>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201"/>
                  <p:cNvSpPr>
                    <a:spLocks/>
                  </p:cNvSpPr>
                  <p:nvPr/>
                </p:nvSpPr>
                <p:spPr bwMode="auto">
                  <a:xfrm>
                    <a:off x="2537" y="3380"/>
                    <a:ext cx="60"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151"/>
                        </a:moveTo>
                        <a:lnTo>
                          <a:pt x="37" y="84"/>
                        </a:lnTo>
                        <a:lnTo>
                          <a:pt x="0" y="84"/>
                        </a:lnTo>
                        <a:lnTo>
                          <a:pt x="0" y="63"/>
                        </a:lnTo>
                        <a:lnTo>
                          <a:pt x="35" y="63"/>
                        </a:lnTo>
                        <a:lnTo>
                          <a:pt x="35" y="0"/>
                        </a:lnTo>
                        <a:lnTo>
                          <a:pt x="120" y="73"/>
                        </a:lnTo>
                        <a:lnTo>
                          <a:pt x="37"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202"/>
                  <p:cNvSpPr>
                    <a:spLocks/>
                  </p:cNvSpPr>
                  <p:nvPr/>
                </p:nvSpPr>
                <p:spPr bwMode="auto">
                  <a:xfrm>
                    <a:off x="2810" y="3306"/>
                    <a:ext cx="60" cy="76"/>
                  </a:xfrm>
                  <a:custGeom>
                    <a:avLst/>
                    <a:gdLst>
                      <a:gd name="T0" fmla="*/ 0 w 121"/>
                      <a:gd name="T1" fmla="*/ 0 h 151"/>
                      <a:gd name="T2" fmla="*/ 0 w 121"/>
                      <a:gd name="T3" fmla="*/ 1 h 151"/>
                      <a:gd name="T4" fmla="*/ 0 w 121"/>
                      <a:gd name="T5" fmla="*/ 1 h 151"/>
                      <a:gd name="T6" fmla="*/ 0 w 121"/>
                      <a:gd name="T7" fmla="*/ 1 h 151"/>
                      <a:gd name="T8" fmla="*/ 0 w 121"/>
                      <a:gd name="T9" fmla="*/ 1 h 151"/>
                      <a:gd name="T10" fmla="*/ 0 w 121"/>
                      <a:gd name="T11" fmla="*/ 1 h 151"/>
                      <a:gd name="T12" fmla="*/ 0 w 121"/>
                      <a:gd name="T13" fmla="*/ 1 h 151"/>
                      <a:gd name="T14" fmla="*/ 0 w 121"/>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1"/>
                      <a:gd name="T26" fmla="*/ 121 w 121"/>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1">
                        <a:moveTo>
                          <a:pt x="38" y="0"/>
                        </a:moveTo>
                        <a:lnTo>
                          <a:pt x="38" y="67"/>
                        </a:lnTo>
                        <a:lnTo>
                          <a:pt x="0" y="67"/>
                        </a:lnTo>
                        <a:lnTo>
                          <a:pt x="0" y="88"/>
                        </a:lnTo>
                        <a:lnTo>
                          <a:pt x="36" y="88"/>
                        </a:lnTo>
                        <a:lnTo>
                          <a:pt x="36" y="151"/>
                        </a:lnTo>
                        <a:lnTo>
                          <a:pt x="121" y="78"/>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203"/>
                  <p:cNvSpPr>
                    <a:spLocks/>
                  </p:cNvSpPr>
                  <p:nvPr/>
                </p:nvSpPr>
                <p:spPr bwMode="auto">
                  <a:xfrm>
                    <a:off x="2815" y="3380"/>
                    <a:ext cx="60" cy="75"/>
                  </a:xfrm>
                  <a:custGeom>
                    <a:avLst/>
                    <a:gdLst>
                      <a:gd name="T0" fmla="*/ 0 w 121"/>
                      <a:gd name="T1" fmla="*/ 0 h 151"/>
                      <a:gd name="T2" fmla="*/ 0 w 121"/>
                      <a:gd name="T3" fmla="*/ 0 h 151"/>
                      <a:gd name="T4" fmla="*/ 0 w 121"/>
                      <a:gd name="T5" fmla="*/ 0 h 151"/>
                      <a:gd name="T6" fmla="*/ 0 w 121"/>
                      <a:gd name="T7" fmla="*/ 0 h 151"/>
                      <a:gd name="T8" fmla="*/ 0 w 121"/>
                      <a:gd name="T9" fmla="*/ 0 h 151"/>
                      <a:gd name="T10" fmla="*/ 0 w 121"/>
                      <a:gd name="T11" fmla="*/ 0 h 151"/>
                      <a:gd name="T12" fmla="*/ 0 w 121"/>
                      <a:gd name="T13" fmla="*/ 0 h 151"/>
                      <a:gd name="T14" fmla="*/ 0 w 121"/>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1"/>
                      <a:gd name="T26" fmla="*/ 121 w 121"/>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1">
                        <a:moveTo>
                          <a:pt x="84" y="151"/>
                        </a:moveTo>
                        <a:lnTo>
                          <a:pt x="84" y="84"/>
                        </a:lnTo>
                        <a:lnTo>
                          <a:pt x="121" y="84"/>
                        </a:lnTo>
                        <a:lnTo>
                          <a:pt x="121" y="63"/>
                        </a:lnTo>
                        <a:lnTo>
                          <a:pt x="85" y="63"/>
                        </a:lnTo>
                        <a:lnTo>
                          <a:pt x="85" y="0"/>
                        </a:lnTo>
                        <a:lnTo>
                          <a:pt x="0" y="73"/>
                        </a:lnTo>
                        <a:lnTo>
                          <a:pt x="84"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Rectangle 204"/>
                  <p:cNvSpPr>
                    <a:spLocks noChangeArrowheads="1"/>
                  </p:cNvSpPr>
                  <p:nvPr/>
                </p:nvSpPr>
                <p:spPr bwMode="auto">
                  <a:xfrm>
                    <a:off x="2634" y="3339"/>
                    <a:ext cx="150" cy="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197" name="Group 205"/>
                <p:cNvGrpSpPr>
                  <a:grpSpLocks/>
                </p:cNvGrpSpPr>
                <p:nvPr/>
              </p:nvGrpSpPr>
              <p:grpSpPr bwMode="auto">
                <a:xfrm>
                  <a:off x="2534" y="3273"/>
                  <a:ext cx="339" cy="200"/>
                  <a:chOff x="2534" y="3273"/>
                  <a:chExt cx="339" cy="200"/>
                </a:xfrm>
              </p:grpSpPr>
              <p:sp>
                <p:nvSpPr>
                  <p:cNvPr id="201" name="Freeform 206"/>
                  <p:cNvSpPr>
                    <a:spLocks/>
                  </p:cNvSpPr>
                  <p:nvPr/>
                </p:nvSpPr>
                <p:spPr bwMode="auto">
                  <a:xfrm>
                    <a:off x="2607" y="3273"/>
                    <a:ext cx="195" cy="56"/>
                  </a:xfrm>
                  <a:custGeom>
                    <a:avLst/>
                    <a:gdLst>
                      <a:gd name="T0" fmla="*/ 0 w 391"/>
                      <a:gd name="T1" fmla="*/ 1 h 112"/>
                      <a:gd name="T2" fmla="*/ 0 w 391"/>
                      <a:gd name="T3" fmla="*/ 1 h 112"/>
                      <a:gd name="T4" fmla="*/ 0 w 391"/>
                      <a:gd name="T5" fmla="*/ 1 h 112"/>
                      <a:gd name="T6" fmla="*/ 0 w 391"/>
                      <a:gd name="T7" fmla="*/ 1 h 112"/>
                      <a:gd name="T8" fmla="*/ 0 w 391"/>
                      <a:gd name="T9" fmla="*/ 1 h 112"/>
                      <a:gd name="T10" fmla="*/ 0 w 391"/>
                      <a:gd name="T11" fmla="*/ 1 h 112"/>
                      <a:gd name="T12" fmla="*/ 0 w 391"/>
                      <a:gd name="T13" fmla="*/ 1 h 112"/>
                      <a:gd name="T14" fmla="*/ 0 w 391"/>
                      <a:gd name="T15" fmla="*/ 1 h 112"/>
                      <a:gd name="T16" fmla="*/ 0 w 391"/>
                      <a:gd name="T17" fmla="*/ 1 h 112"/>
                      <a:gd name="T18" fmla="*/ 0 w 391"/>
                      <a:gd name="T19" fmla="*/ 1 h 112"/>
                      <a:gd name="T20" fmla="*/ 0 w 391"/>
                      <a:gd name="T21" fmla="*/ 1 h 112"/>
                      <a:gd name="T22" fmla="*/ 0 w 391"/>
                      <a:gd name="T23" fmla="*/ 1 h 112"/>
                      <a:gd name="T24" fmla="*/ 0 w 391"/>
                      <a:gd name="T25" fmla="*/ 1 h 112"/>
                      <a:gd name="T26" fmla="*/ 0 w 391"/>
                      <a:gd name="T27" fmla="*/ 1 h 112"/>
                      <a:gd name="T28" fmla="*/ 0 w 391"/>
                      <a:gd name="T29" fmla="*/ 1 h 112"/>
                      <a:gd name="T30" fmla="*/ 0 w 391"/>
                      <a:gd name="T31" fmla="*/ 1 h 112"/>
                      <a:gd name="T32" fmla="*/ 0 w 391"/>
                      <a:gd name="T33" fmla="*/ 1 h 112"/>
                      <a:gd name="T34" fmla="*/ 0 w 391"/>
                      <a:gd name="T35" fmla="*/ 1 h 112"/>
                      <a:gd name="T36" fmla="*/ 0 w 391"/>
                      <a:gd name="T37" fmla="*/ 1 h 112"/>
                      <a:gd name="T38" fmla="*/ 0 w 391"/>
                      <a:gd name="T39" fmla="*/ 1 h 112"/>
                      <a:gd name="T40" fmla="*/ 0 w 391"/>
                      <a:gd name="T41" fmla="*/ 1 h 112"/>
                      <a:gd name="T42" fmla="*/ 0 w 391"/>
                      <a:gd name="T43" fmla="*/ 1 h 112"/>
                      <a:gd name="T44" fmla="*/ 0 w 391"/>
                      <a:gd name="T45" fmla="*/ 1 h 112"/>
                      <a:gd name="T46" fmla="*/ 0 w 391"/>
                      <a:gd name="T47" fmla="*/ 1 h 112"/>
                      <a:gd name="T48" fmla="*/ 0 w 391"/>
                      <a:gd name="T49" fmla="*/ 1 h 112"/>
                      <a:gd name="T50" fmla="*/ 0 w 391"/>
                      <a:gd name="T51" fmla="*/ 1 h 112"/>
                      <a:gd name="T52" fmla="*/ 0 w 391"/>
                      <a:gd name="T53" fmla="*/ 1 h 112"/>
                      <a:gd name="T54" fmla="*/ 0 w 391"/>
                      <a:gd name="T55" fmla="*/ 1 h 112"/>
                      <a:gd name="T56" fmla="*/ 0 w 391"/>
                      <a:gd name="T57" fmla="*/ 1 h 112"/>
                      <a:gd name="T58" fmla="*/ 0 w 391"/>
                      <a:gd name="T59" fmla="*/ 1 h 112"/>
                      <a:gd name="T60" fmla="*/ 0 w 391"/>
                      <a:gd name="T61" fmla="*/ 1 h 112"/>
                      <a:gd name="T62" fmla="*/ 0 w 391"/>
                      <a:gd name="T63" fmla="*/ 1 h 112"/>
                      <a:gd name="T64" fmla="*/ 0 w 391"/>
                      <a:gd name="T65" fmla="*/ 1 h 112"/>
                      <a:gd name="T66" fmla="*/ 0 w 391"/>
                      <a:gd name="T67" fmla="*/ 1 h 112"/>
                      <a:gd name="T68" fmla="*/ 0 w 391"/>
                      <a:gd name="T69" fmla="*/ 1 h 112"/>
                      <a:gd name="T70" fmla="*/ 0 w 391"/>
                      <a:gd name="T71" fmla="*/ 0 h 112"/>
                      <a:gd name="T72" fmla="*/ 0 w 391"/>
                      <a:gd name="T73" fmla="*/ 0 h 112"/>
                      <a:gd name="T74" fmla="*/ 0 w 391"/>
                      <a:gd name="T75" fmla="*/ 0 h 112"/>
                      <a:gd name="T76" fmla="*/ 0 w 391"/>
                      <a:gd name="T77" fmla="*/ 0 h 112"/>
                      <a:gd name="T78" fmla="*/ 0 w 391"/>
                      <a:gd name="T79" fmla="*/ 1 h 112"/>
                      <a:gd name="T80" fmla="*/ 0 w 391"/>
                      <a:gd name="T81" fmla="*/ 1 h 112"/>
                      <a:gd name="T82" fmla="*/ 0 w 391"/>
                      <a:gd name="T83" fmla="*/ 1 h 112"/>
                      <a:gd name="T84" fmla="*/ 0 w 391"/>
                      <a:gd name="T85" fmla="*/ 1 h 112"/>
                      <a:gd name="T86" fmla="*/ 0 w 391"/>
                      <a:gd name="T87" fmla="*/ 1 h 112"/>
                      <a:gd name="T88" fmla="*/ 0 w 391"/>
                      <a:gd name="T89" fmla="*/ 1 h 112"/>
                      <a:gd name="T90" fmla="*/ 0 w 391"/>
                      <a:gd name="T91" fmla="*/ 1 h 112"/>
                      <a:gd name="T92" fmla="*/ 0 w 391"/>
                      <a:gd name="T93" fmla="*/ 1 h 112"/>
                      <a:gd name="T94" fmla="*/ 0 w 391"/>
                      <a:gd name="T95" fmla="*/ 1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112"/>
                      <a:gd name="T146" fmla="*/ 391 w 391"/>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112">
                        <a:moveTo>
                          <a:pt x="27" y="27"/>
                        </a:moveTo>
                        <a:lnTo>
                          <a:pt x="0" y="92"/>
                        </a:lnTo>
                        <a:lnTo>
                          <a:pt x="13" y="112"/>
                        </a:lnTo>
                        <a:lnTo>
                          <a:pt x="114" y="94"/>
                        </a:lnTo>
                        <a:lnTo>
                          <a:pt x="115" y="49"/>
                        </a:lnTo>
                        <a:lnTo>
                          <a:pt x="115" y="45"/>
                        </a:lnTo>
                        <a:lnTo>
                          <a:pt x="116" y="40"/>
                        </a:lnTo>
                        <a:lnTo>
                          <a:pt x="119" y="36"/>
                        </a:lnTo>
                        <a:lnTo>
                          <a:pt x="124" y="33"/>
                        </a:lnTo>
                        <a:lnTo>
                          <a:pt x="128" y="30"/>
                        </a:lnTo>
                        <a:lnTo>
                          <a:pt x="134" y="30"/>
                        </a:lnTo>
                        <a:lnTo>
                          <a:pt x="132" y="30"/>
                        </a:lnTo>
                        <a:lnTo>
                          <a:pt x="256" y="30"/>
                        </a:lnTo>
                        <a:lnTo>
                          <a:pt x="261" y="30"/>
                        </a:lnTo>
                        <a:lnTo>
                          <a:pt x="264" y="31"/>
                        </a:lnTo>
                        <a:lnTo>
                          <a:pt x="267" y="33"/>
                        </a:lnTo>
                        <a:lnTo>
                          <a:pt x="273" y="36"/>
                        </a:lnTo>
                        <a:lnTo>
                          <a:pt x="274" y="39"/>
                        </a:lnTo>
                        <a:lnTo>
                          <a:pt x="277" y="43"/>
                        </a:lnTo>
                        <a:lnTo>
                          <a:pt x="277" y="48"/>
                        </a:lnTo>
                        <a:lnTo>
                          <a:pt x="280" y="95"/>
                        </a:lnTo>
                        <a:lnTo>
                          <a:pt x="379" y="112"/>
                        </a:lnTo>
                        <a:lnTo>
                          <a:pt x="391" y="88"/>
                        </a:lnTo>
                        <a:lnTo>
                          <a:pt x="368" y="27"/>
                        </a:lnTo>
                        <a:lnTo>
                          <a:pt x="359" y="22"/>
                        </a:lnTo>
                        <a:lnTo>
                          <a:pt x="342" y="18"/>
                        </a:lnTo>
                        <a:lnTo>
                          <a:pt x="323" y="13"/>
                        </a:lnTo>
                        <a:lnTo>
                          <a:pt x="304" y="9"/>
                        </a:lnTo>
                        <a:lnTo>
                          <a:pt x="284" y="6"/>
                        </a:lnTo>
                        <a:lnTo>
                          <a:pt x="264" y="3"/>
                        </a:lnTo>
                        <a:lnTo>
                          <a:pt x="243" y="1"/>
                        </a:lnTo>
                        <a:lnTo>
                          <a:pt x="221" y="0"/>
                        </a:lnTo>
                        <a:lnTo>
                          <a:pt x="204" y="0"/>
                        </a:lnTo>
                        <a:lnTo>
                          <a:pt x="187" y="0"/>
                        </a:lnTo>
                        <a:lnTo>
                          <a:pt x="171" y="0"/>
                        </a:lnTo>
                        <a:lnTo>
                          <a:pt x="154" y="1"/>
                        </a:lnTo>
                        <a:lnTo>
                          <a:pt x="128" y="3"/>
                        </a:lnTo>
                        <a:lnTo>
                          <a:pt x="106" y="6"/>
                        </a:lnTo>
                        <a:lnTo>
                          <a:pt x="88" y="10"/>
                        </a:lnTo>
                        <a:lnTo>
                          <a:pt x="72" y="13"/>
                        </a:lnTo>
                        <a:lnTo>
                          <a:pt x="56" y="18"/>
                        </a:lnTo>
                        <a:lnTo>
                          <a:pt x="39" y="22"/>
                        </a:lnTo>
                        <a:lnTo>
                          <a:pt x="27"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207"/>
                  <p:cNvSpPr>
                    <a:spLocks/>
                  </p:cNvSpPr>
                  <p:nvPr/>
                </p:nvSpPr>
                <p:spPr bwMode="auto">
                  <a:xfrm>
                    <a:off x="2539" y="3304"/>
                    <a:ext cx="60" cy="75"/>
                  </a:xfrm>
                  <a:custGeom>
                    <a:avLst/>
                    <a:gdLst>
                      <a:gd name="T0" fmla="*/ 1 w 120"/>
                      <a:gd name="T1" fmla="*/ 0 h 151"/>
                      <a:gd name="T2" fmla="*/ 1 w 120"/>
                      <a:gd name="T3" fmla="*/ 0 h 151"/>
                      <a:gd name="T4" fmla="*/ 1 w 120"/>
                      <a:gd name="T5" fmla="*/ 0 h 151"/>
                      <a:gd name="T6" fmla="*/ 1 w 120"/>
                      <a:gd name="T7" fmla="*/ 0 h 151"/>
                      <a:gd name="T8" fmla="*/ 1 w 120"/>
                      <a:gd name="T9" fmla="*/ 0 h 151"/>
                      <a:gd name="T10" fmla="*/ 1 w 120"/>
                      <a:gd name="T11" fmla="*/ 0 h 151"/>
                      <a:gd name="T12" fmla="*/ 0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0"/>
                        </a:moveTo>
                        <a:lnTo>
                          <a:pt x="83" y="67"/>
                        </a:lnTo>
                        <a:lnTo>
                          <a:pt x="120" y="67"/>
                        </a:lnTo>
                        <a:lnTo>
                          <a:pt x="120" y="88"/>
                        </a:lnTo>
                        <a:lnTo>
                          <a:pt x="85" y="88"/>
                        </a:lnTo>
                        <a:lnTo>
                          <a:pt x="85" y="151"/>
                        </a:lnTo>
                        <a:lnTo>
                          <a:pt x="0" y="78"/>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208"/>
                  <p:cNvSpPr>
                    <a:spLocks/>
                  </p:cNvSpPr>
                  <p:nvPr/>
                </p:nvSpPr>
                <p:spPr bwMode="auto">
                  <a:xfrm>
                    <a:off x="2534" y="3377"/>
                    <a:ext cx="60"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151"/>
                        </a:moveTo>
                        <a:lnTo>
                          <a:pt x="37" y="84"/>
                        </a:lnTo>
                        <a:lnTo>
                          <a:pt x="0" y="84"/>
                        </a:lnTo>
                        <a:lnTo>
                          <a:pt x="0" y="63"/>
                        </a:lnTo>
                        <a:lnTo>
                          <a:pt x="36" y="63"/>
                        </a:lnTo>
                        <a:lnTo>
                          <a:pt x="36" y="0"/>
                        </a:lnTo>
                        <a:lnTo>
                          <a:pt x="120" y="73"/>
                        </a:lnTo>
                        <a:lnTo>
                          <a:pt x="37"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209"/>
                  <p:cNvSpPr>
                    <a:spLocks/>
                  </p:cNvSpPr>
                  <p:nvPr/>
                </p:nvSpPr>
                <p:spPr bwMode="auto">
                  <a:xfrm>
                    <a:off x="2807" y="3304"/>
                    <a:ext cx="61"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0"/>
                        </a:moveTo>
                        <a:lnTo>
                          <a:pt x="37" y="67"/>
                        </a:lnTo>
                        <a:lnTo>
                          <a:pt x="0" y="67"/>
                        </a:lnTo>
                        <a:lnTo>
                          <a:pt x="0" y="88"/>
                        </a:lnTo>
                        <a:lnTo>
                          <a:pt x="35" y="88"/>
                        </a:lnTo>
                        <a:lnTo>
                          <a:pt x="35" y="151"/>
                        </a:lnTo>
                        <a:lnTo>
                          <a:pt x="120" y="78"/>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210"/>
                  <p:cNvSpPr>
                    <a:spLocks/>
                  </p:cNvSpPr>
                  <p:nvPr/>
                </p:nvSpPr>
                <p:spPr bwMode="auto">
                  <a:xfrm>
                    <a:off x="2812" y="3377"/>
                    <a:ext cx="61" cy="75"/>
                  </a:xfrm>
                  <a:custGeom>
                    <a:avLst/>
                    <a:gdLst>
                      <a:gd name="T0" fmla="*/ 1 w 120"/>
                      <a:gd name="T1" fmla="*/ 0 h 151"/>
                      <a:gd name="T2" fmla="*/ 1 w 120"/>
                      <a:gd name="T3" fmla="*/ 0 h 151"/>
                      <a:gd name="T4" fmla="*/ 1 w 120"/>
                      <a:gd name="T5" fmla="*/ 0 h 151"/>
                      <a:gd name="T6" fmla="*/ 1 w 120"/>
                      <a:gd name="T7" fmla="*/ 0 h 151"/>
                      <a:gd name="T8" fmla="*/ 1 w 120"/>
                      <a:gd name="T9" fmla="*/ 0 h 151"/>
                      <a:gd name="T10" fmla="*/ 1 w 120"/>
                      <a:gd name="T11" fmla="*/ 0 h 151"/>
                      <a:gd name="T12" fmla="*/ 0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151"/>
                        </a:moveTo>
                        <a:lnTo>
                          <a:pt x="83" y="84"/>
                        </a:lnTo>
                        <a:lnTo>
                          <a:pt x="120" y="84"/>
                        </a:lnTo>
                        <a:lnTo>
                          <a:pt x="120" y="63"/>
                        </a:lnTo>
                        <a:lnTo>
                          <a:pt x="84" y="63"/>
                        </a:lnTo>
                        <a:lnTo>
                          <a:pt x="84" y="0"/>
                        </a:lnTo>
                        <a:lnTo>
                          <a:pt x="0" y="73"/>
                        </a:lnTo>
                        <a:lnTo>
                          <a:pt x="83"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Rectangle 211"/>
                  <p:cNvSpPr>
                    <a:spLocks noChangeArrowheads="1"/>
                  </p:cNvSpPr>
                  <p:nvPr/>
                </p:nvSpPr>
                <p:spPr bwMode="auto">
                  <a:xfrm>
                    <a:off x="2631" y="3336"/>
                    <a:ext cx="150"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98" name="Rectangle 212"/>
                <p:cNvSpPr>
                  <a:spLocks noChangeArrowheads="1"/>
                </p:cNvSpPr>
                <p:nvPr/>
              </p:nvSpPr>
              <p:spPr bwMode="auto">
                <a:xfrm>
                  <a:off x="2649" y="3352"/>
                  <a:ext cx="116" cy="23"/>
                </a:xfrm>
                <a:prstGeom prst="rect">
                  <a:avLst/>
                </a:prstGeom>
                <a:noFill/>
                <a:ln w="4763">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Rectangle 213"/>
                <p:cNvSpPr>
                  <a:spLocks noChangeArrowheads="1"/>
                </p:cNvSpPr>
                <p:nvPr/>
              </p:nvSpPr>
              <p:spPr bwMode="auto">
                <a:xfrm>
                  <a:off x="2649" y="3399"/>
                  <a:ext cx="116" cy="59"/>
                </a:xfrm>
                <a:prstGeom prst="rect">
                  <a:avLst/>
                </a:prstGeom>
                <a:noFill/>
                <a:ln w="4763">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Line 214"/>
                <p:cNvSpPr>
                  <a:spLocks noChangeShapeType="1"/>
                </p:cNvSpPr>
                <p:nvPr/>
              </p:nvSpPr>
              <p:spPr bwMode="auto">
                <a:xfrm flipH="1">
                  <a:off x="2648" y="3387"/>
                  <a:ext cx="118" cy="0"/>
                </a:xfrm>
                <a:prstGeom prst="line">
                  <a:avLst/>
                </a:prstGeom>
                <a:noFill/>
                <a:ln w="4763">
                  <a:solidFill>
                    <a:srgbClr val="0078AA"/>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263" name="Group 124"/>
          <p:cNvGrpSpPr>
            <a:grpSpLocks/>
          </p:cNvGrpSpPr>
          <p:nvPr/>
        </p:nvGrpSpPr>
        <p:grpSpPr bwMode="auto">
          <a:xfrm>
            <a:off x="7055626" y="2809371"/>
            <a:ext cx="547830" cy="289322"/>
            <a:chOff x="2375" y="2216"/>
            <a:chExt cx="1343" cy="691"/>
          </a:xfrm>
        </p:grpSpPr>
        <p:grpSp>
          <p:nvGrpSpPr>
            <p:cNvPr id="264" name="Group 125"/>
            <p:cNvGrpSpPr>
              <a:grpSpLocks/>
            </p:cNvGrpSpPr>
            <p:nvPr/>
          </p:nvGrpSpPr>
          <p:grpSpPr bwMode="auto">
            <a:xfrm>
              <a:off x="2375" y="2216"/>
              <a:ext cx="1343" cy="691"/>
              <a:chOff x="902" y="3062"/>
              <a:chExt cx="1466" cy="970"/>
            </a:xfrm>
          </p:grpSpPr>
          <p:sp>
            <p:nvSpPr>
              <p:cNvPr id="338" name="AutoShape 126"/>
              <p:cNvSpPr>
                <a:spLocks noChangeAspect="1" noChangeArrowheads="1" noTextEdit="1"/>
              </p:cNvSpPr>
              <p:nvPr/>
            </p:nvSpPr>
            <p:spPr bwMode="auto">
              <a:xfrm>
                <a:off x="902" y="3062"/>
                <a:ext cx="1466"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9" name="Rectangle 127"/>
              <p:cNvSpPr>
                <a:spLocks noChangeArrowheads="1"/>
              </p:cNvSpPr>
              <p:nvPr/>
            </p:nvSpPr>
            <p:spPr bwMode="auto">
              <a:xfrm>
                <a:off x="902" y="3201"/>
                <a:ext cx="1317" cy="821"/>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0" name="Line 128"/>
              <p:cNvSpPr>
                <a:spLocks noChangeShapeType="1"/>
              </p:cNvSpPr>
              <p:nvPr/>
            </p:nvSpPr>
            <p:spPr bwMode="auto">
              <a:xfrm flipH="1">
                <a:off x="907" y="4027"/>
                <a:ext cx="1317" cy="0"/>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 name="Line 129"/>
              <p:cNvSpPr>
                <a:spLocks noChangeShapeType="1"/>
              </p:cNvSpPr>
              <p:nvPr/>
            </p:nvSpPr>
            <p:spPr bwMode="auto">
              <a:xfrm flipV="1">
                <a:off x="907" y="3206"/>
                <a:ext cx="0" cy="821"/>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 name="Line 130"/>
              <p:cNvSpPr>
                <a:spLocks noChangeShapeType="1"/>
              </p:cNvSpPr>
              <p:nvPr/>
            </p:nvSpPr>
            <p:spPr bwMode="auto">
              <a:xfrm>
                <a:off x="907" y="3206"/>
                <a:ext cx="1317" cy="0"/>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 name="Line 131"/>
              <p:cNvSpPr>
                <a:spLocks noChangeShapeType="1"/>
              </p:cNvSpPr>
              <p:nvPr/>
            </p:nvSpPr>
            <p:spPr bwMode="auto">
              <a:xfrm>
                <a:off x="2224" y="3206"/>
                <a:ext cx="0" cy="821"/>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 name="Freeform 132"/>
              <p:cNvSpPr>
                <a:spLocks/>
              </p:cNvSpPr>
              <p:nvPr/>
            </p:nvSpPr>
            <p:spPr bwMode="auto">
              <a:xfrm>
                <a:off x="2219" y="3062"/>
                <a:ext cx="139" cy="960"/>
              </a:xfrm>
              <a:custGeom>
                <a:avLst/>
                <a:gdLst>
                  <a:gd name="T0" fmla="*/ 0 w 139"/>
                  <a:gd name="T1" fmla="*/ 960 h 960"/>
                  <a:gd name="T2" fmla="*/ 139 w 139"/>
                  <a:gd name="T3" fmla="*/ 821 h 960"/>
                  <a:gd name="T4" fmla="*/ 139 w 139"/>
                  <a:gd name="T5" fmla="*/ 0 h 960"/>
                  <a:gd name="T6" fmla="*/ 0 w 139"/>
                  <a:gd name="T7" fmla="*/ 139 h 960"/>
                  <a:gd name="T8" fmla="*/ 0 w 139"/>
                  <a:gd name="T9" fmla="*/ 960 h 960"/>
                  <a:gd name="T10" fmla="*/ 0 60000 65536"/>
                  <a:gd name="T11" fmla="*/ 0 60000 65536"/>
                  <a:gd name="T12" fmla="*/ 0 60000 65536"/>
                  <a:gd name="T13" fmla="*/ 0 60000 65536"/>
                  <a:gd name="T14" fmla="*/ 0 60000 65536"/>
                  <a:gd name="T15" fmla="*/ 0 w 139"/>
                  <a:gd name="T16" fmla="*/ 0 h 960"/>
                  <a:gd name="T17" fmla="*/ 139 w 139"/>
                  <a:gd name="T18" fmla="*/ 960 h 960"/>
                </a:gdLst>
                <a:ahLst/>
                <a:cxnLst>
                  <a:cxn ang="T10">
                    <a:pos x="T0" y="T1"/>
                  </a:cxn>
                  <a:cxn ang="T11">
                    <a:pos x="T2" y="T3"/>
                  </a:cxn>
                  <a:cxn ang="T12">
                    <a:pos x="T4" y="T5"/>
                  </a:cxn>
                  <a:cxn ang="T13">
                    <a:pos x="T6" y="T7"/>
                  </a:cxn>
                  <a:cxn ang="T14">
                    <a:pos x="T8" y="T9"/>
                  </a:cxn>
                </a:cxnLst>
                <a:rect l="T15" t="T16" r="T17" b="T18"/>
                <a:pathLst>
                  <a:path w="139" h="960">
                    <a:moveTo>
                      <a:pt x="0" y="960"/>
                    </a:moveTo>
                    <a:lnTo>
                      <a:pt x="139" y="821"/>
                    </a:lnTo>
                    <a:lnTo>
                      <a:pt x="139" y="0"/>
                    </a:lnTo>
                    <a:lnTo>
                      <a:pt x="0" y="139"/>
                    </a:lnTo>
                    <a:lnTo>
                      <a:pt x="0" y="960"/>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 name="Line 133"/>
              <p:cNvSpPr>
                <a:spLocks noChangeShapeType="1"/>
              </p:cNvSpPr>
              <p:nvPr/>
            </p:nvSpPr>
            <p:spPr bwMode="auto">
              <a:xfrm flipV="1">
                <a:off x="2224" y="3888"/>
                <a:ext cx="139" cy="139"/>
              </a:xfrm>
              <a:prstGeom prst="line">
                <a:avLst/>
              </a:prstGeom>
              <a:noFill/>
              <a:ln w="20638">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 name="Line 134"/>
              <p:cNvSpPr>
                <a:spLocks noChangeShapeType="1"/>
              </p:cNvSpPr>
              <p:nvPr/>
            </p:nvSpPr>
            <p:spPr bwMode="auto">
              <a:xfrm flipV="1">
                <a:off x="2363" y="3067"/>
                <a:ext cx="0" cy="821"/>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 name="Line 135"/>
              <p:cNvSpPr>
                <a:spLocks noChangeShapeType="1"/>
              </p:cNvSpPr>
              <p:nvPr/>
            </p:nvSpPr>
            <p:spPr bwMode="auto">
              <a:xfrm flipH="1">
                <a:off x="2224" y="3067"/>
                <a:ext cx="139" cy="139"/>
              </a:xfrm>
              <a:prstGeom prst="line">
                <a:avLst/>
              </a:prstGeom>
              <a:noFill/>
              <a:ln w="20638">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 name="Line 136"/>
              <p:cNvSpPr>
                <a:spLocks noChangeShapeType="1"/>
              </p:cNvSpPr>
              <p:nvPr/>
            </p:nvSpPr>
            <p:spPr bwMode="auto">
              <a:xfrm>
                <a:off x="2224" y="3206"/>
                <a:ext cx="0" cy="821"/>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 name="Freeform 137"/>
              <p:cNvSpPr>
                <a:spLocks/>
              </p:cNvSpPr>
              <p:nvPr/>
            </p:nvSpPr>
            <p:spPr bwMode="auto">
              <a:xfrm>
                <a:off x="902" y="3062"/>
                <a:ext cx="1456" cy="139"/>
              </a:xfrm>
              <a:custGeom>
                <a:avLst/>
                <a:gdLst>
                  <a:gd name="T0" fmla="*/ 1317 w 1456"/>
                  <a:gd name="T1" fmla="*/ 139 h 139"/>
                  <a:gd name="T2" fmla="*/ 1456 w 1456"/>
                  <a:gd name="T3" fmla="*/ 0 h 139"/>
                  <a:gd name="T4" fmla="*/ 139 w 1456"/>
                  <a:gd name="T5" fmla="*/ 0 h 139"/>
                  <a:gd name="T6" fmla="*/ 0 w 1456"/>
                  <a:gd name="T7" fmla="*/ 139 h 139"/>
                  <a:gd name="T8" fmla="*/ 1317 w 1456"/>
                  <a:gd name="T9" fmla="*/ 139 h 139"/>
                  <a:gd name="T10" fmla="*/ 0 60000 65536"/>
                  <a:gd name="T11" fmla="*/ 0 60000 65536"/>
                  <a:gd name="T12" fmla="*/ 0 60000 65536"/>
                  <a:gd name="T13" fmla="*/ 0 60000 65536"/>
                  <a:gd name="T14" fmla="*/ 0 60000 65536"/>
                  <a:gd name="T15" fmla="*/ 0 w 1456"/>
                  <a:gd name="T16" fmla="*/ 0 h 139"/>
                  <a:gd name="T17" fmla="*/ 1456 w 1456"/>
                  <a:gd name="T18" fmla="*/ 139 h 139"/>
                </a:gdLst>
                <a:ahLst/>
                <a:cxnLst>
                  <a:cxn ang="T10">
                    <a:pos x="T0" y="T1"/>
                  </a:cxn>
                  <a:cxn ang="T11">
                    <a:pos x="T2" y="T3"/>
                  </a:cxn>
                  <a:cxn ang="T12">
                    <a:pos x="T4" y="T5"/>
                  </a:cxn>
                  <a:cxn ang="T13">
                    <a:pos x="T6" y="T7"/>
                  </a:cxn>
                  <a:cxn ang="T14">
                    <a:pos x="T8" y="T9"/>
                  </a:cxn>
                </a:cxnLst>
                <a:rect l="T15" t="T16" r="T17" b="T18"/>
                <a:pathLst>
                  <a:path w="1456" h="139">
                    <a:moveTo>
                      <a:pt x="1317" y="139"/>
                    </a:moveTo>
                    <a:lnTo>
                      <a:pt x="1456" y="0"/>
                    </a:lnTo>
                    <a:lnTo>
                      <a:pt x="139" y="0"/>
                    </a:lnTo>
                    <a:lnTo>
                      <a:pt x="0" y="139"/>
                    </a:lnTo>
                    <a:lnTo>
                      <a:pt x="1317" y="139"/>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Line 138"/>
              <p:cNvSpPr>
                <a:spLocks noChangeShapeType="1"/>
              </p:cNvSpPr>
              <p:nvPr/>
            </p:nvSpPr>
            <p:spPr bwMode="auto">
              <a:xfrm flipV="1">
                <a:off x="2224" y="3067"/>
                <a:ext cx="139" cy="139"/>
              </a:xfrm>
              <a:prstGeom prst="line">
                <a:avLst/>
              </a:prstGeom>
              <a:noFill/>
              <a:ln w="20638">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 name="Line 139"/>
              <p:cNvSpPr>
                <a:spLocks noChangeShapeType="1"/>
              </p:cNvSpPr>
              <p:nvPr/>
            </p:nvSpPr>
            <p:spPr bwMode="auto">
              <a:xfrm flipH="1">
                <a:off x="1046" y="3067"/>
                <a:ext cx="1317" cy="0"/>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 name="Line 140"/>
              <p:cNvSpPr>
                <a:spLocks noChangeShapeType="1"/>
              </p:cNvSpPr>
              <p:nvPr/>
            </p:nvSpPr>
            <p:spPr bwMode="auto">
              <a:xfrm flipH="1">
                <a:off x="907" y="3067"/>
                <a:ext cx="139" cy="139"/>
              </a:xfrm>
              <a:prstGeom prst="line">
                <a:avLst/>
              </a:prstGeom>
              <a:noFill/>
              <a:ln w="20638">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 name="Line 141"/>
              <p:cNvSpPr>
                <a:spLocks noChangeShapeType="1"/>
              </p:cNvSpPr>
              <p:nvPr/>
            </p:nvSpPr>
            <p:spPr bwMode="auto">
              <a:xfrm>
                <a:off x="907" y="3206"/>
                <a:ext cx="1317" cy="0"/>
              </a:xfrm>
              <a:prstGeom prst="line">
                <a:avLst/>
              </a:prstGeom>
              <a:noFill/>
              <a:ln w="1587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5" name="Group 142"/>
            <p:cNvGrpSpPr>
              <a:grpSpLocks/>
            </p:cNvGrpSpPr>
            <p:nvPr/>
          </p:nvGrpSpPr>
          <p:grpSpPr bwMode="auto">
            <a:xfrm>
              <a:off x="2425" y="2342"/>
              <a:ext cx="1111" cy="529"/>
              <a:chOff x="2521" y="3098"/>
              <a:chExt cx="1111" cy="529"/>
            </a:xfrm>
          </p:grpSpPr>
          <p:grpSp>
            <p:nvGrpSpPr>
              <p:cNvPr id="266" name="Group 143"/>
              <p:cNvGrpSpPr>
                <a:grpSpLocks noChangeAspect="1"/>
              </p:cNvGrpSpPr>
              <p:nvPr/>
            </p:nvGrpSpPr>
            <p:grpSpPr bwMode="auto">
              <a:xfrm>
                <a:off x="3223" y="3211"/>
                <a:ext cx="409" cy="282"/>
                <a:chOff x="2521" y="3211"/>
                <a:chExt cx="409" cy="282"/>
              </a:xfrm>
            </p:grpSpPr>
            <p:sp>
              <p:nvSpPr>
                <p:cNvPr id="305" name="AutoShape 144"/>
                <p:cNvSpPr>
                  <a:spLocks noChangeAspect="1" noChangeArrowheads="1" noTextEdit="1"/>
                </p:cNvSpPr>
                <p:nvPr/>
              </p:nvSpPr>
              <p:spPr bwMode="auto">
                <a:xfrm>
                  <a:off x="2521" y="3211"/>
                  <a:ext cx="409"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6" name="Rectangle 145"/>
                <p:cNvSpPr>
                  <a:spLocks noChangeArrowheads="1"/>
                </p:cNvSpPr>
                <p:nvPr/>
              </p:nvSpPr>
              <p:spPr bwMode="auto">
                <a:xfrm>
                  <a:off x="2521" y="3251"/>
                  <a:ext cx="367" cy="239"/>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 name="Line 146"/>
                <p:cNvSpPr>
                  <a:spLocks noChangeShapeType="1"/>
                </p:cNvSpPr>
                <p:nvPr/>
              </p:nvSpPr>
              <p:spPr bwMode="auto">
                <a:xfrm flipH="1">
                  <a:off x="2522" y="3492"/>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 name="Line 147"/>
                <p:cNvSpPr>
                  <a:spLocks noChangeShapeType="1"/>
                </p:cNvSpPr>
                <p:nvPr/>
              </p:nvSpPr>
              <p:spPr bwMode="auto">
                <a:xfrm flipV="1">
                  <a:off x="2522"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 name="Line 148"/>
                <p:cNvSpPr>
                  <a:spLocks noChangeShapeType="1"/>
                </p:cNvSpPr>
                <p:nvPr/>
              </p:nvSpPr>
              <p:spPr bwMode="auto">
                <a:xfrm>
                  <a:off x="2522" y="3253"/>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 name="Line 149"/>
                <p:cNvSpPr>
                  <a:spLocks noChangeShapeType="1"/>
                </p:cNvSpPr>
                <p:nvPr/>
              </p:nvSpPr>
              <p:spPr bwMode="auto">
                <a:xfrm>
                  <a:off x="2890"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 name="Freeform 150"/>
                <p:cNvSpPr>
                  <a:spLocks/>
                </p:cNvSpPr>
                <p:nvPr/>
              </p:nvSpPr>
              <p:spPr bwMode="auto">
                <a:xfrm>
                  <a:off x="2888" y="3211"/>
                  <a:ext cx="39" cy="279"/>
                </a:xfrm>
                <a:custGeom>
                  <a:avLst/>
                  <a:gdLst>
                    <a:gd name="T0" fmla="*/ 0 w 77"/>
                    <a:gd name="T1" fmla="*/ 1 h 558"/>
                    <a:gd name="T2" fmla="*/ 1 w 77"/>
                    <a:gd name="T3" fmla="*/ 1 h 558"/>
                    <a:gd name="T4" fmla="*/ 1 w 77"/>
                    <a:gd name="T5" fmla="*/ 0 h 558"/>
                    <a:gd name="T6" fmla="*/ 0 w 77"/>
                    <a:gd name="T7" fmla="*/ 1 h 558"/>
                    <a:gd name="T8" fmla="*/ 0 w 77"/>
                    <a:gd name="T9" fmla="*/ 1 h 558"/>
                    <a:gd name="T10" fmla="*/ 0 60000 65536"/>
                    <a:gd name="T11" fmla="*/ 0 60000 65536"/>
                    <a:gd name="T12" fmla="*/ 0 60000 65536"/>
                    <a:gd name="T13" fmla="*/ 0 60000 65536"/>
                    <a:gd name="T14" fmla="*/ 0 60000 65536"/>
                    <a:gd name="T15" fmla="*/ 0 w 77"/>
                    <a:gd name="T16" fmla="*/ 0 h 558"/>
                    <a:gd name="T17" fmla="*/ 77 w 77"/>
                    <a:gd name="T18" fmla="*/ 558 h 558"/>
                  </a:gdLst>
                  <a:ahLst/>
                  <a:cxnLst>
                    <a:cxn ang="T10">
                      <a:pos x="T0" y="T1"/>
                    </a:cxn>
                    <a:cxn ang="T11">
                      <a:pos x="T2" y="T3"/>
                    </a:cxn>
                    <a:cxn ang="T12">
                      <a:pos x="T4" y="T5"/>
                    </a:cxn>
                    <a:cxn ang="T13">
                      <a:pos x="T6" y="T7"/>
                    </a:cxn>
                    <a:cxn ang="T14">
                      <a:pos x="T8" y="T9"/>
                    </a:cxn>
                  </a:cxnLst>
                  <a:rect l="T15" t="T16" r="T17" b="T18"/>
                  <a:pathLst>
                    <a:path w="77" h="558">
                      <a:moveTo>
                        <a:pt x="0" y="558"/>
                      </a:moveTo>
                      <a:lnTo>
                        <a:pt x="77" y="477"/>
                      </a:lnTo>
                      <a:lnTo>
                        <a:pt x="77" y="0"/>
                      </a:lnTo>
                      <a:lnTo>
                        <a:pt x="0" y="81"/>
                      </a:lnTo>
                      <a:lnTo>
                        <a:pt x="0" y="558"/>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Line 151"/>
                <p:cNvSpPr>
                  <a:spLocks noChangeShapeType="1"/>
                </p:cNvSpPr>
                <p:nvPr/>
              </p:nvSpPr>
              <p:spPr bwMode="auto">
                <a:xfrm flipV="1">
                  <a:off x="2890" y="3451"/>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 name="Line 152"/>
                <p:cNvSpPr>
                  <a:spLocks noChangeShapeType="1"/>
                </p:cNvSpPr>
                <p:nvPr/>
              </p:nvSpPr>
              <p:spPr bwMode="auto">
                <a:xfrm flipV="1">
                  <a:off x="2929" y="3212"/>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 name="Line 153"/>
                <p:cNvSpPr>
                  <a:spLocks noChangeShapeType="1"/>
                </p:cNvSpPr>
                <p:nvPr/>
              </p:nvSpPr>
              <p:spPr bwMode="auto">
                <a:xfrm flipH="1">
                  <a:off x="2890"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 name="Line 154"/>
                <p:cNvSpPr>
                  <a:spLocks noChangeShapeType="1"/>
                </p:cNvSpPr>
                <p:nvPr/>
              </p:nvSpPr>
              <p:spPr bwMode="auto">
                <a:xfrm>
                  <a:off x="2890"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 name="Freeform 155"/>
                <p:cNvSpPr>
                  <a:spLocks/>
                </p:cNvSpPr>
                <p:nvPr/>
              </p:nvSpPr>
              <p:spPr bwMode="auto">
                <a:xfrm>
                  <a:off x="2521" y="3211"/>
                  <a:ext cx="406" cy="40"/>
                </a:xfrm>
                <a:custGeom>
                  <a:avLst/>
                  <a:gdLst>
                    <a:gd name="T0" fmla="*/ 1 w 812"/>
                    <a:gd name="T1" fmla="*/ 0 h 81"/>
                    <a:gd name="T2" fmla="*/ 1 w 812"/>
                    <a:gd name="T3" fmla="*/ 0 h 81"/>
                    <a:gd name="T4" fmla="*/ 1 w 812"/>
                    <a:gd name="T5" fmla="*/ 0 h 81"/>
                    <a:gd name="T6" fmla="*/ 0 w 812"/>
                    <a:gd name="T7" fmla="*/ 0 h 81"/>
                    <a:gd name="T8" fmla="*/ 1 w 812"/>
                    <a:gd name="T9" fmla="*/ 0 h 81"/>
                    <a:gd name="T10" fmla="*/ 0 60000 65536"/>
                    <a:gd name="T11" fmla="*/ 0 60000 65536"/>
                    <a:gd name="T12" fmla="*/ 0 60000 65536"/>
                    <a:gd name="T13" fmla="*/ 0 60000 65536"/>
                    <a:gd name="T14" fmla="*/ 0 60000 65536"/>
                    <a:gd name="T15" fmla="*/ 0 w 812"/>
                    <a:gd name="T16" fmla="*/ 0 h 81"/>
                    <a:gd name="T17" fmla="*/ 812 w 812"/>
                    <a:gd name="T18" fmla="*/ 81 h 81"/>
                  </a:gdLst>
                  <a:ahLst/>
                  <a:cxnLst>
                    <a:cxn ang="T10">
                      <a:pos x="T0" y="T1"/>
                    </a:cxn>
                    <a:cxn ang="T11">
                      <a:pos x="T2" y="T3"/>
                    </a:cxn>
                    <a:cxn ang="T12">
                      <a:pos x="T4" y="T5"/>
                    </a:cxn>
                    <a:cxn ang="T13">
                      <a:pos x="T6" y="T7"/>
                    </a:cxn>
                    <a:cxn ang="T14">
                      <a:pos x="T8" y="T9"/>
                    </a:cxn>
                  </a:cxnLst>
                  <a:rect l="T15" t="T16" r="T17" b="T18"/>
                  <a:pathLst>
                    <a:path w="812" h="81">
                      <a:moveTo>
                        <a:pt x="735" y="81"/>
                      </a:moveTo>
                      <a:lnTo>
                        <a:pt x="812" y="0"/>
                      </a:lnTo>
                      <a:lnTo>
                        <a:pt x="77" y="0"/>
                      </a:lnTo>
                      <a:lnTo>
                        <a:pt x="0" y="81"/>
                      </a:lnTo>
                      <a:lnTo>
                        <a:pt x="735" y="81"/>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Line 156"/>
                <p:cNvSpPr>
                  <a:spLocks noChangeShapeType="1"/>
                </p:cNvSpPr>
                <p:nvPr/>
              </p:nvSpPr>
              <p:spPr bwMode="auto">
                <a:xfrm flipV="1">
                  <a:off x="2890"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 name="Line 157"/>
                <p:cNvSpPr>
                  <a:spLocks noChangeShapeType="1"/>
                </p:cNvSpPr>
                <p:nvPr/>
              </p:nvSpPr>
              <p:spPr bwMode="auto">
                <a:xfrm flipH="1">
                  <a:off x="2561" y="3212"/>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 name="Line 158"/>
                <p:cNvSpPr>
                  <a:spLocks noChangeShapeType="1"/>
                </p:cNvSpPr>
                <p:nvPr/>
              </p:nvSpPr>
              <p:spPr bwMode="auto">
                <a:xfrm flipH="1">
                  <a:off x="2522"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 name="Line 159"/>
                <p:cNvSpPr>
                  <a:spLocks noChangeShapeType="1"/>
                </p:cNvSpPr>
                <p:nvPr/>
              </p:nvSpPr>
              <p:spPr bwMode="auto">
                <a:xfrm>
                  <a:off x="2522" y="3253"/>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1" name="Group 160"/>
                <p:cNvGrpSpPr>
                  <a:grpSpLocks/>
                </p:cNvGrpSpPr>
                <p:nvPr/>
              </p:nvGrpSpPr>
              <p:grpSpPr bwMode="auto">
                <a:xfrm>
                  <a:off x="2537" y="3276"/>
                  <a:ext cx="338" cy="200"/>
                  <a:chOff x="2537" y="3276"/>
                  <a:chExt cx="338" cy="200"/>
                </a:xfrm>
              </p:grpSpPr>
              <p:sp>
                <p:nvSpPr>
                  <p:cNvPr id="332" name="Freeform 161"/>
                  <p:cNvSpPr>
                    <a:spLocks/>
                  </p:cNvSpPr>
                  <p:nvPr/>
                </p:nvSpPr>
                <p:spPr bwMode="auto">
                  <a:xfrm>
                    <a:off x="2610" y="3276"/>
                    <a:ext cx="195" cy="56"/>
                  </a:xfrm>
                  <a:custGeom>
                    <a:avLst/>
                    <a:gdLst>
                      <a:gd name="T0" fmla="*/ 1 w 390"/>
                      <a:gd name="T1" fmla="*/ 1 h 112"/>
                      <a:gd name="T2" fmla="*/ 0 w 390"/>
                      <a:gd name="T3" fmla="*/ 1 h 112"/>
                      <a:gd name="T4" fmla="*/ 1 w 390"/>
                      <a:gd name="T5" fmla="*/ 1 h 112"/>
                      <a:gd name="T6" fmla="*/ 1 w 390"/>
                      <a:gd name="T7" fmla="*/ 1 h 112"/>
                      <a:gd name="T8" fmla="*/ 1 w 390"/>
                      <a:gd name="T9" fmla="*/ 1 h 112"/>
                      <a:gd name="T10" fmla="*/ 1 w 390"/>
                      <a:gd name="T11" fmla="*/ 1 h 112"/>
                      <a:gd name="T12" fmla="*/ 1 w 390"/>
                      <a:gd name="T13" fmla="*/ 1 h 112"/>
                      <a:gd name="T14" fmla="*/ 1 w 390"/>
                      <a:gd name="T15" fmla="*/ 1 h 112"/>
                      <a:gd name="T16" fmla="*/ 1 w 390"/>
                      <a:gd name="T17" fmla="*/ 1 h 112"/>
                      <a:gd name="T18" fmla="*/ 1 w 390"/>
                      <a:gd name="T19" fmla="*/ 1 h 112"/>
                      <a:gd name="T20" fmla="*/ 1 w 390"/>
                      <a:gd name="T21" fmla="*/ 1 h 112"/>
                      <a:gd name="T22" fmla="*/ 1 w 390"/>
                      <a:gd name="T23" fmla="*/ 1 h 112"/>
                      <a:gd name="T24" fmla="*/ 1 w 390"/>
                      <a:gd name="T25" fmla="*/ 1 h 112"/>
                      <a:gd name="T26" fmla="*/ 1 w 390"/>
                      <a:gd name="T27" fmla="*/ 1 h 112"/>
                      <a:gd name="T28" fmla="*/ 1 w 390"/>
                      <a:gd name="T29" fmla="*/ 1 h 112"/>
                      <a:gd name="T30" fmla="*/ 1 w 390"/>
                      <a:gd name="T31" fmla="*/ 1 h 112"/>
                      <a:gd name="T32" fmla="*/ 1 w 390"/>
                      <a:gd name="T33" fmla="*/ 1 h 112"/>
                      <a:gd name="T34" fmla="*/ 1 w 390"/>
                      <a:gd name="T35" fmla="*/ 1 h 112"/>
                      <a:gd name="T36" fmla="*/ 1 w 390"/>
                      <a:gd name="T37" fmla="*/ 1 h 112"/>
                      <a:gd name="T38" fmla="*/ 1 w 390"/>
                      <a:gd name="T39" fmla="*/ 1 h 112"/>
                      <a:gd name="T40" fmla="*/ 1 w 390"/>
                      <a:gd name="T41" fmla="*/ 1 h 112"/>
                      <a:gd name="T42" fmla="*/ 1 w 390"/>
                      <a:gd name="T43" fmla="*/ 1 h 112"/>
                      <a:gd name="T44" fmla="*/ 1 w 390"/>
                      <a:gd name="T45" fmla="*/ 1 h 112"/>
                      <a:gd name="T46" fmla="*/ 1 w 390"/>
                      <a:gd name="T47" fmla="*/ 1 h 112"/>
                      <a:gd name="T48" fmla="*/ 1 w 390"/>
                      <a:gd name="T49" fmla="*/ 1 h 112"/>
                      <a:gd name="T50" fmla="*/ 1 w 390"/>
                      <a:gd name="T51" fmla="*/ 1 h 112"/>
                      <a:gd name="T52" fmla="*/ 1 w 390"/>
                      <a:gd name="T53" fmla="*/ 1 h 112"/>
                      <a:gd name="T54" fmla="*/ 1 w 390"/>
                      <a:gd name="T55" fmla="*/ 1 h 112"/>
                      <a:gd name="T56" fmla="*/ 1 w 390"/>
                      <a:gd name="T57" fmla="*/ 1 h 112"/>
                      <a:gd name="T58" fmla="*/ 1 w 390"/>
                      <a:gd name="T59" fmla="*/ 1 h 112"/>
                      <a:gd name="T60" fmla="*/ 1 w 390"/>
                      <a:gd name="T61" fmla="*/ 1 h 112"/>
                      <a:gd name="T62" fmla="*/ 1 w 390"/>
                      <a:gd name="T63" fmla="*/ 1 h 112"/>
                      <a:gd name="T64" fmla="*/ 1 w 390"/>
                      <a:gd name="T65" fmla="*/ 1 h 112"/>
                      <a:gd name="T66" fmla="*/ 1 w 390"/>
                      <a:gd name="T67" fmla="*/ 1 h 112"/>
                      <a:gd name="T68" fmla="*/ 1 w 390"/>
                      <a:gd name="T69" fmla="*/ 1 h 112"/>
                      <a:gd name="T70" fmla="*/ 1 w 390"/>
                      <a:gd name="T71" fmla="*/ 0 h 112"/>
                      <a:gd name="T72" fmla="*/ 1 w 390"/>
                      <a:gd name="T73" fmla="*/ 0 h 112"/>
                      <a:gd name="T74" fmla="*/ 1 w 390"/>
                      <a:gd name="T75" fmla="*/ 0 h 112"/>
                      <a:gd name="T76" fmla="*/ 1 w 390"/>
                      <a:gd name="T77" fmla="*/ 0 h 112"/>
                      <a:gd name="T78" fmla="*/ 1 w 390"/>
                      <a:gd name="T79" fmla="*/ 1 h 112"/>
                      <a:gd name="T80" fmla="*/ 1 w 390"/>
                      <a:gd name="T81" fmla="*/ 1 h 112"/>
                      <a:gd name="T82" fmla="*/ 1 w 390"/>
                      <a:gd name="T83" fmla="*/ 1 h 112"/>
                      <a:gd name="T84" fmla="*/ 1 w 390"/>
                      <a:gd name="T85" fmla="*/ 1 h 112"/>
                      <a:gd name="T86" fmla="*/ 1 w 390"/>
                      <a:gd name="T87" fmla="*/ 1 h 112"/>
                      <a:gd name="T88" fmla="*/ 1 w 390"/>
                      <a:gd name="T89" fmla="*/ 1 h 112"/>
                      <a:gd name="T90" fmla="*/ 1 w 390"/>
                      <a:gd name="T91" fmla="*/ 1 h 112"/>
                      <a:gd name="T92" fmla="*/ 1 w 390"/>
                      <a:gd name="T93" fmla="*/ 1 h 112"/>
                      <a:gd name="T94" fmla="*/ 1 w 390"/>
                      <a:gd name="T95" fmla="*/ 1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0"/>
                      <a:gd name="T145" fmla="*/ 0 h 112"/>
                      <a:gd name="T146" fmla="*/ 390 w 390"/>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0" h="112">
                        <a:moveTo>
                          <a:pt x="27" y="27"/>
                        </a:moveTo>
                        <a:lnTo>
                          <a:pt x="0" y="92"/>
                        </a:lnTo>
                        <a:lnTo>
                          <a:pt x="13" y="112"/>
                        </a:lnTo>
                        <a:lnTo>
                          <a:pt x="113" y="94"/>
                        </a:lnTo>
                        <a:lnTo>
                          <a:pt x="115" y="49"/>
                        </a:lnTo>
                        <a:lnTo>
                          <a:pt x="115" y="45"/>
                        </a:lnTo>
                        <a:lnTo>
                          <a:pt x="116" y="40"/>
                        </a:lnTo>
                        <a:lnTo>
                          <a:pt x="119" y="36"/>
                        </a:lnTo>
                        <a:lnTo>
                          <a:pt x="123" y="33"/>
                        </a:lnTo>
                        <a:lnTo>
                          <a:pt x="128" y="30"/>
                        </a:lnTo>
                        <a:lnTo>
                          <a:pt x="133" y="30"/>
                        </a:lnTo>
                        <a:lnTo>
                          <a:pt x="132" y="30"/>
                        </a:lnTo>
                        <a:lnTo>
                          <a:pt x="255" y="30"/>
                        </a:lnTo>
                        <a:lnTo>
                          <a:pt x="261" y="30"/>
                        </a:lnTo>
                        <a:lnTo>
                          <a:pt x="264" y="31"/>
                        </a:lnTo>
                        <a:lnTo>
                          <a:pt x="267" y="33"/>
                        </a:lnTo>
                        <a:lnTo>
                          <a:pt x="273" y="36"/>
                        </a:lnTo>
                        <a:lnTo>
                          <a:pt x="274" y="39"/>
                        </a:lnTo>
                        <a:lnTo>
                          <a:pt x="277" y="43"/>
                        </a:lnTo>
                        <a:lnTo>
                          <a:pt x="277" y="48"/>
                        </a:lnTo>
                        <a:lnTo>
                          <a:pt x="280" y="95"/>
                        </a:lnTo>
                        <a:lnTo>
                          <a:pt x="379" y="112"/>
                        </a:lnTo>
                        <a:lnTo>
                          <a:pt x="390" y="88"/>
                        </a:lnTo>
                        <a:lnTo>
                          <a:pt x="367" y="27"/>
                        </a:lnTo>
                        <a:lnTo>
                          <a:pt x="359" y="22"/>
                        </a:lnTo>
                        <a:lnTo>
                          <a:pt x="342" y="18"/>
                        </a:lnTo>
                        <a:lnTo>
                          <a:pt x="323" y="13"/>
                        </a:lnTo>
                        <a:lnTo>
                          <a:pt x="304" y="9"/>
                        </a:lnTo>
                        <a:lnTo>
                          <a:pt x="284" y="6"/>
                        </a:lnTo>
                        <a:lnTo>
                          <a:pt x="264" y="3"/>
                        </a:lnTo>
                        <a:lnTo>
                          <a:pt x="242" y="1"/>
                        </a:lnTo>
                        <a:lnTo>
                          <a:pt x="221" y="0"/>
                        </a:lnTo>
                        <a:lnTo>
                          <a:pt x="204" y="0"/>
                        </a:lnTo>
                        <a:lnTo>
                          <a:pt x="187" y="0"/>
                        </a:lnTo>
                        <a:lnTo>
                          <a:pt x="171" y="0"/>
                        </a:lnTo>
                        <a:lnTo>
                          <a:pt x="154" y="1"/>
                        </a:lnTo>
                        <a:lnTo>
                          <a:pt x="128" y="3"/>
                        </a:lnTo>
                        <a:lnTo>
                          <a:pt x="106" y="6"/>
                        </a:lnTo>
                        <a:lnTo>
                          <a:pt x="87" y="10"/>
                        </a:lnTo>
                        <a:lnTo>
                          <a:pt x="72" y="13"/>
                        </a:lnTo>
                        <a:lnTo>
                          <a:pt x="56" y="18"/>
                        </a:lnTo>
                        <a:lnTo>
                          <a:pt x="39" y="22"/>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162"/>
                  <p:cNvSpPr>
                    <a:spLocks/>
                  </p:cNvSpPr>
                  <p:nvPr/>
                </p:nvSpPr>
                <p:spPr bwMode="auto">
                  <a:xfrm>
                    <a:off x="2542" y="3306"/>
                    <a:ext cx="60" cy="76"/>
                  </a:xfrm>
                  <a:custGeom>
                    <a:avLst/>
                    <a:gdLst>
                      <a:gd name="T0" fmla="*/ 1 w 120"/>
                      <a:gd name="T1" fmla="*/ 0 h 151"/>
                      <a:gd name="T2" fmla="*/ 1 w 120"/>
                      <a:gd name="T3" fmla="*/ 1 h 151"/>
                      <a:gd name="T4" fmla="*/ 1 w 120"/>
                      <a:gd name="T5" fmla="*/ 1 h 151"/>
                      <a:gd name="T6" fmla="*/ 1 w 120"/>
                      <a:gd name="T7" fmla="*/ 1 h 151"/>
                      <a:gd name="T8" fmla="*/ 1 w 120"/>
                      <a:gd name="T9" fmla="*/ 1 h 151"/>
                      <a:gd name="T10" fmla="*/ 1 w 120"/>
                      <a:gd name="T11" fmla="*/ 1 h 151"/>
                      <a:gd name="T12" fmla="*/ 0 w 120"/>
                      <a:gd name="T13" fmla="*/ 1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0"/>
                        </a:moveTo>
                        <a:lnTo>
                          <a:pt x="83" y="67"/>
                        </a:lnTo>
                        <a:lnTo>
                          <a:pt x="120" y="67"/>
                        </a:lnTo>
                        <a:lnTo>
                          <a:pt x="120" y="88"/>
                        </a:lnTo>
                        <a:lnTo>
                          <a:pt x="84" y="88"/>
                        </a:lnTo>
                        <a:lnTo>
                          <a:pt x="84" y="151"/>
                        </a:lnTo>
                        <a:lnTo>
                          <a:pt x="0" y="78"/>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163"/>
                  <p:cNvSpPr>
                    <a:spLocks/>
                  </p:cNvSpPr>
                  <p:nvPr/>
                </p:nvSpPr>
                <p:spPr bwMode="auto">
                  <a:xfrm>
                    <a:off x="2537" y="3380"/>
                    <a:ext cx="60"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151"/>
                        </a:moveTo>
                        <a:lnTo>
                          <a:pt x="37" y="84"/>
                        </a:lnTo>
                        <a:lnTo>
                          <a:pt x="0" y="84"/>
                        </a:lnTo>
                        <a:lnTo>
                          <a:pt x="0" y="63"/>
                        </a:lnTo>
                        <a:lnTo>
                          <a:pt x="35" y="63"/>
                        </a:lnTo>
                        <a:lnTo>
                          <a:pt x="35" y="0"/>
                        </a:lnTo>
                        <a:lnTo>
                          <a:pt x="120" y="73"/>
                        </a:lnTo>
                        <a:lnTo>
                          <a:pt x="37"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164"/>
                  <p:cNvSpPr>
                    <a:spLocks/>
                  </p:cNvSpPr>
                  <p:nvPr/>
                </p:nvSpPr>
                <p:spPr bwMode="auto">
                  <a:xfrm>
                    <a:off x="2810" y="3306"/>
                    <a:ext cx="60" cy="76"/>
                  </a:xfrm>
                  <a:custGeom>
                    <a:avLst/>
                    <a:gdLst>
                      <a:gd name="T0" fmla="*/ 0 w 121"/>
                      <a:gd name="T1" fmla="*/ 0 h 151"/>
                      <a:gd name="T2" fmla="*/ 0 w 121"/>
                      <a:gd name="T3" fmla="*/ 1 h 151"/>
                      <a:gd name="T4" fmla="*/ 0 w 121"/>
                      <a:gd name="T5" fmla="*/ 1 h 151"/>
                      <a:gd name="T6" fmla="*/ 0 w 121"/>
                      <a:gd name="T7" fmla="*/ 1 h 151"/>
                      <a:gd name="T8" fmla="*/ 0 w 121"/>
                      <a:gd name="T9" fmla="*/ 1 h 151"/>
                      <a:gd name="T10" fmla="*/ 0 w 121"/>
                      <a:gd name="T11" fmla="*/ 1 h 151"/>
                      <a:gd name="T12" fmla="*/ 0 w 121"/>
                      <a:gd name="T13" fmla="*/ 1 h 151"/>
                      <a:gd name="T14" fmla="*/ 0 w 121"/>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1"/>
                      <a:gd name="T26" fmla="*/ 121 w 121"/>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1">
                        <a:moveTo>
                          <a:pt x="38" y="0"/>
                        </a:moveTo>
                        <a:lnTo>
                          <a:pt x="38" y="67"/>
                        </a:lnTo>
                        <a:lnTo>
                          <a:pt x="0" y="67"/>
                        </a:lnTo>
                        <a:lnTo>
                          <a:pt x="0" y="88"/>
                        </a:lnTo>
                        <a:lnTo>
                          <a:pt x="36" y="88"/>
                        </a:lnTo>
                        <a:lnTo>
                          <a:pt x="36" y="151"/>
                        </a:lnTo>
                        <a:lnTo>
                          <a:pt x="121" y="78"/>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165"/>
                  <p:cNvSpPr>
                    <a:spLocks/>
                  </p:cNvSpPr>
                  <p:nvPr/>
                </p:nvSpPr>
                <p:spPr bwMode="auto">
                  <a:xfrm>
                    <a:off x="2815" y="3380"/>
                    <a:ext cx="60" cy="75"/>
                  </a:xfrm>
                  <a:custGeom>
                    <a:avLst/>
                    <a:gdLst>
                      <a:gd name="T0" fmla="*/ 0 w 121"/>
                      <a:gd name="T1" fmla="*/ 0 h 151"/>
                      <a:gd name="T2" fmla="*/ 0 w 121"/>
                      <a:gd name="T3" fmla="*/ 0 h 151"/>
                      <a:gd name="T4" fmla="*/ 0 w 121"/>
                      <a:gd name="T5" fmla="*/ 0 h 151"/>
                      <a:gd name="T6" fmla="*/ 0 w 121"/>
                      <a:gd name="T7" fmla="*/ 0 h 151"/>
                      <a:gd name="T8" fmla="*/ 0 w 121"/>
                      <a:gd name="T9" fmla="*/ 0 h 151"/>
                      <a:gd name="T10" fmla="*/ 0 w 121"/>
                      <a:gd name="T11" fmla="*/ 0 h 151"/>
                      <a:gd name="T12" fmla="*/ 0 w 121"/>
                      <a:gd name="T13" fmla="*/ 0 h 151"/>
                      <a:gd name="T14" fmla="*/ 0 w 121"/>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1"/>
                      <a:gd name="T26" fmla="*/ 121 w 121"/>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1">
                        <a:moveTo>
                          <a:pt x="84" y="151"/>
                        </a:moveTo>
                        <a:lnTo>
                          <a:pt x="84" y="84"/>
                        </a:lnTo>
                        <a:lnTo>
                          <a:pt x="121" y="84"/>
                        </a:lnTo>
                        <a:lnTo>
                          <a:pt x="121" y="63"/>
                        </a:lnTo>
                        <a:lnTo>
                          <a:pt x="85" y="63"/>
                        </a:lnTo>
                        <a:lnTo>
                          <a:pt x="85" y="0"/>
                        </a:lnTo>
                        <a:lnTo>
                          <a:pt x="0" y="73"/>
                        </a:lnTo>
                        <a:lnTo>
                          <a:pt x="84"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Rectangle 166"/>
                  <p:cNvSpPr>
                    <a:spLocks noChangeArrowheads="1"/>
                  </p:cNvSpPr>
                  <p:nvPr/>
                </p:nvSpPr>
                <p:spPr bwMode="auto">
                  <a:xfrm>
                    <a:off x="2634" y="3339"/>
                    <a:ext cx="150" cy="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322" name="Group 167"/>
                <p:cNvGrpSpPr>
                  <a:grpSpLocks/>
                </p:cNvGrpSpPr>
                <p:nvPr/>
              </p:nvGrpSpPr>
              <p:grpSpPr bwMode="auto">
                <a:xfrm>
                  <a:off x="2534" y="3273"/>
                  <a:ext cx="339" cy="200"/>
                  <a:chOff x="2534" y="3273"/>
                  <a:chExt cx="339" cy="200"/>
                </a:xfrm>
              </p:grpSpPr>
              <p:sp>
                <p:nvSpPr>
                  <p:cNvPr id="326" name="Freeform 168"/>
                  <p:cNvSpPr>
                    <a:spLocks/>
                  </p:cNvSpPr>
                  <p:nvPr/>
                </p:nvSpPr>
                <p:spPr bwMode="auto">
                  <a:xfrm>
                    <a:off x="2607" y="3273"/>
                    <a:ext cx="195" cy="56"/>
                  </a:xfrm>
                  <a:custGeom>
                    <a:avLst/>
                    <a:gdLst>
                      <a:gd name="T0" fmla="*/ 0 w 391"/>
                      <a:gd name="T1" fmla="*/ 1 h 112"/>
                      <a:gd name="T2" fmla="*/ 0 w 391"/>
                      <a:gd name="T3" fmla="*/ 1 h 112"/>
                      <a:gd name="T4" fmla="*/ 0 w 391"/>
                      <a:gd name="T5" fmla="*/ 1 h 112"/>
                      <a:gd name="T6" fmla="*/ 0 w 391"/>
                      <a:gd name="T7" fmla="*/ 1 h 112"/>
                      <a:gd name="T8" fmla="*/ 0 w 391"/>
                      <a:gd name="T9" fmla="*/ 1 h 112"/>
                      <a:gd name="T10" fmla="*/ 0 w 391"/>
                      <a:gd name="T11" fmla="*/ 1 h 112"/>
                      <a:gd name="T12" fmla="*/ 0 w 391"/>
                      <a:gd name="T13" fmla="*/ 1 h 112"/>
                      <a:gd name="T14" fmla="*/ 0 w 391"/>
                      <a:gd name="T15" fmla="*/ 1 h 112"/>
                      <a:gd name="T16" fmla="*/ 0 w 391"/>
                      <a:gd name="T17" fmla="*/ 1 h 112"/>
                      <a:gd name="T18" fmla="*/ 0 w 391"/>
                      <a:gd name="T19" fmla="*/ 1 h 112"/>
                      <a:gd name="T20" fmla="*/ 0 w 391"/>
                      <a:gd name="T21" fmla="*/ 1 h 112"/>
                      <a:gd name="T22" fmla="*/ 0 w 391"/>
                      <a:gd name="T23" fmla="*/ 1 h 112"/>
                      <a:gd name="T24" fmla="*/ 0 w 391"/>
                      <a:gd name="T25" fmla="*/ 1 h 112"/>
                      <a:gd name="T26" fmla="*/ 0 w 391"/>
                      <a:gd name="T27" fmla="*/ 1 h 112"/>
                      <a:gd name="T28" fmla="*/ 0 w 391"/>
                      <a:gd name="T29" fmla="*/ 1 h 112"/>
                      <a:gd name="T30" fmla="*/ 0 w 391"/>
                      <a:gd name="T31" fmla="*/ 1 h 112"/>
                      <a:gd name="T32" fmla="*/ 0 w 391"/>
                      <a:gd name="T33" fmla="*/ 1 h 112"/>
                      <a:gd name="T34" fmla="*/ 0 w 391"/>
                      <a:gd name="T35" fmla="*/ 1 h 112"/>
                      <a:gd name="T36" fmla="*/ 0 w 391"/>
                      <a:gd name="T37" fmla="*/ 1 h 112"/>
                      <a:gd name="T38" fmla="*/ 0 w 391"/>
                      <a:gd name="T39" fmla="*/ 1 h 112"/>
                      <a:gd name="T40" fmla="*/ 0 w 391"/>
                      <a:gd name="T41" fmla="*/ 1 h 112"/>
                      <a:gd name="T42" fmla="*/ 0 w 391"/>
                      <a:gd name="T43" fmla="*/ 1 h 112"/>
                      <a:gd name="T44" fmla="*/ 0 w 391"/>
                      <a:gd name="T45" fmla="*/ 1 h 112"/>
                      <a:gd name="T46" fmla="*/ 0 w 391"/>
                      <a:gd name="T47" fmla="*/ 1 h 112"/>
                      <a:gd name="T48" fmla="*/ 0 w 391"/>
                      <a:gd name="T49" fmla="*/ 1 h 112"/>
                      <a:gd name="T50" fmla="*/ 0 w 391"/>
                      <a:gd name="T51" fmla="*/ 1 h 112"/>
                      <a:gd name="T52" fmla="*/ 0 w 391"/>
                      <a:gd name="T53" fmla="*/ 1 h 112"/>
                      <a:gd name="T54" fmla="*/ 0 w 391"/>
                      <a:gd name="T55" fmla="*/ 1 h 112"/>
                      <a:gd name="T56" fmla="*/ 0 w 391"/>
                      <a:gd name="T57" fmla="*/ 1 h 112"/>
                      <a:gd name="T58" fmla="*/ 0 w 391"/>
                      <a:gd name="T59" fmla="*/ 1 h 112"/>
                      <a:gd name="T60" fmla="*/ 0 w 391"/>
                      <a:gd name="T61" fmla="*/ 1 h 112"/>
                      <a:gd name="T62" fmla="*/ 0 w 391"/>
                      <a:gd name="T63" fmla="*/ 1 h 112"/>
                      <a:gd name="T64" fmla="*/ 0 w 391"/>
                      <a:gd name="T65" fmla="*/ 1 h 112"/>
                      <a:gd name="T66" fmla="*/ 0 w 391"/>
                      <a:gd name="T67" fmla="*/ 1 h 112"/>
                      <a:gd name="T68" fmla="*/ 0 w 391"/>
                      <a:gd name="T69" fmla="*/ 1 h 112"/>
                      <a:gd name="T70" fmla="*/ 0 w 391"/>
                      <a:gd name="T71" fmla="*/ 0 h 112"/>
                      <a:gd name="T72" fmla="*/ 0 w 391"/>
                      <a:gd name="T73" fmla="*/ 0 h 112"/>
                      <a:gd name="T74" fmla="*/ 0 w 391"/>
                      <a:gd name="T75" fmla="*/ 0 h 112"/>
                      <a:gd name="T76" fmla="*/ 0 w 391"/>
                      <a:gd name="T77" fmla="*/ 0 h 112"/>
                      <a:gd name="T78" fmla="*/ 0 w 391"/>
                      <a:gd name="T79" fmla="*/ 1 h 112"/>
                      <a:gd name="T80" fmla="*/ 0 w 391"/>
                      <a:gd name="T81" fmla="*/ 1 h 112"/>
                      <a:gd name="T82" fmla="*/ 0 w 391"/>
                      <a:gd name="T83" fmla="*/ 1 h 112"/>
                      <a:gd name="T84" fmla="*/ 0 w 391"/>
                      <a:gd name="T85" fmla="*/ 1 h 112"/>
                      <a:gd name="T86" fmla="*/ 0 w 391"/>
                      <a:gd name="T87" fmla="*/ 1 h 112"/>
                      <a:gd name="T88" fmla="*/ 0 w 391"/>
                      <a:gd name="T89" fmla="*/ 1 h 112"/>
                      <a:gd name="T90" fmla="*/ 0 w 391"/>
                      <a:gd name="T91" fmla="*/ 1 h 112"/>
                      <a:gd name="T92" fmla="*/ 0 w 391"/>
                      <a:gd name="T93" fmla="*/ 1 h 112"/>
                      <a:gd name="T94" fmla="*/ 0 w 391"/>
                      <a:gd name="T95" fmla="*/ 1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112"/>
                      <a:gd name="T146" fmla="*/ 391 w 391"/>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112">
                        <a:moveTo>
                          <a:pt x="27" y="27"/>
                        </a:moveTo>
                        <a:lnTo>
                          <a:pt x="0" y="92"/>
                        </a:lnTo>
                        <a:lnTo>
                          <a:pt x="13" y="112"/>
                        </a:lnTo>
                        <a:lnTo>
                          <a:pt x="114" y="94"/>
                        </a:lnTo>
                        <a:lnTo>
                          <a:pt x="115" y="49"/>
                        </a:lnTo>
                        <a:lnTo>
                          <a:pt x="115" y="45"/>
                        </a:lnTo>
                        <a:lnTo>
                          <a:pt x="116" y="40"/>
                        </a:lnTo>
                        <a:lnTo>
                          <a:pt x="119" y="36"/>
                        </a:lnTo>
                        <a:lnTo>
                          <a:pt x="124" y="33"/>
                        </a:lnTo>
                        <a:lnTo>
                          <a:pt x="128" y="30"/>
                        </a:lnTo>
                        <a:lnTo>
                          <a:pt x="134" y="30"/>
                        </a:lnTo>
                        <a:lnTo>
                          <a:pt x="132" y="30"/>
                        </a:lnTo>
                        <a:lnTo>
                          <a:pt x="256" y="30"/>
                        </a:lnTo>
                        <a:lnTo>
                          <a:pt x="261" y="30"/>
                        </a:lnTo>
                        <a:lnTo>
                          <a:pt x="264" y="31"/>
                        </a:lnTo>
                        <a:lnTo>
                          <a:pt x="267" y="33"/>
                        </a:lnTo>
                        <a:lnTo>
                          <a:pt x="273" y="36"/>
                        </a:lnTo>
                        <a:lnTo>
                          <a:pt x="274" y="39"/>
                        </a:lnTo>
                        <a:lnTo>
                          <a:pt x="277" y="43"/>
                        </a:lnTo>
                        <a:lnTo>
                          <a:pt x="277" y="48"/>
                        </a:lnTo>
                        <a:lnTo>
                          <a:pt x="280" y="95"/>
                        </a:lnTo>
                        <a:lnTo>
                          <a:pt x="379" y="112"/>
                        </a:lnTo>
                        <a:lnTo>
                          <a:pt x="391" y="88"/>
                        </a:lnTo>
                        <a:lnTo>
                          <a:pt x="368" y="27"/>
                        </a:lnTo>
                        <a:lnTo>
                          <a:pt x="359" y="22"/>
                        </a:lnTo>
                        <a:lnTo>
                          <a:pt x="342" y="18"/>
                        </a:lnTo>
                        <a:lnTo>
                          <a:pt x="323" y="13"/>
                        </a:lnTo>
                        <a:lnTo>
                          <a:pt x="304" y="9"/>
                        </a:lnTo>
                        <a:lnTo>
                          <a:pt x="284" y="6"/>
                        </a:lnTo>
                        <a:lnTo>
                          <a:pt x="264" y="3"/>
                        </a:lnTo>
                        <a:lnTo>
                          <a:pt x="243" y="1"/>
                        </a:lnTo>
                        <a:lnTo>
                          <a:pt x="221" y="0"/>
                        </a:lnTo>
                        <a:lnTo>
                          <a:pt x="204" y="0"/>
                        </a:lnTo>
                        <a:lnTo>
                          <a:pt x="187" y="0"/>
                        </a:lnTo>
                        <a:lnTo>
                          <a:pt x="171" y="0"/>
                        </a:lnTo>
                        <a:lnTo>
                          <a:pt x="154" y="1"/>
                        </a:lnTo>
                        <a:lnTo>
                          <a:pt x="128" y="3"/>
                        </a:lnTo>
                        <a:lnTo>
                          <a:pt x="106" y="6"/>
                        </a:lnTo>
                        <a:lnTo>
                          <a:pt x="88" y="10"/>
                        </a:lnTo>
                        <a:lnTo>
                          <a:pt x="72" y="13"/>
                        </a:lnTo>
                        <a:lnTo>
                          <a:pt x="56" y="18"/>
                        </a:lnTo>
                        <a:lnTo>
                          <a:pt x="39" y="22"/>
                        </a:lnTo>
                        <a:lnTo>
                          <a:pt x="27"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169"/>
                  <p:cNvSpPr>
                    <a:spLocks/>
                  </p:cNvSpPr>
                  <p:nvPr/>
                </p:nvSpPr>
                <p:spPr bwMode="auto">
                  <a:xfrm>
                    <a:off x="2539" y="3304"/>
                    <a:ext cx="60" cy="75"/>
                  </a:xfrm>
                  <a:custGeom>
                    <a:avLst/>
                    <a:gdLst>
                      <a:gd name="T0" fmla="*/ 1 w 120"/>
                      <a:gd name="T1" fmla="*/ 0 h 151"/>
                      <a:gd name="T2" fmla="*/ 1 w 120"/>
                      <a:gd name="T3" fmla="*/ 0 h 151"/>
                      <a:gd name="T4" fmla="*/ 1 w 120"/>
                      <a:gd name="T5" fmla="*/ 0 h 151"/>
                      <a:gd name="T6" fmla="*/ 1 w 120"/>
                      <a:gd name="T7" fmla="*/ 0 h 151"/>
                      <a:gd name="T8" fmla="*/ 1 w 120"/>
                      <a:gd name="T9" fmla="*/ 0 h 151"/>
                      <a:gd name="T10" fmla="*/ 1 w 120"/>
                      <a:gd name="T11" fmla="*/ 0 h 151"/>
                      <a:gd name="T12" fmla="*/ 0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0"/>
                        </a:moveTo>
                        <a:lnTo>
                          <a:pt x="83" y="67"/>
                        </a:lnTo>
                        <a:lnTo>
                          <a:pt x="120" y="67"/>
                        </a:lnTo>
                        <a:lnTo>
                          <a:pt x="120" y="88"/>
                        </a:lnTo>
                        <a:lnTo>
                          <a:pt x="85" y="88"/>
                        </a:lnTo>
                        <a:lnTo>
                          <a:pt x="85" y="151"/>
                        </a:lnTo>
                        <a:lnTo>
                          <a:pt x="0" y="78"/>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Freeform 170"/>
                  <p:cNvSpPr>
                    <a:spLocks/>
                  </p:cNvSpPr>
                  <p:nvPr/>
                </p:nvSpPr>
                <p:spPr bwMode="auto">
                  <a:xfrm>
                    <a:off x="2534" y="3377"/>
                    <a:ext cx="60"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151"/>
                        </a:moveTo>
                        <a:lnTo>
                          <a:pt x="37" y="84"/>
                        </a:lnTo>
                        <a:lnTo>
                          <a:pt x="0" y="84"/>
                        </a:lnTo>
                        <a:lnTo>
                          <a:pt x="0" y="63"/>
                        </a:lnTo>
                        <a:lnTo>
                          <a:pt x="36" y="63"/>
                        </a:lnTo>
                        <a:lnTo>
                          <a:pt x="36" y="0"/>
                        </a:lnTo>
                        <a:lnTo>
                          <a:pt x="120" y="73"/>
                        </a:lnTo>
                        <a:lnTo>
                          <a:pt x="37"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171"/>
                  <p:cNvSpPr>
                    <a:spLocks/>
                  </p:cNvSpPr>
                  <p:nvPr/>
                </p:nvSpPr>
                <p:spPr bwMode="auto">
                  <a:xfrm>
                    <a:off x="2807" y="3304"/>
                    <a:ext cx="61"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0"/>
                        </a:moveTo>
                        <a:lnTo>
                          <a:pt x="37" y="67"/>
                        </a:lnTo>
                        <a:lnTo>
                          <a:pt x="0" y="67"/>
                        </a:lnTo>
                        <a:lnTo>
                          <a:pt x="0" y="88"/>
                        </a:lnTo>
                        <a:lnTo>
                          <a:pt x="35" y="88"/>
                        </a:lnTo>
                        <a:lnTo>
                          <a:pt x="35" y="151"/>
                        </a:lnTo>
                        <a:lnTo>
                          <a:pt x="120" y="78"/>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172"/>
                  <p:cNvSpPr>
                    <a:spLocks/>
                  </p:cNvSpPr>
                  <p:nvPr/>
                </p:nvSpPr>
                <p:spPr bwMode="auto">
                  <a:xfrm>
                    <a:off x="2812" y="3377"/>
                    <a:ext cx="61" cy="75"/>
                  </a:xfrm>
                  <a:custGeom>
                    <a:avLst/>
                    <a:gdLst>
                      <a:gd name="T0" fmla="*/ 1 w 120"/>
                      <a:gd name="T1" fmla="*/ 0 h 151"/>
                      <a:gd name="T2" fmla="*/ 1 w 120"/>
                      <a:gd name="T3" fmla="*/ 0 h 151"/>
                      <a:gd name="T4" fmla="*/ 1 w 120"/>
                      <a:gd name="T5" fmla="*/ 0 h 151"/>
                      <a:gd name="T6" fmla="*/ 1 w 120"/>
                      <a:gd name="T7" fmla="*/ 0 h 151"/>
                      <a:gd name="T8" fmla="*/ 1 w 120"/>
                      <a:gd name="T9" fmla="*/ 0 h 151"/>
                      <a:gd name="T10" fmla="*/ 1 w 120"/>
                      <a:gd name="T11" fmla="*/ 0 h 151"/>
                      <a:gd name="T12" fmla="*/ 0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151"/>
                        </a:moveTo>
                        <a:lnTo>
                          <a:pt x="83" y="84"/>
                        </a:lnTo>
                        <a:lnTo>
                          <a:pt x="120" y="84"/>
                        </a:lnTo>
                        <a:lnTo>
                          <a:pt x="120" y="63"/>
                        </a:lnTo>
                        <a:lnTo>
                          <a:pt x="84" y="63"/>
                        </a:lnTo>
                        <a:lnTo>
                          <a:pt x="84" y="0"/>
                        </a:lnTo>
                        <a:lnTo>
                          <a:pt x="0" y="73"/>
                        </a:lnTo>
                        <a:lnTo>
                          <a:pt x="83"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Rectangle 173"/>
                  <p:cNvSpPr>
                    <a:spLocks noChangeArrowheads="1"/>
                  </p:cNvSpPr>
                  <p:nvPr/>
                </p:nvSpPr>
                <p:spPr bwMode="auto">
                  <a:xfrm>
                    <a:off x="2631" y="3336"/>
                    <a:ext cx="150"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23" name="Rectangle 174"/>
                <p:cNvSpPr>
                  <a:spLocks noChangeArrowheads="1"/>
                </p:cNvSpPr>
                <p:nvPr/>
              </p:nvSpPr>
              <p:spPr bwMode="auto">
                <a:xfrm>
                  <a:off x="2649" y="3352"/>
                  <a:ext cx="116" cy="23"/>
                </a:xfrm>
                <a:prstGeom prst="rect">
                  <a:avLst/>
                </a:prstGeom>
                <a:noFill/>
                <a:ln w="4763">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Rectangle 175"/>
                <p:cNvSpPr>
                  <a:spLocks noChangeArrowheads="1"/>
                </p:cNvSpPr>
                <p:nvPr/>
              </p:nvSpPr>
              <p:spPr bwMode="auto">
                <a:xfrm>
                  <a:off x="2649" y="3399"/>
                  <a:ext cx="116" cy="59"/>
                </a:xfrm>
                <a:prstGeom prst="rect">
                  <a:avLst/>
                </a:prstGeom>
                <a:noFill/>
                <a:ln w="4763">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Line 176"/>
                <p:cNvSpPr>
                  <a:spLocks noChangeShapeType="1"/>
                </p:cNvSpPr>
                <p:nvPr/>
              </p:nvSpPr>
              <p:spPr bwMode="auto">
                <a:xfrm flipH="1">
                  <a:off x="2648" y="3387"/>
                  <a:ext cx="118" cy="0"/>
                </a:xfrm>
                <a:prstGeom prst="line">
                  <a:avLst/>
                </a:prstGeom>
                <a:noFill/>
                <a:ln w="4763">
                  <a:solidFill>
                    <a:srgbClr val="0078AA"/>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7" name="Freeform 177"/>
              <p:cNvSpPr>
                <a:spLocks/>
              </p:cNvSpPr>
              <p:nvPr/>
            </p:nvSpPr>
            <p:spPr bwMode="auto">
              <a:xfrm>
                <a:off x="2969" y="3110"/>
                <a:ext cx="181" cy="262"/>
              </a:xfrm>
              <a:custGeom>
                <a:avLst/>
                <a:gdLst>
                  <a:gd name="T0" fmla="*/ 0 w 393"/>
                  <a:gd name="T1" fmla="*/ 0 h 471"/>
                  <a:gd name="T2" fmla="*/ 0 w 393"/>
                  <a:gd name="T3" fmla="*/ 1 h 471"/>
                  <a:gd name="T4" fmla="*/ 0 w 393"/>
                  <a:gd name="T5" fmla="*/ 1 h 471"/>
                  <a:gd name="T6" fmla="*/ 0 w 393"/>
                  <a:gd name="T7" fmla="*/ 1 h 471"/>
                  <a:gd name="T8" fmla="*/ 0 w 393"/>
                  <a:gd name="T9" fmla="*/ 1 h 471"/>
                  <a:gd name="T10" fmla="*/ 0 w 393"/>
                  <a:gd name="T11" fmla="*/ 1 h 471"/>
                  <a:gd name="T12" fmla="*/ 0 w 393"/>
                  <a:gd name="T13" fmla="*/ 1 h 471"/>
                  <a:gd name="T14" fmla="*/ 0 w 393"/>
                  <a:gd name="T15" fmla="*/ 0 h 471"/>
                  <a:gd name="T16" fmla="*/ 0 60000 65536"/>
                  <a:gd name="T17" fmla="*/ 0 60000 65536"/>
                  <a:gd name="T18" fmla="*/ 0 60000 65536"/>
                  <a:gd name="T19" fmla="*/ 0 60000 65536"/>
                  <a:gd name="T20" fmla="*/ 0 60000 65536"/>
                  <a:gd name="T21" fmla="*/ 0 60000 65536"/>
                  <a:gd name="T22" fmla="*/ 0 60000 65536"/>
                  <a:gd name="T23" fmla="*/ 0 60000 65536"/>
                  <a:gd name="T24" fmla="*/ 0 w 393"/>
                  <a:gd name="T25" fmla="*/ 0 h 471"/>
                  <a:gd name="T26" fmla="*/ 393 w 393"/>
                  <a:gd name="T27" fmla="*/ 471 h 4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 h="471">
                    <a:moveTo>
                      <a:pt x="121" y="0"/>
                    </a:moveTo>
                    <a:lnTo>
                      <a:pt x="121" y="210"/>
                    </a:lnTo>
                    <a:lnTo>
                      <a:pt x="0" y="210"/>
                    </a:lnTo>
                    <a:lnTo>
                      <a:pt x="0" y="275"/>
                    </a:lnTo>
                    <a:lnTo>
                      <a:pt x="117" y="275"/>
                    </a:lnTo>
                    <a:lnTo>
                      <a:pt x="117" y="471"/>
                    </a:lnTo>
                    <a:lnTo>
                      <a:pt x="393" y="242"/>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 name="Freeform 178"/>
              <p:cNvSpPr>
                <a:spLocks/>
              </p:cNvSpPr>
              <p:nvPr/>
            </p:nvSpPr>
            <p:spPr bwMode="auto">
              <a:xfrm>
                <a:off x="2984" y="3365"/>
                <a:ext cx="181" cy="262"/>
              </a:xfrm>
              <a:custGeom>
                <a:avLst/>
                <a:gdLst>
                  <a:gd name="T0" fmla="*/ 0 w 393"/>
                  <a:gd name="T1" fmla="*/ 1 h 472"/>
                  <a:gd name="T2" fmla="*/ 0 w 393"/>
                  <a:gd name="T3" fmla="*/ 1 h 472"/>
                  <a:gd name="T4" fmla="*/ 0 w 393"/>
                  <a:gd name="T5" fmla="*/ 1 h 472"/>
                  <a:gd name="T6" fmla="*/ 0 w 393"/>
                  <a:gd name="T7" fmla="*/ 1 h 472"/>
                  <a:gd name="T8" fmla="*/ 0 w 393"/>
                  <a:gd name="T9" fmla="*/ 1 h 472"/>
                  <a:gd name="T10" fmla="*/ 0 w 393"/>
                  <a:gd name="T11" fmla="*/ 0 h 472"/>
                  <a:gd name="T12" fmla="*/ 0 w 393"/>
                  <a:gd name="T13" fmla="*/ 1 h 472"/>
                  <a:gd name="T14" fmla="*/ 0 w 393"/>
                  <a:gd name="T15" fmla="*/ 1 h 472"/>
                  <a:gd name="T16" fmla="*/ 0 60000 65536"/>
                  <a:gd name="T17" fmla="*/ 0 60000 65536"/>
                  <a:gd name="T18" fmla="*/ 0 60000 65536"/>
                  <a:gd name="T19" fmla="*/ 0 60000 65536"/>
                  <a:gd name="T20" fmla="*/ 0 60000 65536"/>
                  <a:gd name="T21" fmla="*/ 0 60000 65536"/>
                  <a:gd name="T22" fmla="*/ 0 60000 65536"/>
                  <a:gd name="T23" fmla="*/ 0 60000 65536"/>
                  <a:gd name="T24" fmla="*/ 0 w 393"/>
                  <a:gd name="T25" fmla="*/ 0 h 472"/>
                  <a:gd name="T26" fmla="*/ 393 w 393"/>
                  <a:gd name="T27" fmla="*/ 472 h 4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 h="472">
                    <a:moveTo>
                      <a:pt x="272" y="472"/>
                    </a:moveTo>
                    <a:lnTo>
                      <a:pt x="272" y="262"/>
                    </a:lnTo>
                    <a:lnTo>
                      <a:pt x="393" y="262"/>
                    </a:lnTo>
                    <a:lnTo>
                      <a:pt x="393" y="196"/>
                    </a:lnTo>
                    <a:lnTo>
                      <a:pt x="276" y="196"/>
                    </a:lnTo>
                    <a:lnTo>
                      <a:pt x="276" y="0"/>
                    </a:lnTo>
                    <a:lnTo>
                      <a:pt x="0" y="229"/>
                    </a:lnTo>
                    <a:lnTo>
                      <a:pt x="272" y="4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Freeform 179"/>
              <p:cNvSpPr>
                <a:spLocks/>
              </p:cNvSpPr>
              <p:nvPr/>
            </p:nvSpPr>
            <p:spPr bwMode="auto">
              <a:xfrm>
                <a:off x="2960" y="3098"/>
                <a:ext cx="183" cy="264"/>
              </a:xfrm>
              <a:custGeom>
                <a:avLst/>
                <a:gdLst>
                  <a:gd name="T0" fmla="*/ 0 w 393"/>
                  <a:gd name="T1" fmla="*/ 0 h 472"/>
                  <a:gd name="T2" fmla="*/ 0 w 393"/>
                  <a:gd name="T3" fmla="*/ 1 h 472"/>
                  <a:gd name="T4" fmla="*/ 0 w 393"/>
                  <a:gd name="T5" fmla="*/ 1 h 472"/>
                  <a:gd name="T6" fmla="*/ 0 w 393"/>
                  <a:gd name="T7" fmla="*/ 1 h 472"/>
                  <a:gd name="T8" fmla="*/ 0 w 393"/>
                  <a:gd name="T9" fmla="*/ 1 h 472"/>
                  <a:gd name="T10" fmla="*/ 0 w 393"/>
                  <a:gd name="T11" fmla="*/ 1 h 472"/>
                  <a:gd name="T12" fmla="*/ 0 w 393"/>
                  <a:gd name="T13" fmla="*/ 1 h 472"/>
                  <a:gd name="T14" fmla="*/ 0 w 393"/>
                  <a:gd name="T15" fmla="*/ 0 h 472"/>
                  <a:gd name="T16" fmla="*/ 0 60000 65536"/>
                  <a:gd name="T17" fmla="*/ 0 60000 65536"/>
                  <a:gd name="T18" fmla="*/ 0 60000 65536"/>
                  <a:gd name="T19" fmla="*/ 0 60000 65536"/>
                  <a:gd name="T20" fmla="*/ 0 60000 65536"/>
                  <a:gd name="T21" fmla="*/ 0 60000 65536"/>
                  <a:gd name="T22" fmla="*/ 0 60000 65536"/>
                  <a:gd name="T23" fmla="*/ 0 60000 65536"/>
                  <a:gd name="T24" fmla="*/ 0 w 393"/>
                  <a:gd name="T25" fmla="*/ 0 h 472"/>
                  <a:gd name="T26" fmla="*/ 393 w 393"/>
                  <a:gd name="T27" fmla="*/ 472 h 4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 h="472">
                    <a:moveTo>
                      <a:pt x="122" y="0"/>
                    </a:moveTo>
                    <a:lnTo>
                      <a:pt x="122" y="210"/>
                    </a:lnTo>
                    <a:lnTo>
                      <a:pt x="0" y="210"/>
                    </a:lnTo>
                    <a:lnTo>
                      <a:pt x="0" y="275"/>
                    </a:lnTo>
                    <a:lnTo>
                      <a:pt x="117" y="275"/>
                    </a:lnTo>
                    <a:lnTo>
                      <a:pt x="117" y="472"/>
                    </a:lnTo>
                    <a:lnTo>
                      <a:pt x="393" y="243"/>
                    </a:lnTo>
                    <a:lnTo>
                      <a:pt x="1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 name="Freeform 180"/>
              <p:cNvSpPr>
                <a:spLocks/>
              </p:cNvSpPr>
              <p:nvPr/>
            </p:nvSpPr>
            <p:spPr bwMode="auto">
              <a:xfrm>
                <a:off x="2976" y="3354"/>
                <a:ext cx="182" cy="263"/>
              </a:xfrm>
              <a:custGeom>
                <a:avLst/>
                <a:gdLst>
                  <a:gd name="T0" fmla="*/ 0 w 393"/>
                  <a:gd name="T1" fmla="*/ 1 h 471"/>
                  <a:gd name="T2" fmla="*/ 0 w 393"/>
                  <a:gd name="T3" fmla="*/ 1 h 471"/>
                  <a:gd name="T4" fmla="*/ 0 w 393"/>
                  <a:gd name="T5" fmla="*/ 1 h 471"/>
                  <a:gd name="T6" fmla="*/ 0 w 393"/>
                  <a:gd name="T7" fmla="*/ 1 h 471"/>
                  <a:gd name="T8" fmla="*/ 0 w 393"/>
                  <a:gd name="T9" fmla="*/ 1 h 471"/>
                  <a:gd name="T10" fmla="*/ 0 w 393"/>
                  <a:gd name="T11" fmla="*/ 0 h 471"/>
                  <a:gd name="T12" fmla="*/ 0 w 393"/>
                  <a:gd name="T13" fmla="*/ 1 h 471"/>
                  <a:gd name="T14" fmla="*/ 0 w 393"/>
                  <a:gd name="T15" fmla="*/ 1 h 471"/>
                  <a:gd name="T16" fmla="*/ 0 60000 65536"/>
                  <a:gd name="T17" fmla="*/ 0 60000 65536"/>
                  <a:gd name="T18" fmla="*/ 0 60000 65536"/>
                  <a:gd name="T19" fmla="*/ 0 60000 65536"/>
                  <a:gd name="T20" fmla="*/ 0 60000 65536"/>
                  <a:gd name="T21" fmla="*/ 0 60000 65536"/>
                  <a:gd name="T22" fmla="*/ 0 60000 65536"/>
                  <a:gd name="T23" fmla="*/ 0 60000 65536"/>
                  <a:gd name="T24" fmla="*/ 0 w 393"/>
                  <a:gd name="T25" fmla="*/ 0 h 471"/>
                  <a:gd name="T26" fmla="*/ 393 w 393"/>
                  <a:gd name="T27" fmla="*/ 471 h 4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 h="471">
                    <a:moveTo>
                      <a:pt x="271" y="471"/>
                    </a:moveTo>
                    <a:lnTo>
                      <a:pt x="271" y="261"/>
                    </a:lnTo>
                    <a:lnTo>
                      <a:pt x="393" y="261"/>
                    </a:lnTo>
                    <a:lnTo>
                      <a:pt x="393" y="196"/>
                    </a:lnTo>
                    <a:lnTo>
                      <a:pt x="276" y="196"/>
                    </a:lnTo>
                    <a:lnTo>
                      <a:pt x="276" y="0"/>
                    </a:lnTo>
                    <a:lnTo>
                      <a:pt x="0" y="228"/>
                    </a:lnTo>
                    <a:lnTo>
                      <a:pt x="271"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71" name="Group 181"/>
              <p:cNvGrpSpPr>
                <a:grpSpLocks noChangeAspect="1"/>
              </p:cNvGrpSpPr>
              <p:nvPr/>
            </p:nvGrpSpPr>
            <p:grpSpPr bwMode="auto">
              <a:xfrm>
                <a:off x="2521" y="3211"/>
                <a:ext cx="409" cy="282"/>
                <a:chOff x="2521" y="3211"/>
                <a:chExt cx="409" cy="282"/>
              </a:xfrm>
            </p:grpSpPr>
            <p:sp>
              <p:nvSpPr>
                <p:cNvPr id="272" name="AutoShape 182"/>
                <p:cNvSpPr>
                  <a:spLocks noChangeAspect="1" noChangeArrowheads="1" noTextEdit="1"/>
                </p:cNvSpPr>
                <p:nvPr/>
              </p:nvSpPr>
              <p:spPr bwMode="auto">
                <a:xfrm>
                  <a:off x="2521" y="3211"/>
                  <a:ext cx="409"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3" name="Rectangle 183"/>
                <p:cNvSpPr>
                  <a:spLocks noChangeArrowheads="1"/>
                </p:cNvSpPr>
                <p:nvPr/>
              </p:nvSpPr>
              <p:spPr bwMode="auto">
                <a:xfrm>
                  <a:off x="2521" y="3251"/>
                  <a:ext cx="367" cy="239"/>
                </a:xfrm>
                <a:prstGeom prst="rect">
                  <a:avLst/>
                </a:prstGeom>
                <a:solidFill>
                  <a:srgbClr val="0096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4" name="Line 184"/>
                <p:cNvSpPr>
                  <a:spLocks noChangeShapeType="1"/>
                </p:cNvSpPr>
                <p:nvPr/>
              </p:nvSpPr>
              <p:spPr bwMode="auto">
                <a:xfrm flipH="1">
                  <a:off x="2522" y="3492"/>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 name="Line 185"/>
                <p:cNvSpPr>
                  <a:spLocks noChangeShapeType="1"/>
                </p:cNvSpPr>
                <p:nvPr/>
              </p:nvSpPr>
              <p:spPr bwMode="auto">
                <a:xfrm flipV="1">
                  <a:off x="2522"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 name="Line 186"/>
                <p:cNvSpPr>
                  <a:spLocks noChangeShapeType="1"/>
                </p:cNvSpPr>
                <p:nvPr/>
              </p:nvSpPr>
              <p:spPr bwMode="auto">
                <a:xfrm>
                  <a:off x="2522" y="3253"/>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 name="Line 187"/>
                <p:cNvSpPr>
                  <a:spLocks noChangeShapeType="1"/>
                </p:cNvSpPr>
                <p:nvPr/>
              </p:nvSpPr>
              <p:spPr bwMode="auto">
                <a:xfrm>
                  <a:off x="2890"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 name="Freeform 188"/>
                <p:cNvSpPr>
                  <a:spLocks/>
                </p:cNvSpPr>
                <p:nvPr/>
              </p:nvSpPr>
              <p:spPr bwMode="auto">
                <a:xfrm>
                  <a:off x="2888" y="3211"/>
                  <a:ext cx="39" cy="279"/>
                </a:xfrm>
                <a:custGeom>
                  <a:avLst/>
                  <a:gdLst>
                    <a:gd name="T0" fmla="*/ 0 w 77"/>
                    <a:gd name="T1" fmla="*/ 1 h 558"/>
                    <a:gd name="T2" fmla="*/ 1 w 77"/>
                    <a:gd name="T3" fmla="*/ 1 h 558"/>
                    <a:gd name="T4" fmla="*/ 1 w 77"/>
                    <a:gd name="T5" fmla="*/ 0 h 558"/>
                    <a:gd name="T6" fmla="*/ 0 w 77"/>
                    <a:gd name="T7" fmla="*/ 1 h 558"/>
                    <a:gd name="T8" fmla="*/ 0 w 77"/>
                    <a:gd name="T9" fmla="*/ 1 h 558"/>
                    <a:gd name="T10" fmla="*/ 0 60000 65536"/>
                    <a:gd name="T11" fmla="*/ 0 60000 65536"/>
                    <a:gd name="T12" fmla="*/ 0 60000 65536"/>
                    <a:gd name="T13" fmla="*/ 0 60000 65536"/>
                    <a:gd name="T14" fmla="*/ 0 60000 65536"/>
                    <a:gd name="T15" fmla="*/ 0 w 77"/>
                    <a:gd name="T16" fmla="*/ 0 h 558"/>
                    <a:gd name="T17" fmla="*/ 77 w 77"/>
                    <a:gd name="T18" fmla="*/ 558 h 558"/>
                  </a:gdLst>
                  <a:ahLst/>
                  <a:cxnLst>
                    <a:cxn ang="T10">
                      <a:pos x="T0" y="T1"/>
                    </a:cxn>
                    <a:cxn ang="T11">
                      <a:pos x="T2" y="T3"/>
                    </a:cxn>
                    <a:cxn ang="T12">
                      <a:pos x="T4" y="T5"/>
                    </a:cxn>
                    <a:cxn ang="T13">
                      <a:pos x="T6" y="T7"/>
                    </a:cxn>
                    <a:cxn ang="T14">
                      <a:pos x="T8" y="T9"/>
                    </a:cxn>
                  </a:cxnLst>
                  <a:rect l="T15" t="T16" r="T17" b="T18"/>
                  <a:pathLst>
                    <a:path w="77" h="558">
                      <a:moveTo>
                        <a:pt x="0" y="558"/>
                      </a:moveTo>
                      <a:lnTo>
                        <a:pt x="77" y="477"/>
                      </a:lnTo>
                      <a:lnTo>
                        <a:pt x="77" y="0"/>
                      </a:lnTo>
                      <a:lnTo>
                        <a:pt x="0" y="81"/>
                      </a:lnTo>
                      <a:lnTo>
                        <a:pt x="0" y="558"/>
                      </a:lnTo>
                      <a:close/>
                    </a:path>
                  </a:pathLst>
                </a:custGeom>
                <a:solidFill>
                  <a:srgbClr val="005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Line 189"/>
                <p:cNvSpPr>
                  <a:spLocks noChangeShapeType="1"/>
                </p:cNvSpPr>
                <p:nvPr/>
              </p:nvSpPr>
              <p:spPr bwMode="auto">
                <a:xfrm flipV="1">
                  <a:off x="2890" y="3451"/>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 name="Line 190"/>
                <p:cNvSpPr>
                  <a:spLocks noChangeShapeType="1"/>
                </p:cNvSpPr>
                <p:nvPr/>
              </p:nvSpPr>
              <p:spPr bwMode="auto">
                <a:xfrm flipV="1">
                  <a:off x="2929" y="3212"/>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 name="Line 191"/>
                <p:cNvSpPr>
                  <a:spLocks noChangeShapeType="1"/>
                </p:cNvSpPr>
                <p:nvPr/>
              </p:nvSpPr>
              <p:spPr bwMode="auto">
                <a:xfrm flipH="1">
                  <a:off x="2890"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 name="Line 192"/>
                <p:cNvSpPr>
                  <a:spLocks noChangeShapeType="1"/>
                </p:cNvSpPr>
                <p:nvPr/>
              </p:nvSpPr>
              <p:spPr bwMode="auto">
                <a:xfrm>
                  <a:off x="2890" y="3253"/>
                  <a:ext cx="0" cy="239"/>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 name="Freeform 193"/>
                <p:cNvSpPr>
                  <a:spLocks/>
                </p:cNvSpPr>
                <p:nvPr/>
              </p:nvSpPr>
              <p:spPr bwMode="auto">
                <a:xfrm>
                  <a:off x="2521" y="3211"/>
                  <a:ext cx="406" cy="40"/>
                </a:xfrm>
                <a:custGeom>
                  <a:avLst/>
                  <a:gdLst>
                    <a:gd name="T0" fmla="*/ 1 w 812"/>
                    <a:gd name="T1" fmla="*/ 0 h 81"/>
                    <a:gd name="T2" fmla="*/ 1 w 812"/>
                    <a:gd name="T3" fmla="*/ 0 h 81"/>
                    <a:gd name="T4" fmla="*/ 1 w 812"/>
                    <a:gd name="T5" fmla="*/ 0 h 81"/>
                    <a:gd name="T6" fmla="*/ 0 w 812"/>
                    <a:gd name="T7" fmla="*/ 0 h 81"/>
                    <a:gd name="T8" fmla="*/ 1 w 812"/>
                    <a:gd name="T9" fmla="*/ 0 h 81"/>
                    <a:gd name="T10" fmla="*/ 0 60000 65536"/>
                    <a:gd name="T11" fmla="*/ 0 60000 65536"/>
                    <a:gd name="T12" fmla="*/ 0 60000 65536"/>
                    <a:gd name="T13" fmla="*/ 0 60000 65536"/>
                    <a:gd name="T14" fmla="*/ 0 60000 65536"/>
                    <a:gd name="T15" fmla="*/ 0 w 812"/>
                    <a:gd name="T16" fmla="*/ 0 h 81"/>
                    <a:gd name="T17" fmla="*/ 812 w 812"/>
                    <a:gd name="T18" fmla="*/ 81 h 81"/>
                  </a:gdLst>
                  <a:ahLst/>
                  <a:cxnLst>
                    <a:cxn ang="T10">
                      <a:pos x="T0" y="T1"/>
                    </a:cxn>
                    <a:cxn ang="T11">
                      <a:pos x="T2" y="T3"/>
                    </a:cxn>
                    <a:cxn ang="T12">
                      <a:pos x="T4" y="T5"/>
                    </a:cxn>
                    <a:cxn ang="T13">
                      <a:pos x="T6" y="T7"/>
                    </a:cxn>
                    <a:cxn ang="T14">
                      <a:pos x="T8" y="T9"/>
                    </a:cxn>
                  </a:cxnLst>
                  <a:rect l="T15" t="T16" r="T17" b="T18"/>
                  <a:pathLst>
                    <a:path w="812" h="81">
                      <a:moveTo>
                        <a:pt x="735" y="81"/>
                      </a:moveTo>
                      <a:lnTo>
                        <a:pt x="812" y="0"/>
                      </a:lnTo>
                      <a:lnTo>
                        <a:pt x="77" y="0"/>
                      </a:lnTo>
                      <a:lnTo>
                        <a:pt x="0" y="81"/>
                      </a:lnTo>
                      <a:lnTo>
                        <a:pt x="735" y="81"/>
                      </a:lnTo>
                      <a:close/>
                    </a:path>
                  </a:pathLst>
                </a:custGeom>
                <a:solidFill>
                  <a:srgbClr val="00B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Line 194"/>
                <p:cNvSpPr>
                  <a:spLocks noChangeShapeType="1"/>
                </p:cNvSpPr>
                <p:nvPr/>
              </p:nvSpPr>
              <p:spPr bwMode="auto">
                <a:xfrm flipV="1">
                  <a:off x="2890"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 name="Line 195"/>
                <p:cNvSpPr>
                  <a:spLocks noChangeShapeType="1"/>
                </p:cNvSpPr>
                <p:nvPr/>
              </p:nvSpPr>
              <p:spPr bwMode="auto">
                <a:xfrm flipH="1">
                  <a:off x="2561" y="3212"/>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 name="Line 196"/>
                <p:cNvSpPr>
                  <a:spLocks noChangeShapeType="1"/>
                </p:cNvSpPr>
                <p:nvPr/>
              </p:nvSpPr>
              <p:spPr bwMode="auto">
                <a:xfrm flipH="1">
                  <a:off x="2522" y="3212"/>
                  <a:ext cx="39" cy="41"/>
                </a:xfrm>
                <a:prstGeom prst="line">
                  <a:avLst/>
                </a:prstGeom>
                <a:noFill/>
                <a:ln w="6350">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 name="Line 197"/>
                <p:cNvSpPr>
                  <a:spLocks noChangeShapeType="1"/>
                </p:cNvSpPr>
                <p:nvPr/>
              </p:nvSpPr>
              <p:spPr bwMode="auto">
                <a:xfrm>
                  <a:off x="2522" y="3253"/>
                  <a:ext cx="368" cy="0"/>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88" name="Group 198"/>
                <p:cNvGrpSpPr>
                  <a:grpSpLocks/>
                </p:cNvGrpSpPr>
                <p:nvPr/>
              </p:nvGrpSpPr>
              <p:grpSpPr bwMode="auto">
                <a:xfrm>
                  <a:off x="2537" y="3276"/>
                  <a:ext cx="338" cy="200"/>
                  <a:chOff x="2537" y="3276"/>
                  <a:chExt cx="338" cy="200"/>
                </a:xfrm>
              </p:grpSpPr>
              <p:sp>
                <p:nvSpPr>
                  <p:cNvPr id="299" name="Freeform 199"/>
                  <p:cNvSpPr>
                    <a:spLocks/>
                  </p:cNvSpPr>
                  <p:nvPr/>
                </p:nvSpPr>
                <p:spPr bwMode="auto">
                  <a:xfrm>
                    <a:off x="2610" y="3276"/>
                    <a:ext cx="195" cy="56"/>
                  </a:xfrm>
                  <a:custGeom>
                    <a:avLst/>
                    <a:gdLst>
                      <a:gd name="T0" fmla="*/ 1 w 390"/>
                      <a:gd name="T1" fmla="*/ 1 h 112"/>
                      <a:gd name="T2" fmla="*/ 0 w 390"/>
                      <a:gd name="T3" fmla="*/ 1 h 112"/>
                      <a:gd name="T4" fmla="*/ 1 w 390"/>
                      <a:gd name="T5" fmla="*/ 1 h 112"/>
                      <a:gd name="T6" fmla="*/ 1 w 390"/>
                      <a:gd name="T7" fmla="*/ 1 h 112"/>
                      <a:gd name="T8" fmla="*/ 1 w 390"/>
                      <a:gd name="T9" fmla="*/ 1 h 112"/>
                      <a:gd name="T10" fmla="*/ 1 w 390"/>
                      <a:gd name="T11" fmla="*/ 1 h 112"/>
                      <a:gd name="T12" fmla="*/ 1 w 390"/>
                      <a:gd name="T13" fmla="*/ 1 h 112"/>
                      <a:gd name="T14" fmla="*/ 1 w 390"/>
                      <a:gd name="T15" fmla="*/ 1 h 112"/>
                      <a:gd name="T16" fmla="*/ 1 w 390"/>
                      <a:gd name="T17" fmla="*/ 1 h 112"/>
                      <a:gd name="T18" fmla="*/ 1 w 390"/>
                      <a:gd name="T19" fmla="*/ 1 h 112"/>
                      <a:gd name="T20" fmla="*/ 1 w 390"/>
                      <a:gd name="T21" fmla="*/ 1 h 112"/>
                      <a:gd name="T22" fmla="*/ 1 w 390"/>
                      <a:gd name="T23" fmla="*/ 1 h 112"/>
                      <a:gd name="T24" fmla="*/ 1 w 390"/>
                      <a:gd name="T25" fmla="*/ 1 h 112"/>
                      <a:gd name="T26" fmla="*/ 1 w 390"/>
                      <a:gd name="T27" fmla="*/ 1 h 112"/>
                      <a:gd name="T28" fmla="*/ 1 w 390"/>
                      <a:gd name="T29" fmla="*/ 1 h 112"/>
                      <a:gd name="T30" fmla="*/ 1 w 390"/>
                      <a:gd name="T31" fmla="*/ 1 h 112"/>
                      <a:gd name="T32" fmla="*/ 1 w 390"/>
                      <a:gd name="T33" fmla="*/ 1 h 112"/>
                      <a:gd name="T34" fmla="*/ 1 w 390"/>
                      <a:gd name="T35" fmla="*/ 1 h 112"/>
                      <a:gd name="T36" fmla="*/ 1 w 390"/>
                      <a:gd name="T37" fmla="*/ 1 h 112"/>
                      <a:gd name="T38" fmla="*/ 1 w 390"/>
                      <a:gd name="T39" fmla="*/ 1 h 112"/>
                      <a:gd name="T40" fmla="*/ 1 w 390"/>
                      <a:gd name="T41" fmla="*/ 1 h 112"/>
                      <a:gd name="T42" fmla="*/ 1 w 390"/>
                      <a:gd name="T43" fmla="*/ 1 h 112"/>
                      <a:gd name="T44" fmla="*/ 1 w 390"/>
                      <a:gd name="T45" fmla="*/ 1 h 112"/>
                      <a:gd name="T46" fmla="*/ 1 w 390"/>
                      <a:gd name="T47" fmla="*/ 1 h 112"/>
                      <a:gd name="T48" fmla="*/ 1 w 390"/>
                      <a:gd name="T49" fmla="*/ 1 h 112"/>
                      <a:gd name="T50" fmla="*/ 1 w 390"/>
                      <a:gd name="T51" fmla="*/ 1 h 112"/>
                      <a:gd name="T52" fmla="*/ 1 w 390"/>
                      <a:gd name="T53" fmla="*/ 1 h 112"/>
                      <a:gd name="T54" fmla="*/ 1 w 390"/>
                      <a:gd name="T55" fmla="*/ 1 h 112"/>
                      <a:gd name="T56" fmla="*/ 1 w 390"/>
                      <a:gd name="T57" fmla="*/ 1 h 112"/>
                      <a:gd name="T58" fmla="*/ 1 w 390"/>
                      <a:gd name="T59" fmla="*/ 1 h 112"/>
                      <a:gd name="T60" fmla="*/ 1 w 390"/>
                      <a:gd name="T61" fmla="*/ 1 h 112"/>
                      <a:gd name="T62" fmla="*/ 1 w 390"/>
                      <a:gd name="T63" fmla="*/ 1 h 112"/>
                      <a:gd name="T64" fmla="*/ 1 w 390"/>
                      <a:gd name="T65" fmla="*/ 1 h 112"/>
                      <a:gd name="T66" fmla="*/ 1 w 390"/>
                      <a:gd name="T67" fmla="*/ 1 h 112"/>
                      <a:gd name="T68" fmla="*/ 1 w 390"/>
                      <a:gd name="T69" fmla="*/ 1 h 112"/>
                      <a:gd name="T70" fmla="*/ 1 w 390"/>
                      <a:gd name="T71" fmla="*/ 0 h 112"/>
                      <a:gd name="T72" fmla="*/ 1 w 390"/>
                      <a:gd name="T73" fmla="*/ 0 h 112"/>
                      <a:gd name="T74" fmla="*/ 1 w 390"/>
                      <a:gd name="T75" fmla="*/ 0 h 112"/>
                      <a:gd name="T76" fmla="*/ 1 w 390"/>
                      <a:gd name="T77" fmla="*/ 0 h 112"/>
                      <a:gd name="T78" fmla="*/ 1 w 390"/>
                      <a:gd name="T79" fmla="*/ 1 h 112"/>
                      <a:gd name="T80" fmla="*/ 1 w 390"/>
                      <a:gd name="T81" fmla="*/ 1 h 112"/>
                      <a:gd name="T82" fmla="*/ 1 w 390"/>
                      <a:gd name="T83" fmla="*/ 1 h 112"/>
                      <a:gd name="T84" fmla="*/ 1 w 390"/>
                      <a:gd name="T85" fmla="*/ 1 h 112"/>
                      <a:gd name="T86" fmla="*/ 1 w 390"/>
                      <a:gd name="T87" fmla="*/ 1 h 112"/>
                      <a:gd name="T88" fmla="*/ 1 w 390"/>
                      <a:gd name="T89" fmla="*/ 1 h 112"/>
                      <a:gd name="T90" fmla="*/ 1 w 390"/>
                      <a:gd name="T91" fmla="*/ 1 h 112"/>
                      <a:gd name="T92" fmla="*/ 1 w 390"/>
                      <a:gd name="T93" fmla="*/ 1 h 112"/>
                      <a:gd name="T94" fmla="*/ 1 w 390"/>
                      <a:gd name="T95" fmla="*/ 1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0"/>
                      <a:gd name="T145" fmla="*/ 0 h 112"/>
                      <a:gd name="T146" fmla="*/ 390 w 390"/>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0" h="112">
                        <a:moveTo>
                          <a:pt x="27" y="27"/>
                        </a:moveTo>
                        <a:lnTo>
                          <a:pt x="0" y="92"/>
                        </a:lnTo>
                        <a:lnTo>
                          <a:pt x="13" y="112"/>
                        </a:lnTo>
                        <a:lnTo>
                          <a:pt x="113" y="94"/>
                        </a:lnTo>
                        <a:lnTo>
                          <a:pt x="115" y="49"/>
                        </a:lnTo>
                        <a:lnTo>
                          <a:pt x="115" y="45"/>
                        </a:lnTo>
                        <a:lnTo>
                          <a:pt x="116" y="40"/>
                        </a:lnTo>
                        <a:lnTo>
                          <a:pt x="119" y="36"/>
                        </a:lnTo>
                        <a:lnTo>
                          <a:pt x="123" y="33"/>
                        </a:lnTo>
                        <a:lnTo>
                          <a:pt x="128" y="30"/>
                        </a:lnTo>
                        <a:lnTo>
                          <a:pt x="133" y="30"/>
                        </a:lnTo>
                        <a:lnTo>
                          <a:pt x="132" y="30"/>
                        </a:lnTo>
                        <a:lnTo>
                          <a:pt x="255" y="30"/>
                        </a:lnTo>
                        <a:lnTo>
                          <a:pt x="261" y="30"/>
                        </a:lnTo>
                        <a:lnTo>
                          <a:pt x="264" y="31"/>
                        </a:lnTo>
                        <a:lnTo>
                          <a:pt x="267" y="33"/>
                        </a:lnTo>
                        <a:lnTo>
                          <a:pt x="273" y="36"/>
                        </a:lnTo>
                        <a:lnTo>
                          <a:pt x="274" y="39"/>
                        </a:lnTo>
                        <a:lnTo>
                          <a:pt x="277" y="43"/>
                        </a:lnTo>
                        <a:lnTo>
                          <a:pt x="277" y="48"/>
                        </a:lnTo>
                        <a:lnTo>
                          <a:pt x="280" y="95"/>
                        </a:lnTo>
                        <a:lnTo>
                          <a:pt x="379" y="112"/>
                        </a:lnTo>
                        <a:lnTo>
                          <a:pt x="390" y="88"/>
                        </a:lnTo>
                        <a:lnTo>
                          <a:pt x="367" y="27"/>
                        </a:lnTo>
                        <a:lnTo>
                          <a:pt x="359" y="22"/>
                        </a:lnTo>
                        <a:lnTo>
                          <a:pt x="342" y="18"/>
                        </a:lnTo>
                        <a:lnTo>
                          <a:pt x="323" y="13"/>
                        </a:lnTo>
                        <a:lnTo>
                          <a:pt x="304" y="9"/>
                        </a:lnTo>
                        <a:lnTo>
                          <a:pt x="284" y="6"/>
                        </a:lnTo>
                        <a:lnTo>
                          <a:pt x="264" y="3"/>
                        </a:lnTo>
                        <a:lnTo>
                          <a:pt x="242" y="1"/>
                        </a:lnTo>
                        <a:lnTo>
                          <a:pt x="221" y="0"/>
                        </a:lnTo>
                        <a:lnTo>
                          <a:pt x="204" y="0"/>
                        </a:lnTo>
                        <a:lnTo>
                          <a:pt x="187" y="0"/>
                        </a:lnTo>
                        <a:lnTo>
                          <a:pt x="171" y="0"/>
                        </a:lnTo>
                        <a:lnTo>
                          <a:pt x="154" y="1"/>
                        </a:lnTo>
                        <a:lnTo>
                          <a:pt x="128" y="3"/>
                        </a:lnTo>
                        <a:lnTo>
                          <a:pt x="106" y="6"/>
                        </a:lnTo>
                        <a:lnTo>
                          <a:pt x="87" y="10"/>
                        </a:lnTo>
                        <a:lnTo>
                          <a:pt x="72" y="13"/>
                        </a:lnTo>
                        <a:lnTo>
                          <a:pt x="56" y="18"/>
                        </a:lnTo>
                        <a:lnTo>
                          <a:pt x="39" y="22"/>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200"/>
                  <p:cNvSpPr>
                    <a:spLocks/>
                  </p:cNvSpPr>
                  <p:nvPr/>
                </p:nvSpPr>
                <p:spPr bwMode="auto">
                  <a:xfrm>
                    <a:off x="2542" y="3306"/>
                    <a:ext cx="60" cy="76"/>
                  </a:xfrm>
                  <a:custGeom>
                    <a:avLst/>
                    <a:gdLst>
                      <a:gd name="T0" fmla="*/ 1 w 120"/>
                      <a:gd name="T1" fmla="*/ 0 h 151"/>
                      <a:gd name="T2" fmla="*/ 1 w 120"/>
                      <a:gd name="T3" fmla="*/ 1 h 151"/>
                      <a:gd name="T4" fmla="*/ 1 w 120"/>
                      <a:gd name="T5" fmla="*/ 1 h 151"/>
                      <a:gd name="T6" fmla="*/ 1 w 120"/>
                      <a:gd name="T7" fmla="*/ 1 h 151"/>
                      <a:gd name="T8" fmla="*/ 1 w 120"/>
                      <a:gd name="T9" fmla="*/ 1 h 151"/>
                      <a:gd name="T10" fmla="*/ 1 w 120"/>
                      <a:gd name="T11" fmla="*/ 1 h 151"/>
                      <a:gd name="T12" fmla="*/ 0 w 120"/>
                      <a:gd name="T13" fmla="*/ 1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0"/>
                        </a:moveTo>
                        <a:lnTo>
                          <a:pt x="83" y="67"/>
                        </a:lnTo>
                        <a:lnTo>
                          <a:pt x="120" y="67"/>
                        </a:lnTo>
                        <a:lnTo>
                          <a:pt x="120" y="88"/>
                        </a:lnTo>
                        <a:lnTo>
                          <a:pt x="84" y="88"/>
                        </a:lnTo>
                        <a:lnTo>
                          <a:pt x="84" y="151"/>
                        </a:lnTo>
                        <a:lnTo>
                          <a:pt x="0" y="78"/>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201"/>
                  <p:cNvSpPr>
                    <a:spLocks/>
                  </p:cNvSpPr>
                  <p:nvPr/>
                </p:nvSpPr>
                <p:spPr bwMode="auto">
                  <a:xfrm>
                    <a:off x="2537" y="3380"/>
                    <a:ext cx="60"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151"/>
                        </a:moveTo>
                        <a:lnTo>
                          <a:pt x="37" y="84"/>
                        </a:lnTo>
                        <a:lnTo>
                          <a:pt x="0" y="84"/>
                        </a:lnTo>
                        <a:lnTo>
                          <a:pt x="0" y="63"/>
                        </a:lnTo>
                        <a:lnTo>
                          <a:pt x="35" y="63"/>
                        </a:lnTo>
                        <a:lnTo>
                          <a:pt x="35" y="0"/>
                        </a:lnTo>
                        <a:lnTo>
                          <a:pt x="120" y="73"/>
                        </a:lnTo>
                        <a:lnTo>
                          <a:pt x="37"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202"/>
                  <p:cNvSpPr>
                    <a:spLocks/>
                  </p:cNvSpPr>
                  <p:nvPr/>
                </p:nvSpPr>
                <p:spPr bwMode="auto">
                  <a:xfrm>
                    <a:off x="2810" y="3306"/>
                    <a:ext cx="60" cy="76"/>
                  </a:xfrm>
                  <a:custGeom>
                    <a:avLst/>
                    <a:gdLst>
                      <a:gd name="T0" fmla="*/ 0 w 121"/>
                      <a:gd name="T1" fmla="*/ 0 h 151"/>
                      <a:gd name="T2" fmla="*/ 0 w 121"/>
                      <a:gd name="T3" fmla="*/ 1 h 151"/>
                      <a:gd name="T4" fmla="*/ 0 w 121"/>
                      <a:gd name="T5" fmla="*/ 1 h 151"/>
                      <a:gd name="T6" fmla="*/ 0 w 121"/>
                      <a:gd name="T7" fmla="*/ 1 h 151"/>
                      <a:gd name="T8" fmla="*/ 0 w 121"/>
                      <a:gd name="T9" fmla="*/ 1 h 151"/>
                      <a:gd name="T10" fmla="*/ 0 w 121"/>
                      <a:gd name="T11" fmla="*/ 1 h 151"/>
                      <a:gd name="T12" fmla="*/ 0 w 121"/>
                      <a:gd name="T13" fmla="*/ 1 h 151"/>
                      <a:gd name="T14" fmla="*/ 0 w 121"/>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1"/>
                      <a:gd name="T26" fmla="*/ 121 w 121"/>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1">
                        <a:moveTo>
                          <a:pt x="38" y="0"/>
                        </a:moveTo>
                        <a:lnTo>
                          <a:pt x="38" y="67"/>
                        </a:lnTo>
                        <a:lnTo>
                          <a:pt x="0" y="67"/>
                        </a:lnTo>
                        <a:lnTo>
                          <a:pt x="0" y="88"/>
                        </a:lnTo>
                        <a:lnTo>
                          <a:pt x="36" y="88"/>
                        </a:lnTo>
                        <a:lnTo>
                          <a:pt x="36" y="151"/>
                        </a:lnTo>
                        <a:lnTo>
                          <a:pt x="121" y="78"/>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203"/>
                  <p:cNvSpPr>
                    <a:spLocks/>
                  </p:cNvSpPr>
                  <p:nvPr/>
                </p:nvSpPr>
                <p:spPr bwMode="auto">
                  <a:xfrm>
                    <a:off x="2815" y="3380"/>
                    <a:ext cx="60" cy="75"/>
                  </a:xfrm>
                  <a:custGeom>
                    <a:avLst/>
                    <a:gdLst>
                      <a:gd name="T0" fmla="*/ 0 w 121"/>
                      <a:gd name="T1" fmla="*/ 0 h 151"/>
                      <a:gd name="T2" fmla="*/ 0 w 121"/>
                      <a:gd name="T3" fmla="*/ 0 h 151"/>
                      <a:gd name="T4" fmla="*/ 0 w 121"/>
                      <a:gd name="T5" fmla="*/ 0 h 151"/>
                      <a:gd name="T6" fmla="*/ 0 w 121"/>
                      <a:gd name="T7" fmla="*/ 0 h 151"/>
                      <a:gd name="T8" fmla="*/ 0 w 121"/>
                      <a:gd name="T9" fmla="*/ 0 h 151"/>
                      <a:gd name="T10" fmla="*/ 0 w 121"/>
                      <a:gd name="T11" fmla="*/ 0 h 151"/>
                      <a:gd name="T12" fmla="*/ 0 w 121"/>
                      <a:gd name="T13" fmla="*/ 0 h 151"/>
                      <a:gd name="T14" fmla="*/ 0 w 121"/>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1"/>
                      <a:gd name="T26" fmla="*/ 121 w 121"/>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1">
                        <a:moveTo>
                          <a:pt x="84" y="151"/>
                        </a:moveTo>
                        <a:lnTo>
                          <a:pt x="84" y="84"/>
                        </a:lnTo>
                        <a:lnTo>
                          <a:pt x="121" y="84"/>
                        </a:lnTo>
                        <a:lnTo>
                          <a:pt x="121" y="63"/>
                        </a:lnTo>
                        <a:lnTo>
                          <a:pt x="85" y="63"/>
                        </a:lnTo>
                        <a:lnTo>
                          <a:pt x="85" y="0"/>
                        </a:lnTo>
                        <a:lnTo>
                          <a:pt x="0" y="73"/>
                        </a:lnTo>
                        <a:lnTo>
                          <a:pt x="84"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Rectangle 204"/>
                  <p:cNvSpPr>
                    <a:spLocks noChangeArrowheads="1"/>
                  </p:cNvSpPr>
                  <p:nvPr/>
                </p:nvSpPr>
                <p:spPr bwMode="auto">
                  <a:xfrm>
                    <a:off x="2634" y="3339"/>
                    <a:ext cx="150" cy="1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289" name="Group 205"/>
                <p:cNvGrpSpPr>
                  <a:grpSpLocks/>
                </p:cNvGrpSpPr>
                <p:nvPr/>
              </p:nvGrpSpPr>
              <p:grpSpPr bwMode="auto">
                <a:xfrm>
                  <a:off x="2534" y="3273"/>
                  <a:ext cx="339" cy="200"/>
                  <a:chOff x="2534" y="3273"/>
                  <a:chExt cx="339" cy="200"/>
                </a:xfrm>
              </p:grpSpPr>
              <p:sp>
                <p:nvSpPr>
                  <p:cNvPr id="293" name="Freeform 206"/>
                  <p:cNvSpPr>
                    <a:spLocks/>
                  </p:cNvSpPr>
                  <p:nvPr/>
                </p:nvSpPr>
                <p:spPr bwMode="auto">
                  <a:xfrm>
                    <a:off x="2607" y="3273"/>
                    <a:ext cx="195" cy="56"/>
                  </a:xfrm>
                  <a:custGeom>
                    <a:avLst/>
                    <a:gdLst>
                      <a:gd name="T0" fmla="*/ 0 w 391"/>
                      <a:gd name="T1" fmla="*/ 1 h 112"/>
                      <a:gd name="T2" fmla="*/ 0 w 391"/>
                      <a:gd name="T3" fmla="*/ 1 h 112"/>
                      <a:gd name="T4" fmla="*/ 0 w 391"/>
                      <a:gd name="T5" fmla="*/ 1 h 112"/>
                      <a:gd name="T6" fmla="*/ 0 w 391"/>
                      <a:gd name="T7" fmla="*/ 1 h 112"/>
                      <a:gd name="T8" fmla="*/ 0 w 391"/>
                      <a:gd name="T9" fmla="*/ 1 h 112"/>
                      <a:gd name="T10" fmla="*/ 0 w 391"/>
                      <a:gd name="T11" fmla="*/ 1 h 112"/>
                      <a:gd name="T12" fmla="*/ 0 w 391"/>
                      <a:gd name="T13" fmla="*/ 1 h 112"/>
                      <a:gd name="T14" fmla="*/ 0 w 391"/>
                      <a:gd name="T15" fmla="*/ 1 h 112"/>
                      <a:gd name="T16" fmla="*/ 0 w 391"/>
                      <a:gd name="T17" fmla="*/ 1 h 112"/>
                      <a:gd name="T18" fmla="*/ 0 w 391"/>
                      <a:gd name="T19" fmla="*/ 1 h 112"/>
                      <a:gd name="T20" fmla="*/ 0 w 391"/>
                      <a:gd name="T21" fmla="*/ 1 h 112"/>
                      <a:gd name="T22" fmla="*/ 0 w 391"/>
                      <a:gd name="T23" fmla="*/ 1 h 112"/>
                      <a:gd name="T24" fmla="*/ 0 w 391"/>
                      <a:gd name="T25" fmla="*/ 1 h 112"/>
                      <a:gd name="T26" fmla="*/ 0 w 391"/>
                      <a:gd name="T27" fmla="*/ 1 h 112"/>
                      <a:gd name="T28" fmla="*/ 0 w 391"/>
                      <a:gd name="T29" fmla="*/ 1 h 112"/>
                      <a:gd name="T30" fmla="*/ 0 w 391"/>
                      <a:gd name="T31" fmla="*/ 1 h 112"/>
                      <a:gd name="T32" fmla="*/ 0 w 391"/>
                      <a:gd name="T33" fmla="*/ 1 h 112"/>
                      <a:gd name="T34" fmla="*/ 0 w 391"/>
                      <a:gd name="T35" fmla="*/ 1 h 112"/>
                      <a:gd name="T36" fmla="*/ 0 w 391"/>
                      <a:gd name="T37" fmla="*/ 1 h 112"/>
                      <a:gd name="T38" fmla="*/ 0 w 391"/>
                      <a:gd name="T39" fmla="*/ 1 h 112"/>
                      <a:gd name="T40" fmla="*/ 0 w 391"/>
                      <a:gd name="T41" fmla="*/ 1 h 112"/>
                      <a:gd name="T42" fmla="*/ 0 w 391"/>
                      <a:gd name="T43" fmla="*/ 1 h 112"/>
                      <a:gd name="T44" fmla="*/ 0 w 391"/>
                      <a:gd name="T45" fmla="*/ 1 h 112"/>
                      <a:gd name="T46" fmla="*/ 0 w 391"/>
                      <a:gd name="T47" fmla="*/ 1 h 112"/>
                      <a:gd name="T48" fmla="*/ 0 w 391"/>
                      <a:gd name="T49" fmla="*/ 1 h 112"/>
                      <a:gd name="T50" fmla="*/ 0 w 391"/>
                      <a:gd name="T51" fmla="*/ 1 h 112"/>
                      <a:gd name="T52" fmla="*/ 0 w 391"/>
                      <a:gd name="T53" fmla="*/ 1 h 112"/>
                      <a:gd name="T54" fmla="*/ 0 w 391"/>
                      <a:gd name="T55" fmla="*/ 1 h 112"/>
                      <a:gd name="T56" fmla="*/ 0 w 391"/>
                      <a:gd name="T57" fmla="*/ 1 h 112"/>
                      <a:gd name="T58" fmla="*/ 0 w 391"/>
                      <a:gd name="T59" fmla="*/ 1 h 112"/>
                      <a:gd name="T60" fmla="*/ 0 w 391"/>
                      <a:gd name="T61" fmla="*/ 1 h 112"/>
                      <a:gd name="T62" fmla="*/ 0 w 391"/>
                      <a:gd name="T63" fmla="*/ 1 h 112"/>
                      <a:gd name="T64" fmla="*/ 0 w 391"/>
                      <a:gd name="T65" fmla="*/ 1 h 112"/>
                      <a:gd name="T66" fmla="*/ 0 w 391"/>
                      <a:gd name="T67" fmla="*/ 1 h 112"/>
                      <a:gd name="T68" fmla="*/ 0 w 391"/>
                      <a:gd name="T69" fmla="*/ 1 h 112"/>
                      <a:gd name="T70" fmla="*/ 0 w 391"/>
                      <a:gd name="T71" fmla="*/ 0 h 112"/>
                      <a:gd name="T72" fmla="*/ 0 w 391"/>
                      <a:gd name="T73" fmla="*/ 0 h 112"/>
                      <a:gd name="T74" fmla="*/ 0 w 391"/>
                      <a:gd name="T75" fmla="*/ 0 h 112"/>
                      <a:gd name="T76" fmla="*/ 0 w 391"/>
                      <a:gd name="T77" fmla="*/ 0 h 112"/>
                      <a:gd name="T78" fmla="*/ 0 w 391"/>
                      <a:gd name="T79" fmla="*/ 1 h 112"/>
                      <a:gd name="T80" fmla="*/ 0 w 391"/>
                      <a:gd name="T81" fmla="*/ 1 h 112"/>
                      <a:gd name="T82" fmla="*/ 0 w 391"/>
                      <a:gd name="T83" fmla="*/ 1 h 112"/>
                      <a:gd name="T84" fmla="*/ 0 w 391"/>
                      <a:gd name="T85" fmla="*/ 1 h 112"/>
                      <a:gd name="T86" fmla="*/ 0 w 391"/>
                      <a:gd name="T87" fmla="*/ 1 h 112"/>
                      <a:gd name="T88" fmla="*/ 0 w 391"/>
                      <a:gd name="T89" fmla="*/ 1 h 112"/>
                      <a:gd name="T90" fmla="*/ 0 w 391"/>
                      <a:gd name="T91" fmla="*/ 1 h 112"/>
                      <a:gd name="T92" fmla="*/ 0 w 391"/>
                      <a:gd name="T93" fmla="*/ 1 h 112"/>
                      <a:gd name="T94" fmla="*/ 0 w 391"/>
                      <a:gd name="T95" fmla="*/ 1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112"/>
                      <a:gd name="T146" fmla="*/ 391 w 391"/>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112">
                        <a:moveTo>
                          <a:pt x="27" y="27"/>
                        </a:moveTo>
                        <a:lnTo>
                          <a:pt x="0" y="92"/>
                        </a:lnTo>
                        <a:lnTo>
                          <a:pt x="13" y="112"/>
                        </a:lnTo>
                        <a:lnTo>
                          <a:pt x="114" y="94"/>
                        </a:lnTo>
                        <a:lnTo>
                          <a:pt x="115" y="49"/>
                        </a:lnTo>
                        <a:lnTo>
                          <a:pt x="115" y="45"/>
                        </a:lnTo>
                        <a:lnTo>
                          <a:pt x="116" y="40"/>
                        </a:lnTo>
                        <a:lnTo>
                          <a:pt x="119" y="36"/>
                        </a:lnTo>
                        <a:lnTo>
                          <a:pt x="124" y="33"/>
                        </a:lnTo>
                        <a:lnTo>
                          <a:pt x="128" y="30"/>
                        </a:lnTo>
                        <a:lnTo>
                          <a:pt x="134" y="30"/>
                        </a:lnTo>
                        <a:lnTo>
                          <a:pt x="132" y="30"/>
                        </a:lnTo>
                        <a:lnTo>
                          <a:pt x="256" y="30"/>
                        </a:lnTo>
                        <a:lnTo>
                          <a:pt x="261" y="30"/>
                        </a:lnTo>
                        <a:lnTo>
                          <a:pt x="264" y="31"/>
                        </a:lnTo>
                        <a:lnTo>
                          <a:pt x="267" y="33"/>
                        </a:lnTo>
                        <a:lnTo>
                          <a:pt x="273" y="36"/>
                        </a:lnTo>
                        <a:lnTo>
                          <a:pt x="274" y="39"/>
                        </a:lnTo>
                        <a:lnTo>
                          <a:pt x="277" y="43"/>
                        </a:lnTo>
                        <a:lnTo>
                          <a:pt x="277" y="48"/>
                        </a:lnTo>
                        <a:lnTo>
                          <a:pt x="280" y="95"/>
                        </a:lnTo>
                        <a:lnTo>
                          <a:pt x="379" y="112"/>
                        </a:lnTo>
                        <a:lnTo>
                          <a:pt x="391" y="88"/>
                        </a:lnTo>
                        <a:lnTo>
                          <a:pt x="368" y="27"/>
                        </a:lnTo>
                        <a:lnTo>
                          <a:pt x="359" y="22"/>
                        </a:lnTo>
                        <a:lnTo>
                          <a:pt x="342" y="18"/>
                        </a:lnTo>
                        <a:lnTo>
                          <a:pt x="323" y="13"/>
                        </a:lnTo>
                        <a:lnTo>
                          <a:pt x="304" y="9"/>
                        </a:lnTo>
                        <a:lnTo>
                          <a:pt x="284" y="6"/>
                        </a:lnTo>
                        <a:lnTo>
                          <a:pt x="264" y="3"/>
                        </a:lnTo>
                        <a:lnTo>
                          <a:pt x="243" y="1"/>
                        </a:lnTo>
                        <a:lnTo>
                          <a:pt x="221" y="0"/>
                        </a:lnTo>
                        <a:lnTo>
                          <a:pt x="204" y="0"/>
                        </a:lnTo>
                        <a:lnTo>
                          <a:pt x="187" y="0"/>
                        </a:lnTo>
                        <a:lnTo>
                          <a:pt x="171" y="0"/>
                        </a:lnTo>
                        <a:lnTo>
                          <a:pt x="154" y="1"/>
                        </a:lnTo>
                        <a:lnTo>
                          <a:pt x="128" y="3"/>
                        </a:lnTo>
                        <a:lnTo>
                          <a:pt x="106" y="6"/>
                        </a:lnTo>
                        <a:lnTo>
                          <a:pt x="88" y="10"/>
                        </a:lnTo>
                        <a:lnTo>
                          <a:pt x="72" y="13"/>
                        </a:lnTo>
                        <a:lnTo>
                          <a:pt x="56" y="18"/>
                        </a:lnTo>
                        <a:lnTo>
                          <a:pt x="39" y="22"/>
                        </a:lnTo>
                        <a:lnTo>
                          <a:pt x="27"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207"/>
                  <p:cNvSpPr>
                    <a:spLocks/>
                  </p:cNvSpPr>
                  <p:nvPr/>
                </p:nvSpPr>
                <p:spPr bwMode="auto">
                  <a:xfrm>
                    <a:off x="2539" y="3304"/>
                    <a:ext cx="60" cy="75"/>
                  </a:xfrm>
                  <a:custGeom>
                    <a:avLst/>
                    <a:gdLst>
                      <a:gd name="T0" fmla="*/ 1 w 120"/>
                      <a:gd name="T1" fmla="*/ 0 h 151"/>
                      <a:gd name="T2" fmla="*/ 1 w 120"/>
                      <a:gd name="T3" fmla="*/ 0 h 151"/>
                      <a:gd name="T4" fmla="*/ 1 w 120"/>
                      <a:gd name="T5" fmla="*/ 0 h 151"/>
                      <a:gd name="T6" fmla="*/ 1 w 120"/>
                      <a:gd name="T7" fmla="*/ 0 h 151"/>
                      <a:gd name="T8" fmla="*/ 1 w 120"/>
                      <a:gd name="T9" fmla="*/ 0 h 151"/>
                      <a:gd name="T10" fmla="*/ 1 w 120"/>
                      <a:gd name="T11" fmla="*/ 0 h 151"/>
                      <a:gd name="T12" fmla="*/ 0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0"/>
                        </a:moveTo>
                        <a:lnTo>
                          <a:pt x="83" y="67"/>
                        </a:lnTo>
                        <a:lnTo>
                          <a:pt x="120" y="67"/>
                        </a:lnTo>
                        <a:lnTo>
                          <a:pt x="120" y="88"/>
                        </a:lnTo>
                        <a:lnTo>
                          <a:pt x="85" y="88"/>
                        </a:lnTo>
                        <a:lnTo>
                          <a:pt x="85" y="151"/>
                        </a:lnTo>
                        <a:lnTo>
                          <a:pt x="0" y="78"/>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208"/>
                  <p:cNvSpPr>
                    <a:spLocks/>
                  </p:cNvSpPr>
                  <p:nvPr/>
                </p:nvSpPr>
                <p:spPr bwMode="auto">
                  <a:xfrm>
                    <a:off x="2534" y="3377"/>
                    <a:ext cx="60"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151"/>
                        </a:moveTo>
                        <a:lnTo>
                          <a:pt x="37" y="84"/>
                        </a:lnTo>
                        <a:lnTo>
                          <a:pt x="0" y="84"/>
                        </a:lnTo>
                        <a:lnTo>
                          <a:pt x="0" y="63"/>
                        </a:lnTo>
                        <a:lnTo>
                          <a:pt x="36" y="63"/>
                        </a:lnTo>
                        <a:lnTo>
                          <a:pt x="36" y="0"/>
                        </a:lnTo>
                        <a:lnTo>
                          <a:pt x="120" y="73"/>
                        </a:lnTo>
                        <a:lnTo>
                          <a:pt x="37"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209"/>
                  <p:cNvSpPr>
                    <a:spLocks/>
                  </p:cNvSpPr>
                  <p:nvPr/>
                </p:nvSpPr>
                <p:spPr bwMode="auto">
                  <a:xfrm>
                    <a:off x="2807" y="3304"/>
                    <a:ext cx="61" cy="75"/>
                  </a:xfrm>
                  <a:custGeom>
                    <a:avLst/>
                    <a:gdLst>
                      <a:gd name="T0" fmla="*/ 1 w 120"/>
                      <a:gd name="T1" fmla="*/ 0 h 151"/>
                      <a:gd name="T2" fmla="*/ 1 w 120"/>
                      <a:gd name="T3" fmla="*/ 0 h 151"/>
                      <a:gd name="T4" fmla="*/ 0 w 120"/>
                      <a:gd name="T5" fmla="*/ 0 h 151"/>
                      <a:gd name="T6" fmla="*/ 0 w 120"/>
                      <a:gd name="T7" fmla="*/ 0 h 151"/>
                      <a:gd name="T8" fmla="*/ 1 w 120"/>
                      <a:gd name="T9" fmla="*/ 0 h 151"/>
                      <a:gd name="T10" fmla="*/ 1 w 120"/>
                      <a:gd name="T11" fmla="*/ 0 h 151"/>
                      <a:gd name="T12" fmla="*/ 1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37" y="0"/>
                        </a:moveTo>
                        <a:lnTo>
                          <a:pt x="37" y="67"/>
                        </a:lnTo>
                        <a:lnTo>
                          <a:pt x="0" y="67"/>
                        </a:lnTo>
                        <a:lnTo>
                          <a:pt x="0" y="88"/>
                        </a:lnTo>
                        <a:lnTo>
                          <a:pt x="35" y="88"/>
                        </a:lnTo>
                        <a:lnTo>
                          <a:pt x="35" y="151"/>
                        </a:lnTo>
                        <a:lnTo>
                          <a:pt x="120" y="78"/>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210"/>
                  <p:cNvSpPr>
                    <a:spLocks/>
                  </p:cNvSpPr>
                  <p:nvPr/>
                </p:nvSpPr>
                <p:spPr bwMode="auto">
                  <a:xfrm>
                    <a:off x="2812" y="3377"/>
                    <a:ext cx="61" cy="75"/>
                  </a:xfrm>
                  <a:custGeom>
                    <a:avLst/>
                    <a:gdLst>
                      <a:gd name="T0" fmla="*/ 1 w 120"/>
                      <a:gd name="T1" fmla="*/ 0 h 151"/>
                      <a:gd name="T2" fmla="*/ 1 w 120"/>
                      <a:gd name="T3" fmla="*/ 0 h 151"/>
                      <a:gd name="T4" fmla="*/ 1 w 120"/>
                      <a:gd name="T5" fmla="*/ 0 h 151"/>
                      <a:gd name="T6" fmla="*/ 1 w 120"/>
                      <a:gd name="T7" fmla="*/ 0 h 151"/>
                      <a:gd name="T8" fmla="*/ 1 w 120"/>
                      <a:gd name="T9" fmla="*/ 0 h 151"/>
                      <a:gd name="T10" fmla="*/ 1 w 120"/>
                      <a:gd name="T11" fmla="*/ 0 h 151"/>
                      <a:gd name="T12" fmla="*/ 0 w 120"/>
                      <a:gd name="T13" fmla="*/ 0 h 151"/>
                      <a:gd name="T14" fmla="*/ 1 w 120"/>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51"/>
                      <a:gd name="T26" fmla="*/ 120 w 120"/>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51">
                        <a:moveTo>
                          <a:pt x="83" y="151"/>
                        </a:moveTo>
                        <a:lnTo>
                          <a:pt x="83" y="84"/>
                        </a:lnTo>
                        <a:lnTo>
                          <a:pt x="120" y="84"/>
                        </a:lnTo>
                        <a:lnTo>
                          <a:pt x="120" y="63"/>
                        </a:lnTo>
                        <a:lnTo>
                          <a:pt x="84" y="63"/>
                        </a:lnTo>
                        <a:lnTo>
                          <a:pt x="84" y="0"/>
                        </a:lnTo>
                        <a:lnTo>
                          <a:pt x="0" y="73"/>
                        </a:lnTo>
                        <a:lnTo>
                          <a:pt x="83"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Rectangle 211"/>
                  <p:cNvSpPr>
                    <a:spLocks noChangeArrowheads="1"/>
                  </p:cNvSpPr>
                  <p:nvPr/>
                </p:nvSpPr>
                <p:spPr bwMode="auto">
                  <a:xfrm>
                    <a:off x="2631" y="3336"/>
                    <a:ext cx="150"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90" name="Rectangle 212"/>
                <p:cNvSpPr>
                  <a:spLocks noChangeArrowheads="1"/>
                </p:cNvSpPr>
                <p:nvPr/>
              </p:nvSpPr>
              <p:spPr bwMode="auto">
                <a:xfrm>
                  <a:off x="2649" y="3352"/>
                  <a:ext cx="116" cy="23"/>
                </a:xfrm>
                <a:prstGeom prst="rect">
                  <a:avLst/>
                </a:prstGeom>
                <a:noFill/>
                <a:ln w="4763">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Rectangle 213"/>
                <p:cNvSpPr>
                  <a:spLocks noChangeArrowheads="1"/>
                </p:cNvSpPr>
                <p:nvPr/>
              </p:nvSpPr>
              <p:spPr bwMode="auto">
                <a:xfrm>
                  <a:off x="2649" y="3399"/>
                  <a:ext cx="116" cy="59"/>
                </a:xfrm>
                <a:prstGeom prst="rect">
                  <a:avLst/>
                </a:prstGeom>
                <a:noFill/>
                <a:ln w="4763">
                  <a:solidFill>
                    <a:srgbClr val="0078AA"/>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Line 214"/>
                <p:cNvSpPr>
                  <a:spLocks noChangeShapeType="1"/>
                </p:cNvSpPr>
                <p:nvPr/>
              </p:nvSpPr>
              <p:spPr bwMode="auto">
                <a:xfrm flipH="1">
                  <a:off x="2648" y="3387"/>
                  <a:ext cx="118" cy="0"/>
                </a:xfrm>
                <a:prstGeom prst="line">
                  <a:avLst/>
                </a:prstGeom>
                <a:noFill/>
                <a:ln w="4763">
                  <a:solidFill>
                    <a:srgbClr val="0078AA"/>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367" name="Group 366"/>
          <p:cNvGrpSpPr/>
          <p:nvPr/>
        </p:nvGrpSpPr>
        <p:grpSpPr>
          <a:xfrm>
            <a:off x="4027806" y="628949"/>
            <a:ext cx="1045964" cy="469094"/>
            <a:chOff x="5229893" y="1168735"/>
            <a:chExt cx="1722765" cy="1143000"/>
          </a:xfrm>
        </p:grpSpPr>
        <p:sp>
          <p:nvSpPr>
            <p:cNvPr id="368" name="Rounded Rectangle 16"/>
            <p:cNvSpPr>
              <a:spLocks noChangeAspect="1"/>
            </p:cNvSpPr>
            <p:nvPr/>
          </p:nvSpPr>
          <p:spPr>
            <a:xfrm>
              <a:off x="5229893" y="1168735"/>
              <a:ext cx="1722765" cy="114300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2" tIns="45717" rIns="91432" bIns="228581" rtlCol="0" anchor="ctr"/>
            <a:lstStyle/>
            <a:p>
              <a:pPr algn="ctr" defTabSz="685834"/>
              <a:endParaRPr lang="en-US" sz="800" b="1" dirty="0">
                <a:solidFill>
                  <a:srgbClr val="000000"/>
                </a:solidFill>
              </a:endParaRPr>
            </a:p>
          </p:txBody>
        </p:sp>
        <p:sp>
          <p:nvSpPr>
            <p:cNvPr id="369" name="Rectangle 368"/>
            <p:cNvSpPr/>
            <p:nvPr/>
          </p:nvSpPr>
          <p:spPr bwMode="auto">
            <a:xfrm>
              <a:off x="5401580" y="1515430"/>
              <a:ext cx="1417537" cy="565096"/>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91392" tIns="45697" rIns="91392" bIns="45697" numCol="1" rtlCol="0" anchor="ctr" anchorCtr="0" compatLnSpc="1">
              <a:prstTxWarp prst="textNoShape">
                <a:avLst/>
              </a:prstTxWarp>
              <a:flatTx/>
            </a:bodyPr>
            <a:lstStyle/>
            <a:p>
              <a:pPr algn="ctr" defTabSz="685834">
                <a:defRPr/>
              </a:pPr>
              <a:r>
                <a:rPr lang="en-US" sz="1100" kern="0" dirty="0">
                  <a:solidFill>
                    <a:srgbClr val="000000"/>
                  </a:solidFill>
                  <a:cs typeface="Century Gothic"/>
                </a:rPr>
                <a:t>Geo DNS</a:t>
              </a:r>
            </a:p>
          </p:txBody>
        </p:sp>
      </p:grpSp>
      <p:sp>
        <p:nvSpPr>
          <p:cNvPr id="371" name="Rectangle 370"/>
          <p:cNvSpPr/>
          <p:nvPr/>
        </p:nvSpPr>
        <p:spPr>
          <a:xfrm>
            <a:off x="1608038" y="576301"/>
            <a:ext cx="2273778" cy="438581"/>
          </a:xfrm>
          <a:prstGeom prst="rect">
            <a:avLst/>
          </a:prstGeom>
          <a:solidFill>
            <a:srgbClr val="FFC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9" tIns="34295" rIns="68589" bIns="34295" rtlCol="0" anchor="ctr">
            <a:spAutoFit/>
          </a:bodyPr>
          <a:lstStyle/>
          <a:p>
            <a:pPr algn="ctr"/>
            <a:r>
              <a:rPr lang="en-US" sz="1200" dirty="0"/>
              <a:t>DNS SRV lookup </a:t>
            </a:r>
          </a:p>
          <a:p>
            <a:pPr algn="ctr"/>
            <a:r>
              <a:rPr lang="en-US" sz="1200" dirty="0"/>
              <a:t>_collab-edge._tls.example.com</a:t>
            </a:r>
          </a:p>
        </p:txBody>
      </p:sp>
      <p:cxnSp>
        <p:nvCxnSpPr>
          <p:cNvPr id="6" name="Straight Connector 5"/>
          <p:cNvCxnSpPr/>
          <p:nvPr/>
        </p:nvCxnSpPr>
        <p:spPr>
          <a:xfrm flipV="1">
            <a:off x="1612762" y="1026664"/>
            <a:ext cx="2343048" cy="499241"/>
          </a:xfrm>
          <a:prstGeom prst="line">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flipV="1">
            <a:off x="1644775" y="1099816"/>
            <a:ext cx="2343048" cy="499241"/>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flipV="1">
            <a:off x="4201619" y="1109355"/>
            <a:ext cx="167714" cy="240082"/>
          </a:xfrm>
          <a:prstGeom prst="line">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V="1">
            <a:off x="4257973" y="1109355"/>
            <a:ext cx="230579" cy="325015"/>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flipH="1" flipV="1">
            <a:off x="5106463" y="1026665"/>
            <a:ext cx="1637803" cy="439501"/>
          </a:xfrm>
          <a:prstGeom prst="line">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flipH="1" flipV="1">
            <a:off x="5103883" y="1143001"/>
            <a:ext cx="1640382" cy="426719"/>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V="1">
            <a:off x="2702715" y="1140965"/>
            <a:ext cx="1367425" cy="325200"/>
          </a:xfrm>
          <a:prstGeom prst="line">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V="1">
            <a:off x="2734768" y="1214116"/>
            <a:ext cx="1367384" cy="355604"/>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9" name="Rectangle 378"/>
          <p:cNvSpPr/>
          <p:nvPr/>
        </p:nvSpPr>
        <p:spPr>
          <a:xfrm>
            <a:off x="284634" y="1044146"/>
            <a:ext cx="1977152" cy="284703"/>
          </a:xfrm>
          <a:prstGeom prst="rect">
            <a:avLst/>
          </a:prstGeom>
          <a:solidFill>
            <a:schemeClr val="accent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9" tIns="34295" rIns="68589" bIns="34295" rtlCol="0" anchor="ctr">
            <a:spAutoFit/>
          </a:bodyPr>
          <a:lstStyle/>
          <a:p>
            <a:pPr algn="ctr"/>
            <a:r>
              <a:rPr lang="en-US" sz="1400" dirty="0" smtClean="0"/>
              <a:t>expwy.us.example.com</a:t>
            </a:r>
          </a:p>
        </p:txBody>
      </p:sp>
      <p:sp>
        <p:nvSpPr>
          <p:cNvPr id="380" name="Rectangle 379"/>
          <p:cNvSpPr/>
          <p:nvPr/>
        </p:nvSpPr>
        <p:spPr>
          <a:xfrm>
            <a:off x="4265930" y="1476601"/>
            <a:ext cx="1994471" cy="284703"/>
          </a:xfrm>
          <a:prstGeom prst="rect">
            <a:avLst/>
          </a:prstGeom>
          <a:solidFill>
            <a:schemeClr val="accent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9" tIns="34295" rIns="68589" bIns="34295" rtlCol="0" anchor="ctr">
            <a:spAutoFit/>
          </a:bodyPr>
          <a:lstStyle/>
          <a:p>
            <a:pPr algn="ctr"/>
            <a:r>
              <a:rPr lang="en-US" sz="1400" dirty="0" smtClean="0"/>
              <a:t>expwy.uk.example.com</a:t>
            </a:r>
          </a:p>
        </p:txBody>
      </p:sp>
      <p:sp>
        <p:nvSpPr>
          <p:cNvPr id="382" name="Rectangle 381"/>
          <p:cNvSpPr/>
          <p:nvPr/>
        </p:nvSpPr>
        <p:spPr>
          <a:xfrm>
            <a:off x="6854916" y="977346"/>
            <a:ext cx="1942905" cy="284703"/>
          </a:xfrm>
          <a:prstGeom prst="rect">
            <a:avLst/>
          </a:prstGeom>
          <a:solidFill>
            <a:schemeClr val="accent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9" tIns="34295" rIns="68589" bIns="34295" rtlCol="0" anchor="ctr">
            <a:spAutoFit/>
          </a:bodyPr>
          <a:lstStyle/>
          <a:p>
            <a:pPr algn="ctr"/>
            <a:r>
              <a:rPr lang="en-US" sz="1400" dirty="0" smtClean="0"/>
              <a:t>expwy.jp.example.com</a:t>
            </a:r>
          </a:p>
        </p:txBody>
      </p:sp>
    </p:spTree>
    <p:extLst>
      <p:ext uri="{BB962C8B-B14F-4D97-AF65-F5344CB8AC3E}">
        <p14:creationId xmlns:p14="http://schemas.microsoft.com/office/powerpoint/2010/main" val="537097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500"/>
                                        <p:tgtEl>
                                          <p:spTgt spid="3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5"/>
                                        </p:tgtEl>
                                        <p:attrNameLst>
                                          <p:attrName>style.visibility</p:attrName>
                                        </p:attrNameLst>
                                      </p:cBhvr>
                                      <p:to>
                                        <p:strVal val="visible"/>
                                      </p:to>
                                    </p:set>
                                    <p:animEffect transition="in" filter="fade">
                                      <p:cBhvr>
                                        <p:cTn id="11" dur="500"/>
                                        <p:tgtEl>
                                          <p:spTgt spid="35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1"/>
                                        </p:tgtEl>
                                        <p:attrNameLst>
                                          <p:attrName>style.visibility</p:attrName>
                                        </p:attrNameLst>
                                      </p:cBhvr>
                                      <p:to>
                                        <p:strVal val="visible"/>
                                      </p:to>
                                    </p:set>
                                    <p:animEffect transition="in" filter="fade">
                                      <p:cBhvr>
                                        <p:cTn id="23" dur="500"/>
                                        <p:tgtEl>
                                          <p:spTgt spid="36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500"/>
                                        <p:tgtEl>
                                          <p:spTgt spid="8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62"/>
                                        </p:tgtEl>
                                        <p:attrNameLst>
                                          <p:attrName>style.visibility</p:attrName>
                                        </p:attrNameLst>
                                      </p:cBhvr>
                                      <p:to>
                                        <p:strVal val="visible"/>
                                      </p:to>
                                    </p:set>
                                    <p:animEffect transition="in" filter="fade">
                                      <p:cBhvr>
                                        <p:cTn id="35" dur="500"/>
                                        <p:tgtEl>
                                          <p:spTgt spid="36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500"/>
                                        <p:tgtEl>
                                          <p:spTgt spid="7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67"/>
                                        </p:tgtEl>
                                        <p:attrNameLst>
                                          <p:attrName>style.visibility</p:attrName>
                                        </p:attrNameLst>
                                      </p:cBhvr>
                                      <p:to>
                                        <p:strVal val="visible"/>
                                      </p:to>
                                    </p:set>
                                    <p:animEffect transition="in" filter="fade">
                                      <p:cBhvr>
                                        <p:cTn id="48" dur="500"/>
                                        <p:tgtEl>
                                          <p:spTgt spid="367"/>
                                        </p:tgtEl>
                                      </p:cBhvr>
                                    </p:animEffect>
                                  </p:childTnLst>
                                </p:cTn>
                              </p:par>
                            </p:childTnLst>
                          </p:cTn>
                        </p:par>
                        <p:par>
                          <p:cTn id="49" fill="hold">
                            <p:stCondLst>
                              <p:cond delay="500"/>
                            </p:stCondLst>
                            <p:childTnLst>
                              <p:par>
                                <p:cTn id="50" presetID="10" presetClass="exit" presetSubtype="0" fill="hold" nodeType="afterEffect">
                                  <p:stCondLst>
                                    <p:cond delay="0"/>
                                  </p:stCondLst>
                                  <p:childTnLst>
                                    <p:animEffect transition="out" filter="fade">
                                      <p:cBhvr>
                                        <p:cTn id="51" dur="500"/>
                                        <p:tgtEl>
                                          <p:spTgt spid="423"/>
                                        </p:tgtEl>
                                      </p:cBhvr>
                                    </p:animEffect>
                                    <p:set>
                                      <p:cBhvr>
                                        <p:cTn id="52" dur="1" fill="hold">
                                          <p:stCondLst>
                                            <p:cond delay="499"/>
                                          </p:stCondLst>
                                        </p:cTn>
                                        <p:tgtEl>
                                          <p:spTgt spid="42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5"/>
                                        </p:tgtEl>
                                        <p:attrNameLst>
                                          <p:attrName>style.visibility</p:attrName>
                                        </p:attrNameLst>
                                      </p:cBhvr>
                                      <p:to>
                                        <p:strVal val="visible"/>
                                      </p:to>
                                    </p:set>
                                    <p:animEffect transition="in" filter="fade">
                                      <p:cBhvr>
                                        <p:cTn id="57" dur="500"/>
                                        <p:tgtEl>
                                          <p:spTgt spid="365"/>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par>
                          <p:cTn id="62" fill="hold">
                            <p:stCondLst>
                              <p:cond delay="1000"/>
                            </p:stCondLst>
                            <p:childTnLst>
                              <p:par>
                                <p:cTn id="63" presetID="1" presetClass="entr" presetSubtype="0" fill="hold" grpId="0" nodeType="afterEffect">
                                  <p:stCondLst>
                                    <p:cond delay="0"/>
                                  </p:stCondLst>
                                  <p:childTnLst>
                                    <p:set>
                                      <p:cBhvr>
                                        <p:cTn id="64" dur="1" fill="hold">
                                          <p:stCondLst>
                                            <p:cond delay="0"/>
                                          </p:stCondLst>
                                        </p:cTn>
                                        <p:tgtEl>
                                          <p:spTgt spid="371"/>
                                        </p:tgtEl>
                                        <p:attrNameLst>
                                          <p:attrName>style.visibility</p:attrName>
                                        </p:attrNameLst>
                                      </p:cBhvr>
                                      <p:to>
                                        <p:strVal val="visible"/>
                                      </p:to>
                                    </p:se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84"/>
                                        </p:tgtEl>
                                        <p:attrNameLst>
                                          <p:attrName>style.visibility</p:attrName>
                                        </p:attrNameLst>
                                      </p:cBhvr>
                                      <p:to>
                                        <p:strVal val="visible"/>
                                      </p:to>
                                    </p:set>
                                    <p:animEffect transition="in" filter="fade">
                                      <p:cBhvr>
                                        <p:cTn id="68" dur="500"/>
                                        <p:tgtEl>
                                          <p:spTgt spid="384"/>
                                        </p:tgtEl>
                                      </p:cBhvr>
                                    </p:animEffect>
                                  </p:childTnLst>
                                </p:cTn>
                              </p:par>
                            </p:childTnLst>
                          </p:cTn>
                        </p:par>
                        <p:par>
                          <p:cTn id="69" fill="hold">
                            <p:stCondLst>
                              <p:cond delay="1500"/>
                            </p:stCondLst>
                            <p:childTnLst>
                              <p:par>
                                <p:cTn id="70" presetID="1" presetClass="entr" presetSubtype="0" fill="hold" grpId="0" nodeType="afterEffect">
                                  <p:stCondLst>
                                    <p:cond delay="0"/>
                                  </p:stCondLst>
                                  <p:childTnLst>
                                    <p:set>
                                      <p:cBhvr>
                                        <p:cTn id="71" dur="1" fill="hold">
                                          <p:stCondLst>
                                            <p:cond delay="0"/>
                                          </p:stCondLst>
                                        </p:cTn>
                                        <p:tgtEl>
                                          <p:spTgt spid="379"/>
                                        </p:tgtEl>
                                        <p:attrNameLst>
                                          <p:attrName>style.visibility</p:attrName>
                                        </p:attrNameLst>
                                      </p:cBhvr>
                                      <p:to>
                                        <p:strVal val="visible"/>
                                      </p:to>
                                    </p:set>
                                  </p:childTnLst>
                                </p:cTn>
                              </p:par>
                            </p:childTnLst>
                          </p:cTn>
                        </p:par>
                        <p:par>
                          <p:cTn id="72" fill="hold">
                            <p:stCondLst>
                              <p:cond delay="1500"/>
                            </p:stCondLst>
                            <p:childTnLst>
                              <p:par>
                                <p:cTn id="73" presetID="10" presetClass="exit" presetSubtype="0" fill="hold" nodeType="after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childTnLst>
                          </p:cTn>
                        </p:par>
                        <p:par>
                          <p:cTn id="76" fill="hold">
                            <p:stCondLst>
                              <p:cond delay="2000"/>
                            </p:stCondLst>
                            <p:childTnLst>
                              <p:par>
                                <p:cTn id="77" presetID="10" presetClass="exit" presetSubtype="0" fill="hold" nodeType="afterEffect">
                                  <p:stCondLst>
                                    <p:cond delay="0"/>
                                  </p:stCondLst>
                                  <p:childTnLst>
                                    <p:animEffect transition="out" filter="fade">
                                      <p:cBhvr>
                                        <p:cTn id="78" dur="500"/>
                                        <p:tgtEl>
                                          <p:spTgt spid="384"/>
                                        </p:tgtEl>
                                      </p:cBhvr>
                                    </p:animEffect>
                                    <p:set>
                                      <p:cBhvr>
                                        <p:cTn id="79" dur="1" fill="hold">
                                          <p:stCondLst>
                                            <p:cond delay="499"/>
                                          </p:stCondLst>
                                        </p:cTn>
                                        <p:tgtEl>
                                          <p:spTgt spid="384"/>
                                        </p:tgtEl>
                                        <p:attrNameLst>
                                          <p:attrName>style.visibility</p:attrName>
                                        </p:attrNameLst>
                                      </p:cBhvr>
                                      <p:to>
                                        <p:strVal val="hidden"/>
                                      </p:to>
                                    </p:set>
                                  </p:childTnLst>
                                </p:cTn>
                              </p:par>
                            </p:childTnLst>
                          </p:cTn>
                        </p:par>
                        <p:par>
                          <p:cTn id="80" fill="hold">
                            <p:stCondLst>
                              <p:cond delay="2500"/>
                            </p:stCondLst>
                            <p:childTnLst>
                              <p:par>
                                <p:cTn id="81" presetID="10" presetClass="entr" presetSubtype="0" fill="hold" nodeType="afterEffect">
                                  <p:stCondLst>
                                    <p:cond delay="0"/>
                                  </p:stCondLst>
                                  <p:childTnLst>
                                    <p:set>
                                      <p:cBhvr>
                                        <p:cTn id="82" dur="1" fill="hold">
                                          <p:stCondLst>
                                            <p:cond delay="0"/>
                                          </p:stCondLst>
                                        </p:cTn>
                                        <p:tgtEl>
                                          <p:spTgt spid="366"/>
                                        </p:tgtEl>
                                        <p:attrNameLst>
                                          <p:attrName>style.visibility</p:attrName>
                                        </p:attrNameLst>
                                      </p:cBhvr>
                                      <p:to>
                                        <p:strVal val="visible"/>
                                      </p:to>
                                    </p:set>
                                    <p:animEffect transition="in" filter="fade">
                                      <p:cBhvr>
                                        <p:cTn id="83" dur="500"/>
                                        <p:tgtEl>
                                          <p:spTgt spid="366"/>
                                        </p:tgtEl>
                                      </p:cBhvr>
                                    </p:animEffect>
                                  </p:childTnLst>
                                </p:cTn>
                              </p:par>
                            </p:childTnLst>
                          </p:cTn>
                        </p:par>
                        <p:par>
                          <p:cTn id="84" fill="hold">
                            <p:stCondLst>
                              <p:cond delay="3000"/>
                            </p:stCondLst>
                            <p:childTnLst>
                              <p:par>
                                <p:cTn id="85" presetID="10" presetClass="entr" presetSubtype="0" fill="hold" nodeType="afterEffect">
                                  <p:stCondLst>
                                    <p:cond delay="0"/>
                                  </p:stCondLst>
                                  <p:childTnLst>
                                    <p:set>
                                      <p:cBhvr>
                                        <p:cTn id="86" dur="1" fill="hold">
                                          <p:stCondLst>
                                            <p:cond delay="0"/>
                                          </p:stCondLst>
                                        </p:cTn>
                                        <p:tgtEl>
                                          <p:spTgt spid="370"/>
                                        </p:tgtEl>
                                        <p:attrNameLst>
                                          <p:attrName>style.visibility</p:attrName>
                                        </p:attrNameLst>
                                      </p:cBhvr>
                                      <p:to>
                                        <p:strVal val="visible"/>
                                      </p:to>
                                    </p:set>
                                    <p:animEffect transition="in" filter="fade">
                                      <p:cBhvr>
                                        <p:cTn id="87" dur="500"/>
                                        <p:tgtEl>
                                          <p:spTgt spid="37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74"/>
                                        </p:tgtEl>
                                        <p:attrNameLst>
                                          <p:attrName>style.visibility</p:attrName>
                                        </p:attrNameLst>
                                      </p:cBhvr>
                                      <p:to>
                                        <p:strVal val="visible"/>
                                      </p:to>
                                    </p:set>
                                    <p:animEffect transition="in" filter="fade">
                                      <p:cBhvr>
                                        <p:cTn id="92" dur="500"/>
                                        <p:tgtEl>
                                          <p:spTgt spid="374"/>
                                        </p:tgtEl>
                                      </p:cBhvr>
                                    </p:animEffect>
                                  </p:childTnLst>
                                </p:cTn>
                              </p:par>
                            </p:childTnLst>
                          </p:cTn>
                        </p:par>
                        <p:par>
                          <p:cTn id="93" fill="hold">
                            <p:stCondLst>
                              <p:cond delay="500"/>
                            </p:stCondLst>
                            <p:childTnLst>
                              <p:par>
                                <p:cTn id="94" presetID="10" presetClass="entr" presetSubtype="0" fill="hold" nodeType="afterEffect">
                                  <p:stCondLst>
                                    <p:cond delay="0"/>
                                  </p:stCondLst>
                                  <p:childTnLst>
                                    <p:set>
                                      <p:cBhvr>
                                        <p:cTn id="95" dur="1" fill="hold">
                                          <p:stCondLst>
                                            <p:cond delay="0"/>
                                          </p:stCondLst>
                                        </p:cTn>
                                        <p:tgtEl>
                                          <p:spTgt spid="385"/>
                                        </p:tgtEl>
                                        <p:attrNameLst>
                                          <p:attrName>style.visibility</p:attrName>
                                        </p:attrNameLst>
                                      </p:cBhvr>
                                      <p:to>
                                        <p:strVal val="visible"/>
                                      </p:to>
                                    </p:set>
                                    <p:animEffect transition="in" filter="fade">
                                      <p:cBhvr>
                                        <p:cTn id="96" dur="500"/>
                                        <p:tgtEl>
                                          <p:spTgt spid="385"/>
                                        </p:tgtEl>
                                      </p:cBhvr>
                                    </p:animEffect>
                                  </p:childTnLst>
                                </p:cTn>
                              </p:par>
                            </p:childTnLst>
                          </p:cTn>
                        </p:par>
                        <p:par>
                          <p:cTn id="97" fill="hold">
                            <p:stCondLst>
                              <p:cond delay="1000"/>
                            </p:stCondLst>
                            <p:childTnLst>
                              <p:par>
                                <p:cTn id="98" presetID="10" presetClass="entr" presetSubtype="0" fill="hold" nodeType="afterEffect">
                                  <p:stCondLst>
                                    <p:cond delay="0"/>
                                  </p:stCondLst>
                                  <p:childTnLst>
                                    <p:set>
                                      <p:cBhvr>
                                        <p:cTn id="99" dur="1" fill="hold">
                                          <p:stCondLst>
                                            <p:cond delay="0"/>
                                          </p:stCondLst>
                                        </p:cTn>
                                        <p:tgtEl>
                                          <p:spTgt spid="401"/>
                                        </p:tgtEl>
                                        <p:attrNameLst>
                                          <p:attrName>style.visibility</p:attrName>
                                        </p:attrNameLst>
                                      </p:cBhvr>
                                      <p:to>
                                        <p:strVal val="visible"/>
                                      </p:to>
                                    </p:set>
                                    <p:animEffect transition="in" filter="fade">
                                      <p:cBhvr>
                                        <p:cTn id="100" dur="500"/>
                                        <p:tgtEl>
                                          <p:spTgt spid="401"/>
                                        </p:tgtEl>
                                      </p:cBhvr>
                                    </p:animEffect>
                                  </p:childTnLst>
                                </p:cTn>
                              </p:par>
                            </p:childTnLst>
                          </p:cTn>
                        </p:par>
                        <p:par>
                          <p:cTn id="101" fill="hold">
                            <p:stCondLst>
                              <p:cond delay="1500"/>
                            </p:stCondLst>
                            <p:childTnLst>
                              <p:par>
                                <p:cTn id="102" presetID="1" presetClass="entr" presetSubtype="0" fill="hold" grpId="0" nodeType="afterEffect">
                                  <p:stCondLst>
                                    <p:cond delay="0"/>
                                  </p:stCondLst>
                                  <p:childTnLst>
                                    <p:set>
                                      <p:cBhvr>
                                        <p:cTn id="103" dur="1" fill="hold">
                                          <p:stCondLst>
                                            <p:cond delay="0"/>
                                          </p:stCondLst>
                                        </p:cTn>
                                        <p:tgtEl>
                                          <p:spTgt spid="380"/>
                                        </p:tgtEl>
                                        <p:attrNameLst>
                                          <p:attrName>style.visibility</p:attrName>
                                        </p:attrNameLst>
                                      </p:cBhvr>
                                      <p:to>
                                        <p:strVal val="visible"/>
                                      </p:to>
                                    </p:set>
                                  </p:childTnLst>
                                </p:cTn>
                              </p:par>
                            </p:childTnLst>
                          </p:cTn>
                        </p:par>
                        <p:par>
                          <p:cTn id="104" fill="hold">
                            <p:stCondLst>
                              <p:cond delay="1500"/>
                            </p:stCondLst>
                            <p:childTnLst>
                              <p:par>
                                <p:cTn id="105" presetID="10" presetClass="exit" presetSubtype="0" fill="hold" nodeType="afterEffect">
                                  <p:stCondLst>
                                    <p:cond delay="0"/>
                                  </p:stCondLst>
                                  <p:childTnLst>
                                    <p:animEffect transition="out" filter="fade">
                                      <p:cBhvr>
                                        <p:cTn id="106" dur="500"/>
                                        <p:tgtEl>
                                          <p:spTgt spid="385"/>
                                        </p:tgtEl>
                                      </p:cBhvr>
                                    </p:animEffect>
                                    <p:set>
                                      <p:cBhvr>
                                        <p:cTn id="107" dur="1" fill="hold">
                                          <p:stCondLst>
                                            <p:cond delay="499"/>
                                          </p:stCondLst>
                                        </p:cTn>
                                        <p:tgtEl>
                                          <p:spTgt spid="385"/>
                                        </p:tgtEl>
                                        <p:attrNameLst>
                                          <p:attrName>style.visibility</p:attrName>
                                        </p:attrNameLst>
                                      </p:cBhvr>
                                      <p:to>
                                        <p:strVal val="hidden"/>
                                      </p:to>
                                    </p:set>
                                  </p:childTnLst>
                                </p:cTn>
                              </p:par>
                            </p:childTnLst>
                          </p:cTn>
                        </p:par>
                        <p:par>
                          <p:cTn id="108" fill="hold">
                            <p:stCondLst>
                              <p:cond delay="2000"/>
                            </p:stCondLst>
                            <p:childTnLst>
                              <p:par>
                                <p:cTn id="109" presetID="10" presetClass="exit" presetSubtype="0" fill="hold" nodeType="afterEffect">
                                  <p:stCondLst>
                                    <p:cond delay="0"/>
                                  </p:stCondLst>
                                  <p:childTnLst>
                                    <p:animEffect transition="out" filter="fade">
                                      <p:cBhvr>
                                        <p:cTn id="110" dur="500"/>
                                        <p:tgtEl>
                                          <p:spTgt spid="401"/>
                                        </p:tgtEl>
                                      </p:cBhvr>
                                    </p:animEffect>
                                    <p:set>
                                      <p:cBhvr>
                                        <p:cTn id="111" dur="1" fill="hold">
                                          <p:stCondLst>
                                            <p:cond delay="499"/>
                                          </p:stCondLst>
                                        </p:cTn>
                                        <p:tgtEl>
                                          <p:spTgt spid="401"/>
                                        </p:tgtEl>
                                        <p:attrNameLst>
                                          <p:attrName>style.visibility</p:attrName>
                                        </p:attrNameLst>
                                      </p:cBhvr>
                                      <p:to>
                                        <p:strVal val="hidden"/>
                                      </p:to>
                                    </p:set>
                                  </p:childTnLst>
                                </p:cTn>
                              </p:par>
                            </p:childTnLst>
                          </p:cTn>
                        </p:par>
                        <p:par>
                          <p:cTn id="112" fill="hold">
                            <p:stCondLst>
                              <p:cond delay="2500"/>
                            </p:stCondLst>
                            <p:childTnLst>
                              <p:par>
                                <p:cTn id="113" presetID="10" presetClass="entr" presetSubtype="0" fill="hold" nodeType="afterEffect">
                                  <p:stCondLst>
                                    <p:cond delay="0"/>
                                  </p:stCondLst>
                                  <p:childTnLst>
                                    <p:set>
                                      <p:cBhvr>
                                        <p:cTn id="114" dur="1" fill="hold">
                                          <p:stCondLst>
                                            <p:cond delay="0"/>
                                          </p:stCondLst>
                                        </p:cTn>
                                        <p:tgtEl>
                                          <p:spTgt spid="376"/>
                                        </p:tgtEl>
                                        <p:attrNameLst>
                                          <p:attrName>style.visibility</p:attrName>
                                        </p:attrNameLst>
                                      </p:cBhvr>
                                      <p:to>
                                        <p:strVal val="visible"/>
                                      </p:to>
                                    </p:set>
                                    <p:animEffect transition="in" filter="fade">
                                      <p:cBhvr>
                                        <p:cTn id="115" dur="500"/>
                                        <p:tgtEl>
                                          <p:spTgt spid="376"/>
                                        </p:tgtEl>
                                      </p:cBhvr>
                                    </p:animEffect>
                                  </p:childTnLst>
                                </p:cTn>
                              </p:par>
                            </p:childTnLst>
                          </p:cTn>
                        </p:par>
                        <p:par>
                          <p:cTn id="116" fill="hold">
                            <p:stCondLst>
                              <p:cond delay="3000"/>
                            </p:stCondLst>
                            <p:childTnLst>
                              <p:par>
                                <p:cTn id="117" presetID="10" presetClass="entr" presetSubtype="0" fill="hold" nodeType="afterEffect">
                                  <p:stCondLst>
                                    <p:cond delay="0"/>
                                  </p:stCondLst>
                                  <p:childTnLst>
                                    <p:set>
                                      <p:cBhvr>
                                        <p:cTn id="118" dur="1" fill="hold">
                                          <p:stCondLst>
                                            <p:cond delay="0"/>
                                          </p:stCondLst>
                                        </p:cTn>
                                        <p:tgtEl>
                                          <p:spTgt spid="399"/>
                                        </p:tgtEl>
                                        <p:attrNameLst>
                                          <p:attrName>style.visibility</p:attrName>
                                        </p:attrNameLst>
                                      </p:cBhvr>
                                      <p:to>
                                        <p:strVal val="visible"/>
                                      </p:to>
                                    </p:set>
                                    <p:animEffect transition="in" filter="fade">
                                      <p:cBhvr>
                                        <p:cTn id="119" dur="500"/>
                                        <p:tgtEl>
                                          <p:spTgt spid="39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375"/>
                                        </p:tgtEl>
                                        <p:attrNameLst>
                                          <p:attrName>style.visibility</p:attrName>
                                        </p:attrNameLst>
                                      </p:cBhvr>
                                      <p:to>
                                        <p:strVal val="visible"/>
                                      </p:to>
                                    </p:set>
                                    <p:animEffect transition="in" filter="fade">
                                      <p:cBhvr>
                                        <p:cTn id="124" dur="500"/>
                                        <p:tgtEl>
                                          <p:spTgt spid="375"/>
                                        </p:tgtEl>
                                      </p:cBhvr>
                                    </p:animEffec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402"/>
                                        </p:tgtEl>
                                        <p:attrNameLst>
                                          <p:attrName>style.visibility</p:attrName>
                                        </p:attrNameLst>
                                      </p:cBhvr>
                                      <p:to>
                                        <p:strVal val="visible"/>
                                      </p:to>
                                    </p:set>
                                    <p:animEffect transition="in" filter="fade">
                                      <p:cBhvr>
                                        <p:cTn id="128" dur="500"/>
                                        <p:tgtEl>
                                          <p:spTgt spid="402"/>
                                        </p:tgtEl>
                                      </p:cBhvr>
                                    </p:animEffect>
                                  </p:childTnLst>
                                </p:cTn>
                              </p:par>
                            </p:childTnLst>
                          </p:cTn>
                        </p:par>
                        <p:par>
                          <p:cTn id="129" fill="hold">
                            <p:stCondLst>
                              <p:cond delay="1000"/>
                            </p:stCondLst>
                            <p:childTnLst>
                              <p:par>
                                <p:cTn id="130" presetID="10" presetClass="entr" presetSubtype="0" fill="hold" nodeType="afterEffect">
                                  <p:stCondLst>
                                    <p:cond delay="0"/>
                                  </p:stCondLst>
                                  <p:childTnLst>
                                    <p:set>
                                      <p:cBhvr>
                                        <p:cTn id="131" dur="1" fill="hold">
                                          <p:stCondLst>
                                            <p:cond delay="0"/>
                                          </p:stCondLst>
                                        </p:cTn>
                                        <p:tgtEl>
                                          <p:spTgt spid="407"/>
                                        </p:tgtEl>
                                        <p:attrNameLst>
                                          <p:attrName>style.visibility</p:attrName>
                                        </p:attrNameLst>
                                      </p:cBhvr>
                                      <p:to>
                                        <p:strVal val="visible"/>
                                      </p:to>
                                    </p:set>
                                    <p:animEffect transition="in" filter="fade">
                                      <p:cBhvr>
                                        <p:cTn id="132" dur="500"/>
                                        <p:tgtEl>
                                          <p:spTgt spid="407"/>
                                        </p:tgtEl>
                                      </p:cBhvr>
                                    </p:animEffect>
                                  </p:childTnLst>
                                </p:cTn>
                              </p:par>
                            </p:childTnLst>
                          </p:cTn>
                        </p:par>
                        <p:par>
                          <p:cTn id="133" fill="hold">
                            <p:stCondLst>
                              <p:cond delay="1500"/>
                            </p:stCondLst>
                            <p:childTnLst>
                              <p:par>
                                <p:cTn id="134" presetID="1" presetClass="entr" presetSubtype="0" fill="hold" grpId="0" nodeType="afterEffect">
                                  <p:stCondLst>
                                    <p:cond delay="0"/>
                                  </p:stCondLst>
                                  <p:childTnLst>
                                    <p:set>
                                      <p:cBhvr>
                                        <p:cTn id="135" dur="1" fill="hold">
                                          <p:stCondLst>
                                            <p:cond delay="0"/>
                                          </p:stCondLst>
                                        </p:cTn>
                                        <p:tgtEl>
                                          <p:spTgt spid="382"/>
                                        </p:tgtEl>
                                        <p:attrNameLst>
                                          <p:attrName>style.visibility</p:attrName>
                                        </p:attrNameLst>
                                      </p:cBhvr>
                                      <p:to>
                                        <p:strVal val="visible"/>
                                      </p:to>
                                    </p:set>
                                  </p:childTnLst>
                                </p:cTn>
                              </p:par>
                            </p:childTnLst>
                          </p:cTn>
                        </p:par>
                        <p:par>
                          <p:cTn id="136" fill="hold">
                            <p:stCondLst>
                              <p:cond delay="1500"/>
                            </p:stCondLst>
                            <p:childTnLst>
                              <p:par>
                                <p:cTn id="137" presetID="10" presetClass="exit" presetSubtype="0" fill="hold" nodeType="afterEffect">
                                  <p:stCondLst>
                                    <p:cond delay="0"/>
                                  </p:stCondLst>
                                  <p:childTnLst>
                                    <p:animEffect transition="out" filter="fade">
                                      <p:cBhvr>
                                        <p:cTn id="138" dur="500"/>
                                        <p:tgtEl>
                                          <p:spTgt spid="402"/>
                                        </p:tgtEl>
                                      </p:cBhvr>
                                    </p:animEffect>
                                    <p:set>
                                      <p:cBhvr>
                                        <p:cTn id="139" dur="1" fill="hold">
                                          <p:stCondLst>
                                            <p:cond delay="499"/>
                                          </p:stCondLst>
                                        </p:cTn>
                                        <p:tgtEl>
                                          <p:spTgt spid="402"/>
                                        </p:tgtEl>
                                        <p:attrNameLst>
                                          <p:attrName>style.visibility</p:attrName>
                                        </p:attrNameLst>
                                      </p:cBhvr>
                                      <p:to>
                                        <p:strVal val="hidden"/>
                                      </p:to>
                                    </p:set>
                                  </p:childTnLst>
                                </p:cTn>
                              </p:par>
                            </p:childTnLst>
                          </p:cTn>
                        </p:par>
                        <p:par>
                          <p:cTn id="140" fill="hold">
                            <p:stCondLst>
                              <p:cond delay="2000"/>
                            </p:stCondLst>
                            <p:childTnLst>
                              <p:par>
                                <p:cTn id="141" presetID="10" presetClass="exit" presetSubtype="0" fill="hold" nodeType="afterEffect">
                                  <p:stCondLst>
                                    <p:cond delay="0"/>
                                  </p:stCondLst>
                                  <p:childTnLst>
                                    <p:animEffect transition="out" filter="fade">
                                      <p:cBhvr>
                                        <p:cTn id="142" dur="500"/>
                                        <p:tgtEl>
                                          <p:spTgt spid="407"/>
                                        </p:tgtEl>
                                      </p:cBhvr>
                                    </p:animEffect>
                                    <p:set>
                                      <p:cBhvr>
                                        <p:cTn id="143" dur="1" fill="hold">
                                          <p:stCondLst>
                                            <p:cond delay="499"/>
                                          </p:stCondLst>
                                        </p:cTn>
                                        <p:tgtEl>
                                          <p:spTgt spid="407"/>
                                        </p:tgtEl>
                                        <p:attrNameLst>
                                          <p:attrName>style.visibility</p:attrName>
                                        </p:attrNameLst>
                                      </p:cBhvr>
                                      <p:to>
                                        <p:strVal val="hidden"/>
                                      </p:to>
                                    </p:set>
                                  </p:childTnLst>
                                </p:cTn>
                              </p:par>
                            </p:childTnLst>
                          </p:cTn>
                        </p:par>
                        <p:par>
                          <p:cTn id="144" fill="hold">
                            <p:stCondLst>
                              <p:cond delay="2500"/>
                            </p:stCondLst>
                            <p:childTnLst>
                              <p:par>
                                <p:cTn id="145" presetID="10" presetClass="entr" presetSubtype="0" fill="hold" nodeType="afterEffect">
                                  <p:stCondLst>
                                    <p:cond delay="0"/>
                                  </p:stCondLst>
                                  <p:childTnLst>
                                    <p:set>
                                      <p:cBhvr>
                                        <p:cTn id="146" dur="1" fill="hold">
                                          <p:stCondLst>
                                            <p:cond delay="0"/>
                                          </p:stCondLst>
                                        </p:cTn>
                                        <p:tgtEl>
                                          <p:spTgt spid="377"/>
                                        </p:tgtEl>
                                        <p:attrNameLst>
                                          <p:attrName>style.visibility</p:attrName>
                                        </p:attrNameLst>
                                      </p:cBhvr>
                                      <p:to>
                                        <p:strVal val="visible"/>
                                      </p:to>
                                    </p:set>
                                    <p:animEffect transition="in" filter="fade">
                                      <p:cBhvr>
                                        <p:cTn id="147" dur="500"/>
                                        <p:tgtEl>
                                          <p:spTgt spid="377"/>
                                        </p:tgtEl>
                                      </p:cBhvr>
                                    </p:animEffect>
                                  </p:childTnLst>
                                </p:cTn>
                              </p:par>
                            </p:childTnLst>
                          </p:cTn>
                        </p:par>
                        <p:par>
                          <p:cTn id="148" fill="hold">
                            <p:stCondLst>
                              <p:cond delay="3000"/>
                            </p:stCondLst>
                            <p:childTnLst>
                              <p:par>
                                <p:cTn id="149" presetID="10" presetClass="entr" presetSubtype="0" fill="hold" nodeType="afterEffect">
                                  <p:stCondLst>
                                    <p:cond delay="0"/>
                                  </p:stCondLst>
                                  <p:childTnLst>
                                    <p:set>
                                      <p:cBhvr>
                                        <p:cTn id="150" dur="1" fill="hold">
                                          <p:stCondLst>
                                            <p:cond delay="0"/>
                                          </p:stCondLst>
                                        </p:cTn>
                                        <p:tgtEl>
                                          <p:spTgt spid="400"/>
                                        </p:tgtEl>
                                        <p:attrNameLst>
                                          <p:attrName>style.visibility</p:attrName>
                                        </p:attrNameLst>
                                      </p:cBhvr>
                                      <p:to>
                                        <p:strVal val="visible"/>
                                      </p:to>
                                    </p:set>
                                    <p:animEffect transition="in" filter="fade">
                                      <p:cBhvr>
                                        <p:cTn id="151" dur="500"/>
                                        <p:tgtEl>
                                          <p:spTgt spid="40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1" nodeType="clickEffect">
                                  <p:stCondLst>
                                    <p:cond delay="0"/>
                                  </p:stCondLst>
                                  <p:childTnLst>
                                    <p:animEffect transition="out" filter="fade">
                                      <p:cBhvr>
                                        <p:cTn id="155" dur="500"/>
                                        <p:tgtEl>
                                          <p:spTgt spid="379"/>
                                        </p:tgtEl>
                                      </p:cBhvr>
                                    </p:animEffect>
                                    <p:set>
                                      <p:cBhvr>
                                        <p:cTn id="156" dur="1" fill="hold">
                                          <p:stCondLst>
                                            <p:cond delay="499"/>
                                          </p:stCondLst>
                                        </p:cTn>
                                        <p:tgtEl>
                                          <p:spTgt spid="379"/>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80"/>
                                        </p:tgtEl>
                                      </p:cBhvr>
                                    </p:animEffect>
                                    <p:set>
                                      <p:cBhvr>
                                        <p:cTn id="159" dur="1" fill="hold">
                                          <p:stCondLst>
                                            <p:cond delay="499"/>
                                          </p:stCondLst>
                                        </p:cTn>
                                        <p:tgtEl>
                                          <p:spTgt spid="380"/>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82"/>
                                        </p:tgtEl>
                                      </p:cBhvr>
                                    </p:animEffect>
                                    <p:set>
                                      <p:cBhvr>
                                        <p:cTn id="162" dur="1" fill="hold">
                                          <p:stCondLst>
                                            <p:cond delay="499"/>
                                          </p:stCondLst>
                                        </p:cTn>
                                        <p:tgtEl>
                                          <p:spTgt spid="382"/>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376"/>
                                        </p:tgtEl>
                                      </p:cBhvr>
                                    </p:animEffect>
                                    <p:set>
                                      <p:cBhvr>
                                        <p:cTn id="167" dur="1" fill="hold">
                                          <p:stCondLst>
                                            <p:cond delay="499"/>
                                          </p:stCondLst>
                                        </p:cTn>
                                        <p:tgtEl>
                                          <p:spTgt spid="376"/>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399"/>
                                        </p:tgtEl>
                                      </p:cBhvr>
                                    </p:animEffect>
                                    <p:set>
                                      <p:cBhvr>
                                        <p:cTn id="170" dur="1" fill="hold">
                                          <p:stCondLst>
                                            <p:cond delay="499"/>
                                          </p:stCondLst>
                                        </p:cTn>
                                        <p:tgtEl>
                                          <p:spTgt spid="399"/>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42" presetClass="path" presetSubtype="0" accel="50000" decel="50000" fill="hold" nodeType="clickEffect">
                                  <p:stCondLst>
                                    <p:cond delay="0"/>
                                  </p:stCondLst>
                                  <p:childTnLst>
                                    <p:animMotion origin="layout" path="M 2.08333E-7 -4.07407E-6 L -0.16927 -4.07407E-6 " pathEditMode="relative" rAng="0" ptsTypes="AA">
                                      <p:cBhvr>
                                        <p:cTn id="174" dur="2000" fill="hold"/>
                                        <p:tgtEl>
                                          <p:spTgt spid="374"/>
                                        </p:tgtEl>
                                        <p:attrNameLst>
                                          <p:attrName>ppt_x</p:attrName>
                                          <p:attrName>ppt_y</p:attrName>
                                        </p:attrNameLst>
                                      </p:cBhvr>
                                      <p:rCtr x="-8464" y="0"/>
                                    </p:animMotion>
                                  </p:childTnLst>
                                </p:cTn>
                              </p:par>
                            </p:childTnLst>
                          </p:cTn>
                        </p:par>
                        <p:par>
                          <p:cTn id="175" fill="hold">
                            <p:stCondLst>
                              <p:cond delay="2000"/>
                            </p:stCondLst>
                            <p:childTnLst>
                              <p:par>
                                <p:cTn id="176" presetID="10" presetClass="entr" presetSubtype="0" fill="hold" nodeType="afterEffect">
                                  <p:stCondLst>
                                    <p:cond delay="0"/>
                                  </p:stCondLst>
                                  <p:childTnLst>
                                    <p:set>
                                      <p:cBhvr>
                                        <p:cTn id="177" dur="1" fill="hold">
                                          <p:stCondLst>
                                            <p:cond delay="0"/>
                                          </p:stCondLst>
                                        </p:cTn>
                                        <p:tgtEl>
                                          <p:spTgt spid="409"/>
                                        </p:tgtEl>
                                        <p:attrNameLst>
                                          <p:attrName>style.visibility</p:attrName>
                                        </p:attrNameLst>
                                      </p:cBhvr>
                                      <p:to>
                                        <p:strVal val="visible"/>
                                      </p:to>
                                    </p:set>
                                    <p:animEffect transition="in" filter="fade">
                                      <p:cBhvr>
                                        <p:cTn id="178" dur="500"/>
                                        <p:tgtEl>
                                          <p:spTgt spid="409"/>
                                        </p:tgtEl>
                                      </p:cBhvr>
                                    </p:animEffect>
                                  </p:childTnLst>
                                </p:cTn>
                              </p:par>
                            </p:childTnLst>
                          </p:cTn>
                        </p:par>
                        <p:par>
                          <p:cTn id="179" fill="hold">
                            <p:stCondLst>
                              <p:cond delay="2500"/>
                            </p:stCondLst>
                            <p:childTnLst>
                              <p:par>
                                <p:cTn id="180" presetID="10" presetClass="entr" presetSubtype="0" fill="hold" nodeType="afterEffect">
                                  <p:stCondLst>
                                    <p:cond delay="0"/>
                                  </p:stCondLst>
                                  <p:childTnLst>
                                    <p:set>
                                      <p:cBhvr>
                                        <p:cTn id="181" dur="1" fill="hold">
                                          <p:stCondLst>
                                            <p:cond delay="0"/>
                                          </p:stCondLst>
                                        </p:cTn>
                                        <p:tgtEl>
                                          <p:spTgt spid="410"/>
                                        </p:tgtEl>
                                        <p:attrNameLst>
                                          <p:attrName>style.visibility</p:attrName>
                                        </p:attrNameLst>
                                      </p:cBhvr>
                                      <p:to>
                                        <p:strVal val="visible"/>
                                      </p:to>
                                    </p:set>
                                    <p:animEffect transition="in" filter="fade">
                                      <p:cBhvr>
                                        <p:cTn id="182" dur="500"/>
                                        <p:tgtEl>
                                          <p:spTgt spid="410"/>
                                        </p:tgtEl>
                                      </p:cBhvr>
                                    </p:animEffect>
                                  </p:childTnLst>
                                </p:cTn>
                              </p:par>
                            </p:childTnLst>
                          </p:cTn>
                        </p:par>
                        <p:par>
                          <p:cTn id="183" fill="hold">
                            <p:stCondLst>
                              <p:cond delay="3000"/>
                            </p:stCondLst>
                            <p:childTnLst>
                              <p:par>
                                <p:cTn id="184" presetID="1" presetClass="entr" presetSubtype="0" fill="hold" grpId="2" nodeType="afterEffect">
                                  <p:stCondLst>
                                    <p:cond delay="0"/>
                                  </p:stCondLst>
                                  <p:childTnLst>
                                    <p:set>
                                      <p:cBhvr>
                                        <p:cTn id="185" dur="1" fill="hold">
                                          <p:stCondLst>
                                            <p:cond delay="0"/>
                                          </p:stCondLst>
                                        </p:cTn>
                                        <p:tgtEl>
                                          <p:spTgt spid="379"/>
                                        </p:tgtEl>
                                        <p:attrNameLst>
                                          <p:attrName>style.visibility</p:attrName>
                                        </p:attrNameLst>
                                      </p:cBhvr>
                                      <p:to>
                                        <p:strVal val="visible"/>
                                      </p:to>
                                    </p:set>
                                  </p:childTnLst>
                                </p:cTn>
                              </p:par>
                            </p:childTnLst>
                          </p:cTn>
                        </p:par>
                        <p:par>
                          <p:cTn id="186" fill="hold">
                            <p:stCondLst>
                              <p:cond delay="3000"/>
                            </p:stCondLst>
                            <p:childTnLst>
                              <p:par>
                                <p:cTn id="187" presetID="10" presetClass="exit" presetSubtype="0" fill="hold" nodeType="afterEffect">
                                  <p:stCondLst>
                                    <p:cond delay="0"/>
                                  </p:stCondLst>
                                  <p:childTnLst>
                                    <p:animEffect transition="out" filter="fade">
                                      <p:cBhvr>
                                        <p:cTn id="188" dur="500"/>
                                        <p:tgtEl>
                                          <p:spTgt spid="409"/>
                                        </p:tgtEl>
                                      </p:cBhvr>
                                    </p:animEffect>
                                    <p:set>
                                      <p:cBhvr>
                                        <p:cTn id="189" dur="1" fill="hold">
                                          <p:stCondLst>
                                            <p:cond delay="499"/>
                                          </p:stCondLst>
                                        </p:cTn>
                                        <p:tgtEl>
                                          <p:spTgt spid="409"/>
                                        </p:tgtEl>
                                        <p:attrNameLst>
                                          <p:attrName>style.visibility</p:attrName>
                                        </p:attrNameLst>
                                      </p:cBhvr>
                                      <p:to>
                                        <p:strVal val="hidden"/>
                                      </p:to>
                                    </p:set>
                                  </p:childTnLst>
                                </p:cTn>
                              </p:par>
                            </p:childTnLst>
                          </p:cTn>
                        </p:par>
                        <p:par>
                          <p:cTn id="190" fill="hold">
                            <p:stCondLst>
                              <p:cond delay="3500"/>
                            </p:stCondLst>
                            <p:childTnLst>
                              <p:par>
                                <p:cTn id="191" presetID="10" presetClass="exit" presetSubtype="0" fill="hold" nodeType="afterEffect">
                                  <p:stCondLst>
                                    <p:cond delay="0"/>
                                  </p:stCondLst>
                                  <p:childTnLst>
                                    <p:animEffect transition="out" filter="fade">
                                      <p:cBhvr>
                                        <p:cTn id="192" dur="500"/>
                                        <p:tgtEl>
                                          <p:spTgt spid="410"/>
                                        </p:tgtEl>
                                      </p:cBhvr>
                                    </p:animEffect>
                                    <p:set>
                                      <p:cBhvr>
                                        <p:cTn id="193" dur="1" fill="hold">
                                          <p:stCondLst>
                                            <p:cond delay="499"/>
                                          </p:stCondLst>
                                        </p:cTn>
                                        <p:tgtEl>
                                          <p:spTgt spid="410"/>
                                        </p:tgtEl>
                                        <p:attrNameLst>
                                          <p:attrName>style.visibility</p:attrName>
                                        </p:attrNameLst>
                                      </p:cBhvr>
                                      <p:to>
                                        <p:strVal val="hidden"/>
                                      </p:to>
                                    </p:set>
                                  </p:childTnLst>
                                </p:cTn>
                              </p:par>
                            </p:childTnLst>
                          </p:cTn>
                        </p:par>
                        <p:par>
                          <p:cTn id="194" fill="hold">
                            <p:stCondLst>
                              <p:cond delay="4000"/>
                            </p:stCondLst>
                            <p:childTnLst>
                              <p:par>
                                <p:cTn id="195" presetID="10" presetClass="entr" presetSubtype="0" fill="hold" nodeType="afterEffect">
                                  <p:stCondLst>
                                    <p:cond delay="0"/>
                                  </p:stCondLst>
                                  <p:childTnLst>
                                    <p:set>
                                      <p:cBhvr>
                                        <p:cTn id="196" dur="1" fill="hold">
                                          <p:stCondLst>
                                            <p:cond delay="0"/>
                                          </p:stCondLst>
                                        </p:cTn>
                                        <p:tgtEl>
                                          <p:spTgt spid="408"/>
                                        </p:tgtEl>
                                        <p:attrNameLst>
                                          <p:attrName>style.visibility</p:attrName>
                                        </p:attrNameLst>
                                      </p:cBhvr>
                                      <p:to>
                                        <p:strVal val="visible"/>
                                      </p:to>
                                    </p:set>
                                    <p:animEffect transition="in" filter="fade">
                                      <p:cBhvr>
                                        <p:cTn id="197" dur="500"/>
                                        <p:tgtEl>
                                          <p:spTgt spid="408"/>
                                        </p:tgtEl>
                                      </p:cBhvr>
                                    </p:animEffect>
                                  </p:childTnLst>
                                </p:cTn>
                              </p:par>
                            </p:childTnLst>
                          </p:cTn>
                        </p:par>
                        <p:par>
                          <p:cTn id="198" fill="hold">
                            <p:stCondLst>
                              <p:cond delay="4500"/>
                            </p:stCondLst>
                            <p:childTnLst>
                              <p:par>
                                <p:cTn id="199" presetID="10" presetClass="entr" presetSubtype="0" fill="hold" nodeType="afterEffect">
                                  <p:stCondLst>
                                    <p:cond delay="0"/>
                                  </p:stCondLst>
                                  <p:childTnLst>
                                    <p:set>
                                      <p:cBhvr>
                                        <p:cTn id="200" dur="1" fill="hold">
                                          <p:stCondLst>
                                            <p:cond delay="0"/>
                                          </p:stCondLst>
                                        </p:cTn>
                                        <p:tgtEl>
                                          <p:spTgt spid="424"/>
                                        </p:tgtEl>
                                        <p:attrNameLst>
                                          <p:attrName>style.visibility</p:attrName>
                                        </p:attrNameLst>
                                      </p:cBhvr>
                                      <p:to>
                                        <p:strVal val="visible"/>
                                      </p:to>
                                    </p:set>
                                    <p:animEffect transition="in" filter="fade">
                                      <p:cBhvr>
                                        <p:cTn id="201" dur="5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p:bldP spid="371" grpId="0" animBg="1"/>
      <p:bldP spid="379" grpId="0" animBg="1"/>
      <p:bldP spid="379" grpId="1" animBg="1"/>
      <p:bldP spid="379" grpId="2" animBg="1"/>
      <p:bldP spid="380" grpId="0" animBg="1"/>
      <p:bldP spid="380" grpId="1" animBg="1"/>
      <p:bldP spid="382" grpId="0" animBg="1"/>
      <p:bldP spid="382"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Unsupported Features</a:t>
            </a:r>
            <a:endParaRPr lang="en-US" dirty="0"/>
          </a:p>
        </p:txBody>
      </p:sp>
      <p:sp>
        <p:nvSpPr>
          <p:cNvPr id="6" name="Content Placeholder 5"/>
          <p:cNvSpPr>
            <a:spLocks noGrp="1"/>
          </p:cNvSpPr>
          <p:nvPr>
            <p:ph idx="1"/>
          </p:nvPr>
        </p:nvSpPr>
        <p:spPr/>
        <p:txBody>
          <a:bodyPr/>
          <a:lstStyle/>
          <a:p>
            <a:r>
              <a:rPr lang="en-GB" altLang="ja-JP" dirty="0"/>
              <a:t>CTI </a:t>
            </a:r>
            <a:r>
              <a:rPr lang="en-GB" altLang="ja-JP" dirty="0" smtClean="0"/>
              <a:t>phone control</a:t>
            </a:r>
          </a:p>
          <a:p>
            <a:r>
              <a:rPr lang="en-GB" altLang="ja-JP" dirty="0" smtClean="0"/>
              <a:t>CAPF client certificate provisioning</a:t>
            </a:r>
          </a:p>
          <a:p>
            <a:r>
              <a:rPr lang="en-GB" altLang="ja-JP" dirty="0" smtClean="0"/>
              <a:t>Jabber file transfer (supported only in hybrid IM&amp;P deployment)</a:t>
            </a:r>
          </a:p>
          <a:p>
            <a:pPr marL="187523" lvl="2" indent="-185738">
              <a:spcBef>
                <a:spcPts val="1200"/>
              </a:spcBef>
              <a:buClr>
                <a:srgbClr val="168ACB"/>
              </a:buClr>
            </a:pPr>
            <a:r>
              <a:rPr lang="en-GB" altLang="ja-JP" sz="1800" dirty="0" smtClean="0"/>
              <a:t>Jabber Mobile features include DVO-R</a:t>
            </a:r>
            <a:r>
              <a:rPr lang="en-GB" altLang="ja-JP" sz="1800" dirty="0"/>
              <a:t>, GSM handoff, session </a:t>
            </a:r>
            <a:r>
              <a:rPr lang="en-GB" altLang="ja-JP" sz="1800" dirty="0" smtClean="0"/>
              <a:t>persistency</a:t>
            </a:r>
          </a:p>
          <a:p>
            <a:pPr marL="187523" lvl="2" indent="-185738">
              <a:spcBef>
                <a:spcPts val="1200"/>
              </a:spcBef>
              <a:buClr>
                <a:srgbClr val="168ACB"/>
              </a:buClr>
            </a:pPr>
            <a:r>
              <a:rPr lang="en-GB" altLang="ja-JP" sz="1800" dirty="0"/>
              <a:t>TC </a:t>
            </a:r>
            <a:r>
              <a:rPr lang="en-GB" altLang="ja-JP" sz="1800" dirty="0" smtClean="0"/>
              <a:t>Endpoint OBTP</a:t>
            </a:r>
          </a:p>
          <a:p>
            <a:pPr marL="187523" lvl="2" indent="-185738">
              <a:spcBef>
                <a:spcPts val="1200"/>
              </a:spcBef>
              <a:buClr>
                <a:srgbClr val="168ACB"/>
              </a:buClr>
            </a:pPr>
            <a:r>
              <a:rPr lang="en-GB" altLang="ja-JP" sz="1800" dirty="0" smtClean="0"/>
              <a:t>TC Endpoint </a:t>
            </a:r>
            <a:r>
              <a:rPr lang="de-CH" altLang="ja-JP" sz="1800" dirty="0"/>
              <a:t>management </a:t>
            </a:r>
            <a:r>
              <a:rPr lang="de-CH" altLang="ja-JP" sz="1800" dirty="0" smtClean="0"/>
              <a:t>(</a:t>
            </a:r>
            <a:r>
              <a:rPr lang="de-CH" altLang="ja-JP" sz="1800" dirty="0"/>
              <a:t>SNMP, SSH/HTTP access</a:t>
            </a:r>
            <a:r>
              <a:rPr lang="de-CH" altLang="ja-JP" sz="1800" dirty="0" smtClean="0"/>
              <a:t>)</a:t>
            </a:r>
          </a:p>
          <a:p>
            <a:pPr marL="187523" lvl="2" indent="-185738">
              <a:spcBef>
                <a:spcPts val="1200"/>
              </a:spcBef>
              <a:buClr>
                <a:srgbClr val="168ACB"/>
              </a:buClr>
            </a:pPr>
            <a:r>
              <a:rPr lang="en-US" altLang="ja-JP" sz="1800" dirty="0"/>
              <a:t>Media Path Optimization (ICE</a:t>
            </a:r>
            <a:r>
              <a:rPr lang="en-US" altLang="ja-JP" sz="1800" dirty="0" smtClean="0"/>
              <a:t>)</a:t>
            </a:r>
          </a:p>
          <a:p>
            <a:pPr marL="187523" lvl="2" indent="-185738">
              <a:spcBef>
                <a:spcPts val="1200"/>
              </a:spcBef>
              <a:buClr>
                <a:srgbClr val="168ACB"/>
              </a:buClr>
            </a:pPr>
            <a:r>
              <a:rPr lang="en-US" altLang="ja-JP" sz="1800" dirty="0" smtClean="0"/>
              <a:t>Early Media</a:t>
            </a:r>
            <a:r>
              <a:rPr lang="ja-JP" altLang="en-US" sz="1800" dirty="0" smtClean="0"/>
              <a:t> </a:t>
            </a:r>
            <a:endParaRPr lang="en-US" altLang="ja-JP" sz="1800" dirty="0"/>
          </a:p>
          <a:p>
            <a:pPr marL="187523" lvl="2" indent="-185738">
              <a:spcBef>
                <a:spcPts val="1200"/>
              </a:spcBef>
              <a:buClr>
                <a:srgbClr val="168ACB"/>
              </a:buClr>
            </a:pPr>
            <a:endParaRPr lang="de-CH" altLang="ja-JP" sz="1800" dirty="0" smtClean="0"/>
          </a:p>
          <a:p>
            <a:pPr marL="187523" lvl="2" indent="-185738">
              <a:spcBef>
                <a:spcPts val="1200"/>
              </a:spcBef>
              <a:buClr>
                <a:srgbClr val="168ACB"/>
              </a:buClr>
            </a:pPr>
            <a:endParaRPr lang="en-US" altLang="ja-JP" sz="1800" dirty="0"/>
          </a:p>
          <a:p>
            <a:pPr marL="187523" lvl="2" indent="-185738">
              <a:spcBef>
                <a:spcPts val="1200"/>
              </a:spcBef>
              <a:buClr>
                <a:srgbClr val="168ACB"/>
              </a:buClr>
            </a:pPr>
            <a:endParaRPr lang="en-GB" altLang="ja-JP" sz="1800" dirty="0"/>
          </a:p>
          <a:p>
            <a:endParaRPr lang="en-US" dirty="0"/>
          </a:p>
        </p:txBody>
      </p:sp>
      <p:sp>
        <p:nvSpPr>
          <p:cNvPr id="7" name="Text Placeholder 6"/>
          <p:cNvSpPr>
            <a:spLocks noGrp="1"/>
          </p:cNvSpPr>
          <p:nvPr>
            <p:ph type="body" sz="quarter" idx="10"/>
          </p:nvPr>
        </p:nvSpPr>
        <p:spPr/>
        <p:txBody>
          <a:bodyPr/>
          <a:lstStyle/>
          <a:p>
            <a:r>
              <a:rPr lang="en-US" dirty="0" smtClean="0"/>
              <a:t>Mobile </a:t>
            </a:r>
            <a:r>
              <a:rPr lang="en-US" dirty="0"/>
              <a:t>&amp; Remote Access</a:t>
            </a:r>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41</a:t>
            </a:fld>
            <a:endParaRPr lang="en-US" kern="0" dirty="0">
              <a:solidFill>
                <a:srgbClr val="595959"/>
              </a:solidFill>
            </a:endParaRPr>
          </a:p>
        </p:txBody>
      </p:sp>
    </p:spTree>
    <p:extLst>
      <p:ext uri="{BB962C8B-B14F-4D97-AF65-F5344CB8AC3E}">
        <p14:creationId xmlns:p14="http://schemas.microsoft.com/office/powerpoint/2010/main" val="282419214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flipH="1" flipV="1">
            <a:off x="2240728" y="2704602"/>
            <a:ext cx="116862" cy="845346"/>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2357589" y="3537369"/>
            <a:ext cx="1637174" cy="12579"/>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333846" y="41394"/>
            <a:ext cx="8733954" cy="765432"/>
          </a:xfrm>
        </p:spPr>
        <p:txBody>
          <a:bodyPr/>
          <a:lstStyle/>
          <a:p>
            <a:r>
              <a:rPr lang="en-US" dirty="0" smtClean="0"/>
              <a:t>Unsupported: Unbalanced Expressway Deployments</a:t>
            </a:r>
            <a:endParaRPr lang="en-US" sz="2100" dirty="0"/>
          </a:p>
        </p:txBody>
      </p:sp>
      <p:cxnSp>
        <p:nvCxnSpPr>
          <p:cNvPr id="73" name="Straight Connector 72"/>
          <p:cNvCxnSpPr/>
          <p:nvPr/>
        </p:nvCxnSpPr>
        <p:spPr>
          <a:xfrm flipV="1">
            <a:off x="3364106" y="1662999"/>
            <a:ext cx="0" cy="2191198"/>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flipV="1">
            <a:off x="2563791" y="1662999"/>
            <a:ext cx="0" cy="2191198"/>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52" name="Rounded Rectangle 51"/>
          <p:cNvSpPr/>
          <p:nvPr/>
        </p:nvSpPr>
        <p:spPr>
          <a:xfrm>
            <a:off x="1899329" y="2261224"/>
            <a:ext cx="1648031" cy="527612"/>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685834"/>
            <a:endParaRPr lang="en-US" sz="1400" dirty="0">
              <a:solidFill>
                <a:srgbClr val="FFFFFF"/>
              </a:solidFill>
            </a:endParaRPr>
          </a:p>
        </p:txBody>
      </p:sp>
      <p:cxnSp>
        <p:nvCxnSpPr>
          <p:cNvPr id="53" name="Straight Connector 52"/>
          <p:cNvCxnSpPr>
            <a:endCxn id="60" idx="3"/>
          </p:cNvCxnSpPr>
          <p:nvPr/>
        </p:nvCxnSpPr>
        <p:spPr>
          <a:xfrm flipH="1">
            <a:off x="1569382" y="2508935"/>
            <a:ext cx="2683977" cy="20622"/>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55" name="Rounded Rectangle 16"/>
          <p:cNvSpPr>
            <a:spLocks noChangeAspect="1"/>
          </p:cNvSpPr>
          <p:nvPr/>
        </p:nvSpPr>
        <p:spPr>
          <a:xfrm>
            <a:off x="76218" y="1971150"/>
            <a:ext cx="1387923"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171459" rtlCol="0" anchor="b"/>
          <a:lstStyle/>
          <a:p>
            <a:pPr algn="ctr" defTabSz="685834"/>
            <a:endParaRPr lang="en-US" sz="1400" dirty="0">
              <a:solidFill>
                <a:srgbClr val="FFFFFF">
                  <a:lumMod val="50000"/>
                </a:srgbClr>
              </a:solidFill>
            </a:endParaRPr>
          </a:p>
        </p:txBody>
      </p:sp>
      <p:sp>
        <p:nvSpPr>
          <p:cNvPr id="56" name="TextBox 55"/>
          <p:cNvSpPr txBox="1"/>
          <p:nvPr/>
        </p:nvSpPr>
        <p:spPr>
          <a:xfrm>
            <a:off x="1036209" y="1621047"/>
            <a:ext cx="1515716" cy="401620"/>
          </a:xfrm>
          <a:prstGeom prst="rect">
            <a:avLst/>
          </a:prstGeom>
          <a:noFill/>
        </p:spPr>
        <p:txBody>
          <a:bodyPr wrap="square" lIns="68553" tIns="34277" rIns="68553" bIns="34277" rtlCol="0">
            <a:spAutoFit/>
          </a:bodyPr>
          <a:lstStyle/>
          <a:p>
            <a:pPr algn="r" defTabSz="685834" eaLnBrk="0" fontAlgn="base" hangingPunct="0">
              <a:lnSpc>
                <a:spcPct val="90000"/>
              </a:lnSpc>
              <a:spcBef>
                <a:spcPct val="0"/>
              </a:spcBef>
              <a:spcAft>
                <a:spcPct val="0"/>
              </a:spcAft>
            </a:pPr>
            <a:r>
              <a:rPr lang="en-US" sz="1200" b="1" dirty="0">
                <a:solidFill>
                  <a:srgbClr val="00B050"/>
                </a:solidFill>
              </a:rPr>
              <a:t>Inside firewall (Intranet)</a:t>
            </a:r>
          </a:p>
        </p:txBody>
      </p:sp>
      <p:sp>
        <p:nvSpPr>
          <p:cNvPr id="57" name="TextBox 56"/>
          <p:cNvSpPr txBox="1"/>
          <p:nvPr/>
        </p:nvSpPr>
        <p:spPr>
          <a:xfrm>
            <a:off x="3405093" y="1621050"/>
            <a:ext cx="1881973" cy="404734"/>
          </a:xfrm>
          <a:prstGeom prst="rect">
            <a:avLst/>
          </a:prstGeom>
          <a:noFill/>
        </p:spPr>
        <p:txBody>
          <a:bodyPr wrap="square" lIns="68553" tIns="34277" rIns="68553" bIns="34277" rtlCol="0">
            <a:spAutoFit/>
          </a:bodyPr>
          <a:lstStyle/>
          <a:p>
            <a:pPr defTabSz="685834" eaLnBrk="0" fontAlgn="base" hangingPunct="0">
              <a:lnSpc>
                <a:spcPct val="90000"/>
              </a:lnSpc>
              <a:spcBef>
                <a:spcPct val="0"/>
              </a:spcBef>
              <a:spcAft>
                <a:spcPct val="0"/>
              </a:spcAft>
            </a:pPr>
            <a:r>
              <a:rPr lang="en-US" sz="1200" b="1" dirty="0">
                <a:solidFill>
                  <a:srgbClr val="B21A1A"/>
                </a:solidFill>
              </a:rPr>
              <a:t>Outside firewall</a:t>
            </a:r>
            <a:br>
              <a:rPr lang="en-US" sz="1200" b="1" dirty="0">
                <a:solidFill>
                  <a:srgbClr val="B21A1A"/>
                </a:solidFill>
              </a:rPr>
            </a:br>
            <a:r>
              <a:rPr lang="en-US" sz="1200" b="1" dirty="0">
                <a:solidFill>
                  <a:srgbClr val="B21A1A"/>
                </a:solidFill>
              </a:rPr>
              <a:t>(Public Internet)</a:t>
            </a:r>
          </a:p>
        </p:txBody>
      </p:sp>
      <p:graphicFrame>
        <p:nvGraphicFramePr>
          <p:cNvPr id="58" name="Object 150"/>
          <p:cNvGraphicFramePr>
            <a:graphicFrameLocks noChangeAspect="1"/>
          </p:cNvGraphicFramePr>
          <p:nvPr>
            <p:extLst>
              <p:ext uri="{D42A27DB-BD31-4B8C-83A1-F6EECF244321}">
                <p14:modId xmlns:p14="http://schemas.microsoft.com/office/powerpoint/2010/main" val="2814249345"/>
              </p:ext>
            </p:extLst>
          </p:nvPr>
        </p:nvGraphicFramePr>
        <p:xfrm>
          <a:off x="2770996" y="2348538"/>
          <a:ext cx="402093" cy="362045"/>
        </p:xfrm>
        <a:graphic>
          <a:graphicData uri="http://schemas.openxmlformats.org/presentationml/2006/ole">
            <mc:AlternateContent xmlns:mc="http://schemas.openxmlformats.org/markup-compatibility/2006">
              <mc:Choice xmlns:v="urn:schemas-microsoft-com:vml" Requires="v">
                <p:oleObj spid="_x0000_s14130" name="Visio" r:id="rId4" imgW="576739" imgH="518732" progId="">
                  <p:embed/>
                </p:oleObj>
              </mc:Choice>
              <mc:Fallback>
                <p:oleObj name="Visio" r:id="rId4" imgW="576739" imgH="51873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996" y="2348538"/>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9" name="Picture 58" descr="firewall-sid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flipH="1">
            <a:off x="2351472" y="2441079"/>
            <a:ext cx="425642" cy="176963"/>
          </a:xfrm>
          <a:prstGeom prst="rect">
            <a:avLst/>
          </a:prstGeom>
        </p:spPr>
      </p:pic>
      <p:graphicFrame>
        <p:nvGraphicFramePr>
          <p:cNvPr id="60" name="Object 154"/>
          <p:cNvGraphicFramePr>
            <a:graphicFrameLocks noChangeAspect="1"/>
          </p:cNvGraphicFramePr>
          <p:nvPr>
            <p:extLst>
              <p:ext uri="{D42A27DB-BD31-4B8C-83A1-F6EECF244321}">
                <p14:modId xmlns:p14="http://schemas.microsoft.com/office/powerpoint/2010/main" val="2533085971"/>
              </p:ext>
            </p:extLst>
          </p:nvPr>
        </p:nvGraphicFramePr>
        <p:xfrm>
          <a:off x="1164192" y="2347166"/>
          <a:ext cx="405192" cy="364782"/>
        </p:xfrm>
        <a:graphic>
          <a:graphicData uri="http://schemas.openxmlformats.org/presentationml/2006/ole">
            <mc:AlternateContent xmlns:mc="http://schemas.openxmlformats.org/markup-compatibility/2006">
              <mc:Choice xmlns:v="urn:schemas-microsoft-com:vml" Requires="v">
                <p:oleObj spid="_x0000_s14131" name="Visio" r:id="rId7" imgW="575405" imgH="517731" progId="">
                  <p:embed/>
                </p:oleObj>
              </mc:Choice>
              <mc:Fallback>
                <p:oleObj name="Visio" r:id="rId7" imgW="575405" imgH="517731"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4192" y="2347166"/>
                        <a:ext cx="405192" cy="364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 name="Picture 60" descr="firewall-sid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flipH="1">
            <a:off x="3166976" y="2441079"/>
            <a:ext cx="425642" cy="176963"/>
          </a:xfrm>
          <a:prstGeom prst="rect">
            <a:avLst/>
          </a:prstGeom>
        </p:spPr>
      </p:pic>
      <p:sp>
        <p:nvSpPr>
          <p:cNvPr id="63" name="TextBox 62"/>
          <p:cNvSpPr txBox="1"/>
          <p:nvPr/>
        </p:nvSpPr>
        <p:spPr>
          <a:xfrm>
            <a:off x="2423109" y="2773355"/>
            <a:ext cx="1088227" cy="430875"/>
          </a:xfrm>
          <a:prstGeom prst="rect">
            <a:avLst/>
          </a:prstGeom>
          <a:noFill/>
        </p:spPr>
        <p:txBody>
          <a:bodyPr wrap="square" lIns="91428" tIns="45714" rIns="91428" bIns="45714" rtlCol="0">
            <a:spAutoFit/>
          </a:bodyPr>
          <a:lstStyle/>
          <a:p>
            <a:pPr algn="ctr" defTabSz="685834"/>
            <a:r>
              <a:rPr lang="en-US" sz="1100" dirty="0">
                <a:solidFill>
                  <a:srgbClr val="000000"/>
                </a:solidFill>
              </a:rPr>
              <a:t>Expressway E</a:t>
            </a:r>
          </a:p>
          <a:p>
            <a:pPr algn="ctr" defTabSz="685834"/>
            <a:r>
              <a:rPr lang="en-US" sz="1100" dirty="0">
                <a:solidFill>
                  <a:srgbClr val="000000"/>
                </a:solidFill>
              </a:rPr>
              <a:t>Cluster A</a:t>
            </a:r>
          </a:p>
        </p:txBody>
      </p:sp>
      <p:graphicFrame>
        <p:nvGraphicFramePr>
          <p:cNvPr id="64" name="Object 153"/>
          <p:cNvGraphicFramePr>
            <a:graphicFrameLocks noChangeAspect="1"/>
          </p:cNvGraphicFramePr>
          <p:nvPr>
            <p:extLst>
              <p:ext uri="{D42A27DB-BD31-4B8C-83A1-F6EECF244321}">
                <p14:modId xmlns:p14="http://schemas.microsoft.com/office/powerpoint/2010/main" val="2070568743"/>
              </p:ext>
            </p:extLst>
          </p:nvPr>
        </p:nvGraphicFramePr>
        <p:xfrm>
          <a:off x="1955090" y="2348381"/>
          <a:ext cx="402499" cy="362355"/>
        </p:xfrm>
        <a:graphic>
          <a:graphicData uri="http://schemas.openxmlformats.org/presentationml/2006/ole">
            <mc:AlternateContent xmlns:mc="http://schemas.openxmlformats.org/markup-compatibility/2006">
              <mc:Choice xmlns:v="urn:schemas-microsoft-com:vml" Requires="v">
                <p:oleObj spid="_x0000_s14132" name="Visio" r:id="rId9" imgW="576739" imgH="518732" progId="">
                  <p:embed/>
                </p:oleObj>
              </mc:Choice>
              <mc:Fallback>
                <p:oleObj name="Visio" r:id="rId9" imgW="576739" imgH="518732"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5090" y="2348381"/>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TextBox 64"/>
          <p:cNvSpPr txBox="1"/>
          <p:nvPr/>
        </p:nvSpPr>
        <p:spPr>
          <a:xfrm>
            <a:off x="1569382" y="2773355"/>
            <a:ext cx="994910" cy="430875"/>
          </a:xfrm>
          <a:prstGeom prst="rect">
            <a:avLst/>
          </a:prstGeom>
          <a:noFill/>
        </p:spPr>
        <p:txBody>
          <a:bodyPr wrap="square" lIns="91428" tIns="45714" rIns="91428" bIns="45714" rtlCol="0">
            <a:spAutoFit/>
          </a:bodyPr>
          <a:lstStyle/>
          <a:p>
            <a:pPr algn="ctr" defTabSz="685834"/>
            <a:r>
              <a:rPr lang="en-US" sz="1100" dirty="0">
                <a:solidFill>
                  <a:srgbClr val="000000"/>
                </a:solidFill>
              </a:rPr>
              <a:t>Expressway </a:t>
            </a:r>
          </a:p>
          <a:p>
            <a:pPr algn="ctr" defTabSz="685834"/>
            <a:r>
              <a:rPr lang="en-US" sz="1100" dirty="0">
                <a:solidFill>
                  <a:srgbClr val="000000"/>
                </a:solidFill>
              </a:rPr>
              <a:t>C</a:t>
            </a:r>
          </a:p>
        </p:txBody>
      </p:sp>
      <p:sp>
        <p:nvSpPr>
          <p:cNvPr id="66" name="Rectangle 65"/>
          <p:cNvSpPr/>
          <p:nvPr/>
        </p:nvSpPr>
        <p:spPr bwMode="auto">
          <a:xfrm>
            <a:off x="287543" y="2248123"/>
            <a:ext cx="1105936" cy="456479"/>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3" tIns="34277" rIns="68553" bIns="34277" numCol="1" rtlCol="0" anchor="ctr" anchorCtr="0" compatLnSpc="1">
            <a:prstTxWarp prst="textNoShape">
              <a:avLst/>
            </a:prstTxWarp>
            <a:flatTx/>
          </a:bodyPr>
          <a:lstStyle/>
          <a:p>
            <a:pPr defTabSz="685834">
              <a:defRPr/>
            </a:pPr>
            <a:r>
              <a:rPr lang="en-US" sz="1100" kern="0" dirty="0">
                <a:solidFill>
                  <a:srgbClr val="000000"/>
                </a:solidFill>
                <a:cs typeface="Century Gothic"/>
              </a:rPr>
              <a:t>Collaboration Services</a:t>
            </a:r>
          </a:p>
        </p:txBody>
      </p:sp>
      <p:sp>
        <p:nvSpPr>
          <p:cNvPr id="70" name="TextBox 69"/>
          <p:cNvSpPr txBox="1"/>
          <p:nvPr/>
        </p:nvSpPr>
        <p:spPr>
          <a:xfrm>
            <a:off x="937579" y="2773353"/>
            <a:ext cx="766401" cy="430875"/>
          </a:xfrm>
          <a:prstGeom prst="rect">
            <a:avLst/>
          </a:prstGeom>
          <a:noFill/>
        </p:spPr>
        <p:txBody>
          <a:bodyPr wrap="square" lIns="91428" tIns="45714" rIns="91428" bIns="45714" rtlCol="0">
            <a:spAutoFit/>
          </a:bodyPr>
          <a:lstStyle/>
          <a:p>
            <a:pPr algn="ctr" defTabSz="685834"/>
            <a:r>
              <a:rPr lang="en-US" sz="1100" dirty="0">
                <a:solidFill>
                  <a:srgbClr val="000000"/>
                </a:solidFill>
              </a:rPr>
              <a:t>Unified CM</a:t>
            </a:r>
          </a:p>
        </p:txBody>
      </p:sp>
      <p:sp>
        <p:nvSpPr>
          <p:cNvPr id="74" name="TextBox 73"/>
          <p:cNvSpPr txBox="1"/>
          <p:nvPr/>
        </p:nvSpPr>
        <p:spPr>
          <a:xfrm>
            <a:off x="2561310" y="1621048"/>
            <a:ext cx="818484" cy="235421"/>
          </a:xfrm>
          <a:prstGeom prst="rect">
            <a:avLst/>
          </a:prstGeom>
          <a:noFill/>
        </p:spPr>
        <p:txBody>
          <a:bodyPr wrap="square" lIns="68553" tIns="34277" rIns="68553" bIns="34277" rtlCol="0">
            <a:spAutoFit/>
          </a:bodyPr>
          <a:lstStyle/>
          <a:p>
            <a:pPr algn="ctr" defTabSz="685834" eaLnBrk="0" fontAlgn="base" hangingPunct="0">
              <a:lnSpc>
                <a:spcPct val="90000"/>
              </a:lnSpc>
              <a:spcBef>
                <a:spcPct val="0"/>
              </a:spcBef>
              <a:spcAft>
                <a:spcPct val="0"/>
              </a:spcAft>
            </a:pPr>
            <a:r>
              <a:rPr lang="en-US" sz="1200" b="1" dirty="0">
                <a:solidFill>
                  <a:srgbClr val="FFFFFF">
                    <a:lumMod val="50000"/>
                  </a:srgbClr>
                </a:solidFill>
              </a:rPr>
              <a:t>DMZ</a:t>
            </a:r>
          </a:p>
        </p:txBody>
      </p:sp>
      <p:graphicFrame>
        <p:nvGraphicFramePr>
          <p:cNvPr id="23" name="Object 150"/>
          <p:cNvGraphicFramePr>
            <a:graphicFrameLocks noChangeAspect="1"/>
          </p:cNvGraphicFramePr>
          <p:nvPr>
            <p:extLst>
              <p:ext uri="{D42A27DB-BD31-4B8C-83A1-F6EECF244321}">
                <p14:modId xmlns:p14="http://schemas.microsoft.com/office/powerpoint/2010/main" val="2589454247"/>
              </p:ext>
            </p:extLst>
          </p:nvPr>
        </p:nvGraphicFramePr>
        <p:xfrm>
          <a:off x="2770996" y="3378679"/>
          <a:ext cx="402093" cy="362045"/>
        </p:xfrm>
        <a:graphic>
          <a:graphicData uri="http://schemas.openxmlformats.org/presentationml/2006/ole">
            <mc:AlternateContent xmlns:mc="http://schemas.openxmlformats.org/markup-compatibility/2006">
              <mc:Choice xmlns:v="urn:schemas-microsoft-com:vml" Requires="v">
                <p:oleObj spid="_x0000_s14133" name="Visio" r:id="rId11" imgW="576739" imgH="518732" progId="">
                  <p:embed/>
                </p:oleObj>
              </mc:Choice>
              <mc:Fallback>
                <p:oleObj name="Visio" r:id="rId11" imgW="576739" imgH="51873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996" y="3378679"/>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24" name="Picture 23" descr="firewall-sid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flipH="1">
            <a:off x="2351472" y="3471220"/>
            <a:ext cx="425642" cy="176963"/>
          </a:xfrm>
          <a:prstGeom prst="rect">
            <a:avLst/>
          </a:prstGeom>
        </p:spPr>
      </p:pic>
      <p:pic>
        <p:nvPicPr>
          <p:cNvPr id="25" name="Picture 24" descr="firewall-sid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flipH="1">
            <a:off x="3166976" y="3471220"/>
            <a:ext cx="425642" cy="176963"/>
          </a:xfrm>
          <a:prstGeom prst="rect">
            <a:avLst/>
          </a:prstGeom>
        </p:spPr>
      </p:pic>
      <p:sp>
        <p:nvSpPr>
          <p:cNvPr id="31" name="TextBox 30"/>
          <p:cNvSpPr txBox="1"/>
          <p:nvPr/>
        </p:nvSpPr>
        <p:spPr>
          <a:xfrm>
            <a:off x="2426439" y="3740724"/>
            <a:ext cx="1088227" cy="430875"/>
          </a:xfrm>
          <a:prstGeom prst="rect">
            <a:avLst/>
          </a:prstGeom>
          <a:noFill/>
        </p:spPr>
        <p:txBody>
          <a:bodyPr wrap="square" lIns="91428" tIns="45714" rIns="91428" bIns="45714" rtlCol="0">
            <a:spAutoFit/>
          </a:bodyPr>
          <a:lstStyle/>
          <a:p>
            <a:pPr algn="ctr" defTabSz="685834"/>
            <a:r>
              <a:rPr lang="en-US" sz="1100" dirty="0">
                <a:solidFill>
                  <a:srgbClr val="000000"/>
                </a:solidFill>
              </a:rPr>
              <a:t>Expressway E</a:t>
            </a:r>
          </a:p>
          <a:p>
            <a:pPr algn="ctr" defTabSz="685834"/>
            <a:r>
              <a:rPr lang="en-US" sz="1100" dirty="0">
                <a:solidFill>
                  <a:srgbClr val="000000"/>
                </a:solidFill>
              </a:rPr>
              <a:t>Cluster B</a:t>
            </a:r>
          </a:p>
        </p:txBody>
      </p:sp>
      <p:sp>
        <p:nvSpPr>
          <p:cNvPr id="71" name="Rounded Rectangle 16"/>
          <p:cNvSpPr>
            <a:spLocks noChangeAspect="1"/>
          </p:cNvSpPr>
          <p:nvPr/>
        </p:nvSpPr>
        <p:spPr>
          <a:xfrm>
            <a:off x="3547360" y="1971150"/>
            <a:ext cx="1292410" cy="1883046"/>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171459" rtlCol="0" anchor="ctr"/>
          <a:lstStyle/>
          <a:p>
            <a:pPr algn="ctr" defTabSz="685834"/>
            <a:endParaRPr lang="en-US" sz="800" b="1" dirty="0">
              <a:solidFill>
                <a:srgbClr val="000000"/>
              </a:solidFill>
            </a:endParaRPr>
          </a:p>
        </p:txBody>
      </p:sp>
      <p:sp>
        <p:nvSpPr>
          <p:cNvPr id="72" name="Rectangle 71"/>
          <p:cNvSpPr/>
          <p:nvPr/>
        </p:nvSpPr>
        <p:spPr bwMode="auto">
          <a:xfrm>
            <a:off x="3661849" y="2758597"/>
            <a:ext cx="1063430" cy="423822"/>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3" tIns="34277" rIns="68553" bIns="34277" numCol="1" rtlCol="0" anchor="ctr" anchorCtr="0" compatLnSpc="1">
            <a:prstTxWarp prst="textNoShape">
              <a:avLst/>
            </a:prstTxWarp>
            <a:flatTx/>
          </a:bodyPr>
          <a:lstStyle/>
          <a:p>
            <a:pPr algn="ctr" defTabSz="685834">
              <a:defRPr/>
            </a:pPr>
            <a:r>
              <a:rPr lang="en-US" sz="1100" kern="0" dirty="0">
                <a:solidFill>
                  <a:srgbClr val="000000"/>
                </a:solidFill>
                <a:cs typeface="Century Gothic"/>
              </a:rPr>
              <a:t>Internet</a:t>
            </a:r>
          </a:p>
        </p:txBody>
      </p:sp>
      <p:sp>
        <p:nvSpPr>
          <p:cNvPr id="41" name="Text Placeholder 84"/>
          <p:cNvSpPr txBox="1">
            <a:spLocks/>
          </p:cNvSpPr>
          <p:nvPr/>
        </p:nvSpPr>
        <p:spPr>
          <a:xfrm>
            <a:off x="5886515" y="1110346"/>
            <a:ext cx="2905872" cy="3365547"/>
          </a:xfrm>
          <a:prstGeom prst="rect">
            <a:avLst/>
          </a:prstGeom>
        </p:spPr>
        <p:txBody>
          <a:bodyPr lIns="68589" tIns="34295" rIns="68589" bIns="34295">
            <a:spAutoFit/>
          </a:bodyPr>
          <a:lstStyle>
            <a:lvl1pPr marL="228600" indent="-228600" algn="l" defTabSz="914400" rtl="0" eaLnBrk="1" latinLnBrk="0" hangingPunct="1">
              <a:lnSpc>
                <a:spcPct val="95000"/>
              </a:lnSpc>
              <a:spcBef>
                <a:spcPts val="1440"/>
              </a:spcBef>
              <a:buClr>
                <a:srgbClr val="2BA2CC"/>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1600" dirty="0">
                <a:solidFill>
                  <a:schemeClr val="tx1"/>
                </a:solidFill>
              </a:rPr>
              <a:t>This model is still supported for traditional VCS Expressway deployments</a:t>
            </a:r>
          </a:p>
          <a:p>
            <a:pPr>
              <a:lnSpc>
                <a:spcPct val="80000"/>
              </a:lnSpc>
            </a:pPr>
            <a:r>
              <a:rPr lang="en-US" sz="1600" dirty="0">
                <a:solidFill>
                  <a:schemeClr val="tx1"/>
                </a:solidFill>
              </a:rPr>
              <a:t>But this is </a:t>
            </a:r>
            <a:r>
              <a:rPr lang="en-US" sz="1600" b="1" dirty="0">
                <a:solidFill>
                  <a:schemeClr val="accent6"/>
                </a:solidFill>
              </a:rPr>
              <a:t>not supported for the new </a:t>
            </a:r>
            <a:r>
              <a:rPr lang="en-US" sz="1600" b="1" dirty="0" smtClean="0">
                <a:solidFill>
                  <a:schemeClr val="accent6"/>
                </a:solidFill>
              </a:rPr>
              <a:t>mobile and remote access </a:t>
            </a:r>
            <a:r>
              <a:rPr lang="en-US" sz="1600" dirty="0">
                <a:solidFill>
                  <a:schemeClr val="tx1"/>
                </a:solidFill>
              </a:rPr>
              <a:t>functionality introduced in X8.1</a:t>
            </a:r>
          </a:p>
          <a:p>
            <a:pPr>
              <a:lnSpc>
                <a:spcPct val="80000"/>
              </a:lnSpc>
            </a:pPr>
            <a:r>
              <a:rPr lang="en-US" sz="1600" dirty="0">
                <a:solidFill>
                  <a:schemeClr val="tx1"/>
                </a:solidFill>
              </a:rPr>
              <a:t>Expressway </a:t>
            </a:r>
            <a:r>
              <a:rPr lang="en-US" sz="1600" dirty="0" smtClean="0">
                <a:solidFill>
                  <a:schemeClr val="tx1"/>
                </a:solidFill>
              </a:rPr>
              <a:t>X8.1 remote </a:t>
            </a:r>
            <a:r>
              <a:rPr lang="en-US" sz="1600" dirty="0">
                <a:solidFill>
                  <a:schemeClr val="tx1"/>
                </a:solidFill>
              </a:rPr>
              <a:t>access requires a Expressway C cluster for each Expressway E cluster</a:t>
            </a:r>
          </a:p>
          <a:p>
            <a:pPr>
              <a:lnSpc>
                <a:spcPct val="80000"/>
              </a:lnSpc>
            </a:pPr>
            <a:r>
              <a:rPr lang="en-US" sz="1600" b="1" dirty="0">
                <a:solidFill>
                  <a:schemeClr val="tx1"/>
                </a:solidFill>
              </a:rPr>
              <a:t>Only one </a:t>
            </a:r>
            <a:r>
              <a:rPr lang="en-US" sz="1600" b="1" dirty="0" smtClean="0">
                <a:solidFill>
                  <a:schemeClr val="tx1"/>
                </a:solidFill>
              </a:rPr>
              <a:t>“Mobile &amp; Remote Access</a:t>
            </a:r>
            <a:r>
              <a:rPr lang="en-US" sz="1600" b="1" dirty="0">
                <a:solidFill>
                  <a:schemeClr val="tx1"/>
                </a:solidFill>
              </a:rPr>
              <a:t>” enabled Traversal zone per </a:t>
            </a:r>
            <a:r>
              <a:rPr lang="en-US" sz="1600" b="1" dirty="0" smtClean="0">
                <a:solidFill>
                  <a:schemeClr val="tx1"/>
                </a:solidFill>
              </a:rPr>
              <a:t>cluster</a:t>
            </a:r>
            <a:endParaRPr lang="en-US" sz="1600" b="1" dirty="0">
              <a:solidFill>
                <a:schemeClr val="tx1"/>
              </a:solidFill>
            </a:endParaRPr>
          </a:p>
        </p:txBody>
      </p:sp>
      <p:sp>
        <p:nvSpPr>
          <p:cNvPr id="42" name="Multiply 41"/>
          <p:cNvSpPr/>
          <p:nvPr/>
        </p:nvSpPr>
        <p:spPr>
          <a:xfrm>
            <a:off x="641828" y="146568"/>
            <a:ext cx="5062522" cy="5116068"/>
          </a:xfrm>
          <a:prstGeom prst="mathMultiply">
            <a:avLst/>
          </a:prstGeom>
          <a:solidFill>
            <a:srgbClr val="FF0000">
              <a:alpha val="26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Tree>
    <p:extLst>
      <p:ext uri="{BB962C8B-B14F-4D97-AF65-F5344CB8AC3E}">
        <p14:creationId xmlns:p14="http://schemas.microsoft.com/office/powerpoint/2010/main" val="2413838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7543800" y="4324350"/>
            <a:ext cx="1600200" cy="8191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29" name="Text Placeholder 84"/>
          <p:cNvSpPr txBox="1">
            <a:spLocks/>
          </p:cNvSpPr>
          <p:nvPr/>
        </p:nvSpPr>
        <p:spPr>
          <a:xfrm>
            <a:off x="5886515" y="1110345"/>
            <a:ext cx="2905872" cy="3759501"/>
          </a:xfrm>
          <a:prstGeom prst="rect">
            <a:avLst/>
          </a:prstGeom>
        </p:spPr>
        <p:txBody>
          <a:bodyPr lIns="68589" tIns="34295" rIns="68589" bIns="34295">
            <a:spAutoFit/>
          </a:bodyPr>
          <a:lstStyle>
            <a:lvl1pPr marL="228600" indent="-228600" algn="l" defTabSz="914400" rtl="0" eaLnBrk="1" latinLnBrk="0" hangingPunct="1">
              <a:lnSpc>
                <a:spcPct val="95000"/>
              </a:lnSpc>
              <a:spcBef>
                <a:spcPts val="1440"/>
              </a:spcBef>
              <a:buClr>
                <a:srgbClr val="2BA2CC"/>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1600" dirty="0" smtClean="0">
                <a:solidFill>
                  <a:schemeClr val="tx1"/>
                </a:solidFill>
              </a:rPr>
              <a:t>Chained traversal is </a:t>
            </a:r>
            <a:r>
              <a:rPr lang="en-US" sz="1600" dirty="0">
                <a:solidFill>
                  <a:schemeClr val="tx1"/>
                </a:solidFill>
              </a:rPr>
              <a:t>often used in environments with heightened security policies</a:t>
            </a:r>
          </a:p>
          <a:p>
            <a:pPr>
              <a:lnSpc>
                <a:spcPct val="80000"/>
              </a:lnSpc>
            </a:pPr>
            <a:r>
              <a:rPr lang="en-US" sz="1600" dirty="0">
                <a:solidFill>
                  <a:schemeClr val="tx1"/>
                </a:solidFill>
              </a:rPr>
              <a:t>This </a:t>
            </a:r>
            <a:r>
              <a:rPr lang="en-US" sz="1600" dirty="0" smtClean="0">
                <a:solidFill>
                  <a:schemeClr val="tx1"/>
                </a:solidFill>
              </a:rPr>
              <a:t>option is </a:t>
            </a:r>
            <a:r>
              <a:rPr lang="en-US" sz="1600" dirty="0">
                <a:solidFill>
                  <a:schemeClr val="tx1"/>
                </a:solidFill>
              </a:rPr>
              <a:t>still supported for traditional VCS deployments, or Expressway deployments do not require the remote and mobile access feature </a:t>
            </a:r>
          </a:p>
          <a:p>
            <a:pPr>
              <a:lnSpc>
                <a:spcPct val="80000"/>
              </a:lnSpc>
            </a:pPr>
            <a:r>
              <a:rPr lang="en-US" sz="1600" dirty="0" smtClean="0">
                <a:solidFill>
                  <a:schemeClr val="tx1"/>
                </a:solidFill>
              </a:rPr>
              <a:t>Not </a:t>
            </a:r>
            <a:r>
              <a:rPr lang="en-US" sz="1600" dirty="0">
                <a:solidFill>
                  <a:schemeClr val="tx1"/>
                </a:solidFill>
              </a:rPr>
              <a:t>supported for the new </a:t>
            </a:r>
            <a:r>
              <a:rPr lang="en-US" sz="1600" dirty="0" smtClean="0">
                <a:solidFill>
                  <a:schemeClr val="tx1"/>
                </a:solidFill>
              </a:rPr>
              <a:t>mobile and remote access </a:t>
            </a:r>
            <a:r>
              <a:rPr lang="en-US" sz="1600" dirty="0">
                <a:solidFill>
                  <a:schemeClr val="tx1"/>
                </a:solidFill>
              </a:rPr>
              <a:t>functionality introduced in X8.1</a:t>
            </a:r>
          </a:p>
          <a:p>
            <a:pPr>
              <a:lnSpc>
                <a:spcPct val="80000"/>
              </a:lnSpc>
            </a:pPr>
            <a:r>
              <a:rPr lang="en-US" sz="1600" b="1" dirty="0">
                <a:solidFill>
                  <a:schemeClr val="tx1"/>
                </a:solidFill>
              </a:rPr>
              <a:t>Only one </a:t>
            </a:r>
            <a:r>
              <a:rPr lang="en-US" sz="1600" b="1" dirty="0" smtClean="0">
                <a:solidFill>
                  <a:schemeClr val="tx1"/>
                </a:solidFill>
              </a:rPr>
              <a:t>“Mobile &amp; Remote Access</a:t>
            </a:r>
            <a:r>
              <a:rPr lang="en-US" sz="1600" b="1" dirty="0">
                <a:solidFill>
                  <a:schemeClr val="tx1"/>
                </a:solidFill>
              </a:rPr>
              <a:t>” enabled Traversal zone per cluster</a:t>
            </a:r>
          </a:p>
        </p:txBody>
      </p:sp>
      <p:sp>
        <p:nvSpPr>
          <p:cNvPr id="4" name="Title 3"/>
          <p:cNvSpPr>
            <a:spLocks noGrp="1"/>
          </p:cNvSpPr>
          <p:nvPr>
            <p:ph type="title"/>
          </p:nvPr>
        </p:nvSpPr>
        <p:spPr/>
        <p:txBody>
          <a:bodyPr/>
          <a:lstStyle/>
          <a:p>
            <a:r>
              <a:rPr lang="en-US" dirty="0" smtClean="0"/>
              <a:t>Unsupported: Expressway Chained Traversal</a:t>
            </a:r>
            <a:endParaRPr lang="en-US" sz="2100" dirty="0"/>
          </a:p>
        </p:txBody>
      </p:sp>
      <p:cxnSp>
        <p:nvCxnSpPr>
          <p:cNvPr id="73" name="Straight Connector 72"/>
          <p:cNvCxnSpPr/>
          <p:nvPr/>
        </p:nvCxnSpPr>
        <p:spPr>
          <a:xfrm flipV="1">
            <a:off x="3361627" y="1662998"/>
            <a:ext cx="2479" cy="1485000"/>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flipV="1">
            <a:off x="2561312" y="1662998"/>
            <a:ext cx="2479" cy="1485000"/>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52" name="Rounded Rectangle 51"/>
          <p:cNvSpPr/>
          <p:nvPr/>
        </p:nvSpPr>
        <p:spPr>
          <a:xfrm>
            <a:off x="1899329" y="2261224"/>
            <a:ext cx="2308359" cy="527612"/>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685834"/>
            <a:endParaRPr lang="en-US" sz="1400" dirty="0">
              <a:solidFill>
                <a:srgbClr val="FFFFFF"/>
              </a:solidFill>
            </a:endParaRPr>
          </a:p>
        </p:txBody>
      </p:sp>
      <p:cxnSp>
        <p:nvCxnSpPr>
          <p:cNvPr id="53" name="Straight Connector 52"/>
          <p:cNvCxnSpPr>
            <a:endCxn id="60" idx="3"/>
          </p:cNvCxnSpPr>
          <p:nvPr/>
        </p:nvCxnSpPr>
        <p:spPr>
          <a:xfrm flipH="1">
            <a:off x="1569382" y="2508935"/>
            <a:ext cx="2683977" cy="20622"/>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55" name="Rounded Rectangle 16"/>
          <p:cNvSpPr>
            <a:spLocks noChangeAspect="1"/>
          </p:cNvSpPr>
          <p:nvPr/>
        </p:nvSpPr>
        <p:spPr>
          <a:xfrm>
            <a:off x="76218" y="1971150"/>
            <a:ext cx="1387923"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171459" rtlCol="0" anchor="b"/>
          <a:lstStyle/>
          <a:p>
            <a:pPr algn="ctr" defTabSz="685834"/>
            <a:endParaRPr lang="en-US" sz="1400" dirty="0">
              <a:solidFill>
                <a:srgbClr val="FFFFFF">
                  <a:lumMod val="50000"/>
                </a:srgbClr>
              </a:solidFill>
            </a:endParaRPr>
          </a:p>
        </p:txBody>
      </p:sp>
      <p:sp>
        <p:nvSpPr>
          <p:cNvPr id="56" name="TextBox 55"/>
          <p:cNvSpPr txBox="1"/>
          <p:nvPr/>
        </p:nvSpPr>
        <p:spPr>
          <a:xfrm>
            <a:off x="1036209" y="1621047"/>
            <a:ext cx="1515716" cy="401620"/>
          </a:xfrm>
          <a:prstGeom prst="rect">
            <a:avLst/>
          </a:prstGeom>
          <a:noFill/>
        </p:spPr>
        <p:txBody>
          <a:bodyPr wrap="square" lIns="68553" tIns="34277" rIns="68553" bIns="34277" rtlCol="0">
            <a:spAutoFit/>
          </a:bodyPr>
          <a:lstStyle/>
          <a:p>
            <a:pPr algn="r" defTabSz="685834" eaLnBrk="0" fontAlgn="base" hangingPunct="0">
              <a:lnSpc>
                <a:spcPct val="90000"/>
              </a:lnSpc>
              <a:spcBef>
                <a:spcPct val="0"/>
              </a:spcBef>
              <a:spcAft>
                <a:spcPct val="0"/>
              </a:spcAft>
            </a:pPr>
            <a:r>
              <a:rPr lang="en-US" sz="1200" b="1" dirty="0">
                <a:solidFill>
                  <a:srgbClr val="00B050"/>
                </a:solidFill>
              </a:rPr>
              <a:t>Inside firewall (Intranet)</a:t>
            </a:r>
          </a:p>
        </p:txBody>
      </p:sp>
      <p:sp>
        <p:nvSpPr>
          <p:cNvPr id="57" name="TextBox 56"/>
          <p:cNvSpPr txBox="1"/>
          <p:nvPr/>
        </p:nvSpPr>
        <p:spPr>
          <a:xfrm>
            <a:off x="4207688" y="1621050"/>
            <a:ext cx="1881973" cy="404734"/>
          </a:xfrm>
          <a:prstGeom prst="rect">
            <a:avLst/>
          </a:prstGeom>
          <a:noFill/>
        </p:spPr>
        <p:txBody>
          <a:bodyPr wrap="square" lIns="68553" tIns="34277" rIns="68553" bIns="34277" rtlCol="0">
            <a:spAutoFit/>
          </a:bodyPr>
          <a:lstStyle/>
          <a:p>
            <a:pPr defTabSz="685834" eaLnBrk="0" fontAlgn="base" hangingPunct="0">
              <a:lnSpc>
                <a:spcPct val="90000"/>
              </a:lnSpc>
              <a:spcBef>
                <a:spcPct val="0"/>
              </a:spcBef>
              <a:spcAft>
                <a:spcPct val="0"/>
              </a:spcAft>
            </a:pPr>
            <a:r>
              <a:rPr lang="en-US" sz="1200" b="1" dirty="0">
                <a:solidFill>
                  <a:srgbClr val="B21A1A"/>
                </a:solidFill>
              </a:rPr>
              <a:t>Outside firewall</a:t>
            </a:r>
            <a:br>
              <a:rPr lang="en-US" sz="1200" b="1" dirty="0">
                <a:solidFill>
                  <a:srgbClr val="B21A1A"/>
                </a:solidFill>
              </a:rPr>
            </a:br>
            <a:r>
              <a:rPr lang="en-US" sz="1200" b="1" dirty="0">
                <a:solidFill>
                  <a:srgbClr val="B21A1A"/>
                </a:solidFill>
              </a:rPr>
              <a:t>(Public Internet)</a:t>
            </a:r>
          </a:p>
        </p:txBody>
      </p:sp>
      <p:graphicFrame>
        <p:nvGraphicFramePr>
          <p:cNvPr id="58" name="Object 150"/>
          <p:cNvGraphicFramePr>
            <a:graphicFrameLocks noChangeAspect="1"/>
          </p:cNvGraphicFramePr>
          <p:nvPr>
            <p:extLst>
              <p:ext uri="{D42A27DB-BD31-4B8C-83A1-F6EECF244321}">
                <p14:modId xmlns:p14="http://schemas.microsoft.com/office/powerpoint/2010/main" val="1593132199"/>
              </p:ext>
            </p:extLst>
          </p:nvPr>
        </p:nvGraphicFramePr>
        <p:xfrm>
          <a:off x="2770996" y="2348538"/>
          <a:ext cx="402093" cy="362045"/>
        </p:xfrm>
        <a:graphic>
          <a:graphicData uri="http://schemas.openxmlformats.org/presentationml/2006/ole">
            <mc:AlternateContent xmlns:mc="http://schemas.openxmlformats.org/markup-compatibility/2006">
              <mc:Choice xmlns:v="urn:schemas-microsoft-com:vml" Requires="v">
                <p:oleObj spid="_x0000_s15158" name="Visio" r:id="rId4" imgW="576739" imgH="518732" progId="">
                  <p:embed/>
                </p:oleObj>
              </mc:Choice>
              <mc:Fallback>
                <p:oleObj name="Visio" r:id="rId4" imgW="576739" imgH="51873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996" y="2348538"/>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9" name="Picture 58" descr="firewall-sid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flipH="1">
            <a:off x="2351472" y="2441079"/>
            <a:ext cx="425642" cy="176963"/>
          </a:xfrm>
          <a:prstGeom prst="rect">
            <a:avLst/>
          </a:prstGeom>
        </p:spPr>
      </p:pic>
      <p:graphicFrame>
        <p:nvGraphicFramePr>
          <p:cNvPr id="60" name="Object 154"/>
          <p:cNvGraphicFramePr>
            <a:graphicFrameLocks noChangeAspect="1"/>
          </p:cNvGraphicFramePr>
          <p:nvPr>
            <p:extLst>
              <p:ext uri="{D42A27DB-BD31-4B8C-83A1-F6EECF244321}">
                <p14:modId xmlns:p14="http://schemas.microsoft.com/office/powerpoint/2010/main" val="1238362177"/>
              </p:ext>
            </p:extLst>
          </p:nvPr>
        </p:nvGraphicFramePr>
        <p:xfrm>
          <a:off x="1164192" y="2347166"/>
          <a:ext cx="405192" cy="364782"/>
        </p:xfrm>
        <a:graphic>
          <a:graphicData uri="http://schemas.openxmlformats.org/presentationml/2006/ole">
            <mc:AlternateContent xmlns:mc="http://schemas.openxmlformats.org/markup-compatibility/2006">
              <mc:Choice xmlns:v="urn:schemas-microsoft-com:vml" Requires="v">
                <p:oleObj spid="_x0000_s15159" name="Visio" r:id="rId7" imgW="575405" imgH="517731" progId="">
                  <p:embed/>
                </p:oleObj>
              </mc:Choice>
              <mc:Fallback>
                <p:oleObj name="Visio" r:id="rId7" imgW="575405" imgH="517731"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4192" y="2347166"/>
                        <a:ext cx="405192" cy="364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 name="Picture 60" descr="firewall-sid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flipH="1">
            <a:off x="3166976" y="2441079"/>
            <a:ext cx="425642" cy="176963"/>
          </a:xfrm>
          <a:prstGeom prst="rect">
            <a:avLst/>
          </a:prstGeom>
        </p:spPr>
      </p:pic>
      <p:sp>
        <p:nvSpPr>
          <p:cNvPr id="63" name="TextBox 62"/>
          <p:cNvSpPr txBox="1"/>
          <p:nvPr/>
        </p:nvSpPr>
        <p:spPr>
          <a:xfrm>
            <a:off x="2423109" y="2773356"/>
            <a:ext cx="1088227" cy="1277261"/>
          </a:xfrm>
          <a:prstGeom prst="rect">
            <a:avLst/>
          </a:prstGeom>
          <a:noFill/>
        </p:spPr>
        <p:txBody>
          <a:bodyPr wrap="square" lIns="91428" tIns="45714" rIns="91428" bIns="45714" rtlCol="0">
            <a:spAutoFit/>
          </a:bodyPr>
          <a:lstStyle/>
          <a:p>
            <a:pPr algn="ctr" defTabSz="685834"/>
            <a:r>
              <a:rPr lang="en-US" sz="1100" dirty="0">
                <a:solidFill>
                  <a:srgbClr val="000000"/>
                </a:solidFill>
              </a:rPr>
              <a:t>Expressway</a:t>
            </a:r>
          </a:p>
          <a:p>
            <a:pPr algn="ctr" defTabSz="685834"/>
            <a:r>
              <a:rPr lang="en-US" sz="1100" dirty="0" smtClean="0">
                <a:solidFill>
                  <a:srgbClr val="000000"/>
                </a:solidFill>
              </a:rPr>
              <a:t>E</a:t>
            </a:r>
            <a:endParaRPr lang="en-US" sz="1100" dirty="0">
              <a:solidFill>
                <a:srgbClr val="000000"/>
              </a:solidFill>
            </a:endParaRPr>
          </a:p>
          <a:p>
            <a:pPr algn="ctr" defTabSz="685834"/>
            <a:endParaRPr lang="en-US" sz="1100" dirty="0">
              <a:solidFill>
                <a:srgbClr val="000000"/>
              </a:solidFill>
            </a:endParaRPr>
          </a:p>
          <a:p>
            <a:pPr algn="ctr" defTabSz="685834"/>
            <a:r>
              <a:rPr lang="en-US" sz="1100" dirty="0">
                <a:solidFill>
                  <a:srgbClr val="000000"/>
                </a:solidFill>
              </a:rPr>
              <a:t>Traversal Server &amp;</a:t>
            </a:r>
          </a:p>
          <a:p>
            <a:pPr algn="ctr" defTabSz="685834"/>
            <a:r>
              <a:rPr lang="en-US" sz="1100" dirty="0">
                <a:solidFill>
                  <a:srgbClr val="000000"/>
                </a:solidFill>
              </a:rPr>
              <a:t>Traversal Client</a:t>
            </a:r>
          </a:p>
        </p:txBody>
      </p:sp>
      <p:graphicFrame>
        <p:nvGraphicFramePr>
          <p:cNvPr id="64" name="Object 153"/>
          <p:cNvGraphicFramePr>
            <a:graphicFrameLocks noChangeAspect="1"/>
          </p:cNvGraphicFramePr>
          <p:nvPr>
            <p:extLst>
              <p:ext uri="{D42A27DB-BD31-4B8C-83A1-F6EECF244321}">
                <p14:modId xmlns:p14="http://schemas.microsoft.com/office/powerpoint/2010/main" val="2881797516"/>
              </p:ext>
            </p:extLst>
          </p:nvPr>
        </p:nvGraphicFramePr>
        <p:xfrm>
          <a:off x="1955090" y="2348381"/>
          <a:ext cx="402499" cy="362355"/>
        </p:xfrm>
        <a:graphic>
          <a:graphicData uri="http://schemas.openxmlformats.org/presentationml/2006/ole">
            <mc:AlternateContent xmlns:mc="http://schemas.openxmlformats.org/markup-compatibility/2006">
              <mc:Choice xmlns:v="urn:schemas-microsoft-com:vml" Requires="v">
                <p:oleObj spid="_x0000_s15160" name="Visio" r:id="rId9" imgW="576739" imgH="518732" progId="">
                  <p:embed/>
                </p:oleObj>
              </mc:Choice>
              <mc:Fallback>
                <p:oleObj name="Visio" r:id="rId9" imgW="576739" imgH="518732"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5090" y="2348381"/>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TextBox 64"/>
          <p:cNvSpPr txBox="1"/>
          <p:nvPr/>
        </p:nvSpPr>
        <p:spPr>
          <a:xfrm>
            <a:off x="1664018" y="2773355"/>
            <a:ext cx="948794" cy="938706"/>
          </a:xfrm>
          <a:prstGeom prst="rect">
            <a:avLst/>
          </a:prstGeom>
          <a:noFill/>
        </p:spPr>
        <p:txBody>
          <a:bodyPr wrap="square" lIns="91428" tIns="45714" rIns="91428" bIns="45714" rtlCol="0">
            <a:spAutoFit/>
          </a:bodyPr>
          <a:lstStyle/>
          <a:p>
            <a:pPr algn="ctr" defTabSz="685834"/>
            <a:r>
              <a:rPr lang="en-US" sz="1100" dirty="0">
                <a:solidFill>
                  <a:srgbClr val="000000"/>
                </a:solidFill>
              </a:rPr>
              <a:t>Expressway</a:t>
            </a:r>
          </a:p>
          <a:p>
            <a:pPr algn="ctr" defTabSz="685834"/>
            <a:r>
              <a:rPr lang="en-US" sz="1100" dirty="0">
                <a:solidFill>
                  <a:srgbClr val="000000"/>
                </a:solidFill>
              </a:rPr>
              <a:t>C</a:t>
            </a:r>
          </a:p>
          <a:p>
            <a:pPr algn="ctr" defTabSz="685834"/>
            <a:endParaRPr lang="en-US" sz="1100" dirty="0">
              <a:solidFill>
                <a:srgbClr val="000000"/>
              </a:solidFill>
            </a:endParaRPr>
          </a:p>
          <a:p>
            <a:pPr algn="ctr" defTabSz="685834"/>
            <a:r>
              <a:rPr lang="en-US" sz="1100" dirty="0">
                <a:solidFill>
                  <a:srgbClr val="000000"/>
                </a:solidFill>
              </a:rPr>
              <a:t>Traversal Client</a:t>
            </a:r>
          </a:p>
        </p:txBody>
      </p:sp>
      <p:sp>
        <p:nvSpPr>
          <p:cNvPr id="66" name="Rectangle 65"/>
          <p:cNvSpPr/>
          <p:nvPr/>
        </p:nvSpPr>
        <p:spPr bwMode="auto">
          <a:xfrm>
            <a:off x="287543" y="2248123"/>
            <a:ext cx="1105936" cy="456479"/>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3" tIns="34277" rIns="68553" bIns="34277" numCol="1" rtlCol="0" anchor="ctr" anchorCtr="0" compatLnSpc="1">
            <a:prstTxWarp prst="textNoShape">
              <a:avLst/>
            </a:prstTxWarp>
            <a:flatTx/>
          </a:bodyPr>
          <a:lstStyle/>
          <a:p>
            <a:pPr defTabSz="685834">
              <a:defRPr/>
            </a:pPr>
            <a:r>
              <a:rPr lang="en-US" sz="1100" kern="0" dirty="0">
                <a:solidFill>
                  <a:srgbClr val="000000"/>
                </a:solidFill>
                <a:cs typeface="Century Gothic"/>
              </a:rPr>
              <a:t>Collaboration Services</a:t>
            </a:r>
          </a:p>
        </p:txBody>
      </p:sp>
      <p:sp>
        <p:nvSpPr>
          <p:cNvPr id="70" name="TextBox 69"/>
          <p:cNvSpPr txBox="1"/>
          <p:nvPr/>
        </p:nvSpPr>
        <p:spPr>
          <a:xfrm>
            <a:off x="937579" y="2773353"/>
            <a:ext cx="766401" cy="430875"/>
          </a:xfrm>
          <a:prstGeom prst="rect">
            <a:avLst/>
          </a:prstGeom>
          <a:noFill/>
        </p:spPr>
        <p:txBody>
          <a:bodyPr wrap="square" lIns="91428" tIns="45714" rIns="91428" bIns="45714" rtlCol="0">
            <a:spAutoFit/>
          </a:bodyPr>
          <a:lstStyle/>
          <a:p>
            <a:pPr algn="ctr" defTabSz="685834"/>
            <a:r>
              <a:rPr lang="en-US" sz="1100" dirty="0">
                <a:solidFill>
                  <a:srgbClr val="000000"/>
                </a:solidFill>
              </a:rPr>
              <a:t>Unified CM</a:t>
            </a:r>
          </a:p>
        </p:txBody>
      </p:sp>
      <p:sp>
        <p:nvSpPr>
          <p:cNvPr id="71" name="Rounded Rectangle 16"/>
          <p:cNvSpPr>
            <a:spLocks noChangeAspect="1"/>
          </p:cNvSpPr>
          <p:nvPr/>
        </p:nvSpPr>
        <p:spPr>
          <a:xfrm>
            <a:off x="4274497" y="1971150"/>
            <a:ext cx="1292410"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171459" rtlCol="0" anchor="ctr"/>
          <a:lstStyle/>
          <a:p>
            <a:pPr algn="ctr" defTabSz="685834"/>
            <a:endParaRPr lang="en-US" sz="800" b="1" dirty="0">
              <a:solidFill>
                <a:srgbClr val="000000"/>
              </a:solidFill>
            </a:endParaRPr>
          </a:p>
        </p:txBody>
      </p:sp>
      <p:sp>
        <p:nvSpPr>
          <p:cNvPr id="72" name="Rectangle 71"/>
          <p:cNvSpPr/>
          <p:nvPr/>
        </p:nvSpPr>
        <p:spPr bwMode="auto">
          <a:xfrm>
            <a:off x="4343533" y="2221656"/>
            <a:ext cx="1063430" cy="423822"/>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3" tIns="34277" rIns="68553" bIns="34277" numCol="1" rtlCol="0" anchor="ctr" anchorCtr="0" compatLnSpc="1">
            <a:prstTxWarp prst="textNoShape">
              <a:avLst/>
            </a:prstTxWarp>
            <a:flatTx/>
          </a:bodyPr>
          <a:lstStyle/>
          <a:p>
            <a:pPr algn="ctr" defTabSz="685834">
              <a:defRPr/>
            </a:pPr>
            <a:r>
              <a:rPr lang="en-US" sz="1100" kern="0" dirty="0">
                <a:solidFill>
                  <a:srgbClr val="000000"/>
                </a:solidFill>
                <a:cs typeface="Century Gothic"/>
              </a:rPr>
              <a:t>Internet</a:t>
            </a:r>
          </a:p>
        </p:txBody>
      </p:sp>
      <p:sp>
        <p:nvSpPr>
          <p:cNvPr id="74" name="TextBox 73"/>
          <p:cNvSpPr txBox="1"/>
          <p:nvPr/>
        </p:nvSpPr>
        <p:spPr>
          <a:xfrm>
            <a:off x="2561310" y="1621048"/>
            <a:ext cx="818484" cy="401614"/>
          </a:xfrm>
          <a:prstGeom prst="rect">
            <a:avLst/>
          </a:prstGeom>
          <a:noFill/>
        </p:spPr>
        <p:txBody>
          <a:bodyPr wrap="square" lIns="68553" tIns="34277" rIns="68553" bIns="34277" rtlCol="0">
            <a:spAutoFit/>
          </a:bodyPr>
          <a:lstStyle/>
          <a:p>
            <a:pPr algn="ctr" defTabSz="685834" eaLnBrk="0" fontAlgn="base" hangingPunct="0">
              <a:lnSpc>
                <a:spcPct val="90000"/>
              </a:lnSpc>
              <a:spcBef>
                <a:spcPct val="0"/>
              </a:spcBef>
              <a:spcAft>
                <a:spcPct val="0"/>
              </a:spcAft>
            </a:pPr>
            <a:r>
              <a:rPr lang="en-US" sz="1200" b="1" dirty="0">
                <a:solidFill>
                  <a:srgbClr val="FFFFFF">
                    <a:lumMod val="50000"/>
                  </a:srgbClr>
                </a:solidFill>
              </a:rPr>
              <a:t>DMZ</a:t>
            </a:r>
          </a:p>
          <a:p>
            <a:pPr algn="ctr" defTabSz="685834" eaLnBrk="0" fontAlgn="base" hangingPunct="0">
              <a:lnSpc>
                <a:spcPct val="90000"/>
              </a:lnSpc>
              <a:spcBef>
                <a:spcPct val="0"/>
              </a:spcBef>
              <a:spcAft>
                <a:spcPct val="0"/>
              </a:spcAft>
            </a:pPr>
            <a:r>
              <a:rPr lang="en-US" sz="1200" b="1" dirty="0">
                <a:solidFill>
                  <a:srgbClr val="FFFFFF">
                    <a:lumMod val="50000"/>
                  </a:srgbClr>
                </a:solidFill>
              </a:rPr>
              <a:t>B</a:t>
            </a:r>
          </a:p>
        </p:txBody>
      </p:sp>
      <p:cxnSp>
        <p:nvCxnSpPr>
          <p:cNvPr id="23" name="Straight Connector 22"/>
          <p:cNvCxnSpPr/>
          <p:nvPr/>
        </p:nvCxnSpPr>
        <p:spPr>
          <a:xfrm flipV="1">
            <a:off x="4147009" y="1662998"/>
            <a:ext cx="2479" cy="1485000"/>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pic>
        <p:nvPicPr>
          <p:cNvPr id="24" name="Picture 23" descr="firewall-sid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flipH="1">
            <a:off x="3952357" y="2441079"/>
            <a:ext cx="425642" cy="176963"/>
          </a:xfrm>
          <a:prstGeom prst="rect">
            <a:avLst/>
          </a:prstGeom>
        </p:spPr>
      </p:pic>
      <p:graphicFrame>
        <p:nvGraphicFramePr>
          <p:cNvPr id="25" name="Object 150"/>
          <p:cNvGraphicFramePr>
            <a:graphicFrameLocks noChangeAspect="1"/>
          </p:cNvGraphicFramePr>
          <p:nvPr>
            <p:extLst>
              <p:ext uri="{D42A27DB-BD31-4B8C-83A1-F6EECF244321}">
                <p14:modId xmlns:p14="http://schemas.microsoft.com/office/powerpoint/2010/main" val="54999721"/>
              </p:ext>
            </p:extLst>
          </p:nvPr>
        </p:nvGraphicFramePr>
        <p:xfrm>
          <a:off x="3558605" y="2348538"/>
          <a:ext cx="402093" cy="362045"/>
        </p:xfrm>
        <a:graphic>
          <a:graphicData uri="http://schemas.openxmlformats.org/presentationml/2006/ole">
            <mc:AlternateContent xmlns:mc="http://schemas.openxmlformats.org/markup-compatibility/2006">
              <mc:Choice xmlns:v="urn:schemas-microsoft-com:vml" Requires="v">
                <p:oleObj spid="_x0000_s15161" name="Visio" r:id="rId11" imgW="576739" imgH="518732" progId="">
                  <p:embed/>
                </p:oleObj>
              </mc:Choice>
              <mc:Fallback>
                <p:oleObj name="Visio" r:id="rId11" imgW="576739" imgH="51873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8605" y="2348538"/>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6" name="TextBox 25"/>
          <p:cNvSpPr txBox="1"/>
          <p:nvPr/>
        </p:nvSpPr>
        <p:spPr>
          <a:xfrm>
            <a:off x="3210718" y="2773355"/>
            <a:ext cx="1088227" cy="938706"/>
          </a:xfrm>
          <a:prstGeom prst="rect">
            <a:avLst/>
          </a:prstGeom>
          <a:noFill/>
        </p:spPr>
        <p:txBody>
          <a:bodyPr wrap="square" lIns="91428" tIns="45714" rIns="91428" bIns="45714" rtlCol="0">
            <a:spAutoFit/>
          </a:bodyPr>
          <a:lstStyle/>
          <a:p>
            <a:pPr algn="ctr" defTabSz="685834"/>
            <a:r>
              <a:rPr lang="en-US" sz="1100" dirty="0">
                <a:solidFill>
                  <a:srgbClr val="000000"/>
                </a:solidFill>
              </a:rPr>
              <a:t>Expressway</a:t>
            </a:r>
          </a:p>
          <a:p>
            <a:pPr algn="ctr" defTabSz="685834"/>
            <a:r>
              <a:rPr lang="en-US" sz="1100" dirty="0">
                <a:solidFill>
                  <a:srgbClr val="000000"/>
                </a:solidFill>
              </a:rPr>
              <a:t>E</a:t>
            </a:r>
          </a:p>
          <a:p>
            <a:pPr algn="ctr" defTabSz="685834"/>
            <a:endParaRPr lang="en-US" sz="1100" dirty="0">
              <a:solidFill>
                <a:srgbClr val="000000"/>
              </a:solidFill>
            </a:endParaRPr>
          </a:p>
          <a:p>
            <a:pPr algn="ctr" defTabSz="685834"/>
            <a:r>
              <a:rPr lang="en-US" sz="1100" dirty="0">
                <a:solidFill>
                  <a:srgbClr val="000000"/>
                </a:solidFill>
              </a:rPr>
              <a:t>Traversal Server</a:t>
            </a:r>
          </a:p>
        </p:txBody>
      </p:sp>
      <p:sp>
        <p:nvSpPr>
          <p:cNvPr id="27" name="TextBox 26"/>
          <p:cNvSpPr txBox="1"/>
          <p:nvPr/>
        </p:nvSpPr>
        <p:spPr>
          <a:xfrm>
            <a:off x="3371141" y="1627463"/>
            <a:ext cx="818484" cy="401614"/>
          </a:xfrm>
          <a:prstGeom prst="rect">
            <a:avLst/>
          </a:prstGeom>
          <a:noFill/>
        </p:spPr>
        <p:txBody>
          <a:bodyPr wrap="square" lIns="68553" tIns="34277" rIns="68553" bIns="34277" rtlCol="0">
            <a:spAutoFit/>
          </a:bodyPr>
          <a:lstStyle/>
          <a:p>
            <a:pPr algn="ctr" defTabSz="685834" eaLnBrk="0" fontAlgn="base" hangingPunct="0">
              <a:lnSpc>
                <a:spcPct val="90000"/>
              </a:lnSpc>
              <a:spcBef>
                <a:spcPct val="0"/>
              </a:spcBef>
              <a:spcAft>
                <a:spcPct val="0"/>
              </a:spcAft>
            </a:pPr>
            <a:r>
              <a:rPr lang="en-US" sz="1200" b="1" dirty="0">
                <a:solidFill>
                  <a:srgbClr val="FFFFFF">
                    <a:lumMod val="50000"/>
                  </a:srgbClr>
                </a:solidFill>
              </a:rPr>
              <a:t>DMZ</a:t>
            </a:r>
          </a:p>
          <a:p>
            <a:pPr algn="ctr" defTabSz="685834" eaLnBrk="0" fontAlgn="base" hangingPunct="0">
              <a:lnSpc>
                <a:spcPct val="90000"/>
              </a:lnSpc>
              <a:spcBef>
                <a:spcPct val="0"/>
              </a:spcBef>
              <a:spcAft>
                <a:spcPct val="0"/>
              </a:spcAft>
            </a:pPr>
            <a:r>
              <a:rPr lang="en-US" sz="1200" b="1" dirty="0">
                <a:solidFill>
                  <a:srgbClr val="FFFFFF">
                    <a:lumMod val="50000"/>
                  </a:srgbClr>
                </a:solidFill>
              </a:rPr>
              <a:t>A</a:t>
            </a:r>
          </a:p>
        </p:txBody>
      </p:sp>
      <p:sp>
        <p:nvSpPr>
          <p:cNvPr id="5" name="Multiply 4"/>
          <p:cNvSpPr/>
          <p:nvPr/>
        </p:nvSpPr>
        <p:spPr>
          <a:xfrm>
            <a:off x="641828" y="146568"/>
            <a:ext cx="5062522" cy="5116068"/>
          </a:xfrm>
          <a:prstGeom prst="mathMultiply">
            <a:avLst/>
          </a:prstGeom>
          <a:solidFill>
            <a:srgbClr val="FF0000">
              <a:alpha val="26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Tree>
    <p:extLst>
      <p:ext uri="{BB962C8B-B14F-4D97-AF65-F5344CB8AC3E}">
        <p14:creationId xmlns:p14="http://schemas.microsoft.com/office/powerpoint/2010/main" val="1014730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Existing VCS Customers</a:t>
            </a:r>
            <a:endParaRPr lang="en-US" dirty="0"/>
          </a:p>
        </p:txBody>
      </p:sp>
      <p:sp>
        <p:nvSpPr>
          <p:cNvPr id="4" name="Content Placeholder 3"/>
          <p:cNvSpPr>
            <a:spLocks noGrp="1"/>
          </p:cNvSpPr>
          <p:nvPr>
            <p:ph idx="1"/>
          </p:nvPr>
        </p:nvSpPr>
        <p:spPr/>
        <p:txBody>
          <a:bodyPr/>
          <a:lstStyle/>
          <a:p>
            <a:r>
              <a:rPr lang="en-US" dirty="0" smtClean="0"/>
              <a:t>Customers with VCS-C and VCS-E can add Mobile and Remote Access to an existing deployment</a:t>
            </a:r>
          </a:p>
          <a:p>
            <a:r>
              <a:rPr lang="en-US" dirty="0" smtClean="0"/>
              <a:t>Simply add a parallel traversal zone on existing VCSs to support mobile and remote access </a:t>
            </a:r>
          </a:p>
          <a:p>
            <a:r>
              <a:rPr lang="en-US" dirty="0" smtClean="0"/>
              <a:t>Ideal for </a:t>
            </a:r>
            <a:r>
              <a:rPr lang="en-US" dirty="0"/>
              <a:t>mid-market </a:t>
            </a:r>
            <a:r>
              <a:rPr lang="en-US" dirty="0" smtClean="0"/>
              <a:t>customers, </a:t>
            </a:r>
            <a:r>
              <a:rPr lang="en-US" dirty="0"/>
              <a:t>POCs</a:t>
            </a:r>
            <a:r>
              <a:rPr lang="en-US" dirty="0" smtClean="0"/>
              <a:t>, or pilot programs</a:t>
            </a:r>
          </a:p>
          <a:p>
            <a:r>
              <a:rPr lang="en-US" dirty="0" smtClean="0"/>
              <a:t>Concurrent session scale is the primary reason for adding Expressways dedicated to Mobile &amp; Remote access</a:t>
            </a:r>
          </a:p>
          <a:p>
            <a:pPr marL="192881" lvl="1" indent="0">
              <a:buNone/>
            </a:pPr>
            <a:r>
              <a:rPr lang="en-US" sz="1800" dirty="0" smtClean="0">
                <a:solidFill>
                  <a:schemeClr val="accent1"/>
                </a:solidFill>
              </a:rPr>
              <a:t>Will the number of remote Jabber users making calls over Expressway crush my existing TelePresence deployment?</a:t>
            </a:r>
          </a:p>
          <a:p>
            <a:r>
              <a:rPr lang="en-US" dirty="0" smtClean="0"/>
              <a:t>The difference in security posture between B2B video and remote access solutions is another consideration </a:t>
            </a:r>
          </a:p>
          <a:p>
            <a:pPr marL="192881" lvl="1" indent="0">
              <a:buNone/>
            </a:pPr>
            <a:r>
              <a:rPr lang="en-US" sz="1800" dirty="0" smtClean="0">
                <a:solidFill>
                  <a:schemeClr val="accent1"/>
                </a:solidFill>
              </a:rPr>
              <a:t>Does it makes sense for the customer to combine these solutions on the same VMs?</a:t>
            </a:r>
          </a:p>
          <a:p>
            <a:endParaRPr lang="en-US" dirty="0" smtClean="0"/>
          </a:p>
        </p:txBody>
      </p:sp>
    </p:spTree>
    <p:extLst>
      <p:ext uri="{BB962C8B-B14F-4D97-AF65-F5344CB8AC3E}">
        <p14:creationId xmlns:p14="http://schemas.microsoft.com/office/powerpoint/2010/main" val="1637592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p:cNvGrpSpPr/>
          <p:nvPr/>
        </p:nvGrpSpPr>
        <p:grpSpPr>
          <a:xfrm>
            <a:off x="3404437" y="2574607"/>
            <a:ext cx="176963" cy="1465655"/>
            <a:chOff x="3279331" y="3102608"/>
            <a:chExt cx="235889" cy="1954207"/>
          </a:xfrm>
        </p:grpSpPr>
        <p:grpSp>
          <p:nvGrpSpPr>
            <p:cNvPr id="80" name="Group 79"/>
            <p:cNvGrpSpPr/>
            <p:nvPr/>
          </p:nvGrpSpPr>
          <p:grpSpPr>
            <a:xfrm>
              <a:off x="3279331" y="4030170"/>
              <a:ext cx="235889" cy="1026645"/>
              <a:chOff x="4539678" y="3241385"/>
              <a:chExt cx="235889" cy="1026645"/>
            </a:xfrm>
          </p:grpSpPr>
          <p:pic>
            <p:nvPicPr>
              <p:cNvPr id="84" name="Picture 83" descr="firewall-sid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H="1">
                <a:off x="4373861" y="3866324"/>
                <a:ext cx="567523" cy="235889"/>
              </a:xfrm>
              <a:prstGeom prst="rect">
                <a:avLst/>
              </a:prstGeom>
            </p:spPr>
          </p:pic>
          <p:pic>
            <p:nvPicPr>
              <p:cNvPr id="85" name="Picture 84" descr="firewall-sid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H="1">
                <a:off x="4373861" y="3407202"/>
                <a:ext cx="567523" cy="235889"/>
              </a:xfrm>
              <a:prstGeom prst="rect">
                <a:avLst/>
              </a:prstGeom>
            </p:spPr>
          </p:pic>
        </p:grpSp>
        <p:grpSp>
          <p:nvGrpSpPr>
            <p:cNvPr id="81" name="Group 80"/>
            <p:cNvGrpSpPr/>
            <p:nvPr/>
          </p:nvGrpSpPr>
          <p:grpSpPr>
            <a:xfrm>
              <a:off x="3279331" y="3102608"/>
              <a:ext cx="235889" cy="1026645"/>
              <a:chOff x="4539678" y="3241385"/>
              <a:chExt cx="235889" cy="1026645"/>
            </a:xfrm>
          </p:grpSpPr>
          <p:pic>
            <p:nvPicPr>
              <p:cNvPr id="82" name="Picture 81" descr="firewall-sid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H="1">
                <a:off x="4373861" y="3866324"/>
                <a:ext cx="567523" cy="235889"/>
              </a:xfrm>
              <a:prstGeom prst="rect">
                <a:avLst/>
              </a:prstGeom>
            </p:spPr>
          </p:pic>
          <p:pic>
            <p:nvPicPr>
              <p:cNvPr id="83" name="Picture 82" descr="firewall-sid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H="1">
                <a:off x="4373861" y="3407202"/>
                <a:ext cx="567523" cy="235889"/>
              </a:xfrm>
              <a:prstGeom prst="rect">
                <a:avLst/>
              </a:prstGeom>
            </p:spPr>
          </p:pic>
        </p:grpSp>
      </p:grpSp>
      <p:cxnSp>
        <p:nvCxnSpPr>
          <p:cNvPr id="32" name="Straight Connector 31"/>
          <p:cNvCxnSpPr>
            <a:stCxn id="85" idx="0"/>
          </p:cNvCxnSpPr>
          <p:nvPr/>
        </p:nvCxnSpPr>
        <p:spPr>
          <a:xfrm flipH="1">
            <a:off x="2173033" y="3483098"/>
            <a:ext cx="1408367" cy="0"/>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smtClean="0"/>
              <a:t>Parallel Deployments of VCS &amp; Expressway</a:t>
            </a:r>
            <a:endParaRPr lang="en-US" sz="2100" dirty="0"/>
          </a:p>
        </p:txBody>
      </p:sp>
      <p:sp>
        <p:nvSpPr>
          <p:cNvPr id="2" name="Text Placeholder 1"/>
          <p:cNvSpPr>
            <a:spLocks noGrp="1"/>
          </p:cNvSpPr>
          <p:nvPr>
            <p:ph type="body" sz="quarter" idx="10"/>
          </p:nvPr>
        </p:nvSpPr>
        <p:spPr/>
        <p:txBody>
          <a:bodyPr/>
          <a:lstStyle/>
          <a:p>
            <a:r>
              <a:rPr lang="en-US" dirty="0" smtClean="0"/>
              <a:t>_collab-edge SRV records don’t conflict with existing VCS SRV record usage</a:t>
            </a:r>
            <a:endParaRPr lang="en-US" dirty="0"/>
          </a:p>
        </p:txBody>
      </p:sp>
      <p:sp>
        <p:nvSpPr>
          <p:cNvPr id="52" name="Rounded Rectangle 51"/>
          <p:cNvSpPr/>
          <p:nvPr/>
        </p:nvSpPr>
        <p:spPr>
          <a:xfrm>
            <a:off x="1899330" y="2508874"/>
            <a:ext cx="1409088" cy="527612"/>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685834"/>
            <a:endParaRPr lang="en-US" sz="1400" dirty="0">
              <a:solidFill>
                <a:srgbClr val="FFFFFF"/>
              </a:solidFill>
            </a:endParaRPr>
          </a:p>
        </p:txBody>
      </p:sp>
      <p:cxnSp>
        <p:nvCxnSpPr>
          <p:cNvPr id="53" name="Straight Connector 52"/>
          <p:cNvCxnSpPr>
            <a:endCxn id="60" idx="3"/>
          </p:cNvCxnSpPr>
          <p:nvPr/>
        </p:nvCxnSpPr>
        <p:spPr>
          <a:xfrm flipH="1" flipV="1">
            <a:off x="1569384" y="2777208"/>
            <a:ext cx="1898895" cy="2"/>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55" name="Rounded Rectangle 16"/>
          <p:cNvSpPr>
            <a:spLocks noChangeAspect="1"/>
          </p:cNvSpPr>
          <p:nvPr/>
        </p:nvSpPr>
        <p:spPr>
          <a:xfrm>
            <a:off x="76218" y="2218800"/>
            <a:ext cx="1387923"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171459" rtlCol="0" anchor="b"/>
          <a:lstStyle/>
          <a:p>
            <a:pPr algn="ctr" defTabSz="685834"/>
            <a:endParaRPr lang="en-US" sz="1400" dirty="0">
              <a:solidFill>
                <a:srgbClr val="FFFFFF">
                  <a:lumMod val="50000"/>
                </a:srgbClr>
              </a:solidFill>
            </a:endParaRPr>
          </a:p>
        </p:txBody>
      </p:sp>
      <p:graphicFrame>
        <p:nvGraphicFramePr>
          <p:cNvPr id="58" name="Object 150"/>
          <p:cNvGraphicFramePr>
            <a:graphicFrameLocks noChangeAspect="1"/>
          </p:cNvGraphicFramePr>
          <p:nvPr>
            <p:extLst>
              <p:ext uri="{D42A27DB-BD31-4B8C-83A1-F6EECF244321}">
                <p14:modId xmlns:p14="http://schemas.microsoft.com/office/powerpoint/2010/main" val="3861659803"/>
              </p:ext>
            </p:extLst>
          </p:nvPr>
        </p:nvGraphicFramePr>
        <p:xfrm>
          <a:off x="2770996" y="2596188"/>
          <a:ext cx="402093" cy="362045"/>
        </p:xfrm>
        <a:graphic>
          <a:graphicData uri="http://schemas.openxmlformats.org/presentationml/2006/ole">
            <mc:AlternateContent xmlns:mc="http://schemas.openxmlformats.org/markup-compatibility/2006">
              <mc:Choice xmlns:v="urn:schemas-microsoft-com:vml" Requires="v">
                <p:oleObj spid="_x0000_s38190" name="Visio" r:id="rId5" imgW="576739" imgH="518732" progId="">
                  <p:embed/>
                </p:oleObj>
              </mc:Choice>
              <mc:Fallback>
                <p:oleObj name="Visio" r:id="rId5"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996" y="2596188"/>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63" name="TextBox 62"/>
          <p:cNvSpPr txBox="1"/>
          <p:nvPr/>
        </p:nvSpPr>
        <p:spPr>
          <a:xfrm>
            <a:off x="2423109" y="3002717"/>
            <a:ext cx="1088227" cy="261598"/>
          </a:xfrm>
          <a:prstGeom prst="rect">
            <a:avLst/>
          </a:prstGeom>
          <a:noFill/>
        </p:spPr>
        <p:txBody>
          <a:bodyPr wrap="square" lIns="91428" tIns="45714" rIns="91428" bIns="45714" rtlCol="0">
            <a:spAutoFit/>
          </a:bodyPr>
          <a:lstStyle/>
          <a:p>
            <a:pPr algn="ctr" defTabSz="685834"/>
            <a:r>
              <a:rPr lang="en-US" sz="1100" dirty="0">
                <a:solidFill>
                  <a:srgbClr val="000000"/>
                </a:solidFill>
              </a:rPr>
              <a:t>VCS-E</a:t>
            </a:r>
          </a:p>
        </p:txBody>
      </p:sp>
      <p:graphicFrame>
        <p:nvGraphicFramePr>
          <p:cNvPr id="64" name="Object 153"/>
          <p:cNvGraphicFramePr>
            <a:graphicFrameLocks noChangeAspect="1"/>
          </p:cNvGraphicFramePr>
          <p:nvPr>
            <p:extLst>
              <p:ext uri="{D42A27DB-BD31-4B8C-83A1-F6EECF244321}">
                <p14:modId xmlns:p14="http://schemas.microsoft.com/office/powerpoint/2010/main" val="972530483"/>
              </p:ext>
            </p:extLst>
          </p:nvPr>
        </p:nvGraphicFramePr>
        <p:xfrm>
          <a:off x="1955090" y="2596031"/>
          <a:ext cx="402499" cy="362355"/>
        </p:xfrm>
        <a:graphic>
          <a:graphicData uri="http://schemas.openxmlformats.org/presentationml/2006/ole">
            <mc:AlternateContent xmlns:mc="http://schemas.openxmlformats.org/markup-compatibility/2006">
              <mc:Choice xmlns:v="urn:schemas-microsoft-com:vml" Requires="v">
                <p:oleObj spid="_x0000_s38191" name="Visio" r:id="rId7" imgW="576739" imgH="518732" progId="">
                  <p:embed/>
                </p:oleObj>
              </mc:Choice>
              <mc:Fallback>
                <p:oleObj name="Visio" r:id="rId7" imgW="576739" imgH="51873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5090" y="2596031"/>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TextBox 64"/>
          <p:cNvSpPr txBox="1"/>
          <p:nvPr/>
        </p:nvSpPr>
        <p:spPr>
          <a:xfrm>
            <a:off x="1645016" y="3002717"/>
            <a:ext cx="919276" cy="261598"/>
          </a:xfrm>
          <a:prstGeom prst="rect">
            <a:avLst/>
          </a:prstGeom>
          <a:noFill/>
        </p:spPr>
        <p:txBody>
          <a:bodyPr wrap="square" lIns="91428" tIns="45714" rIns="91428" bIns="45714" rtlCol="0">
            <a:spAutoFit/>
          </a:bodyPr>
          <a:lstStyle/>
          <a:p>
            <a:pPr algn="ctr" defTabSz="685834"/>
            <a:r>
              <a:rPr lang="en-US" sz="1100" dirty="0">
                <a:solidFill>
                  <a:srgbClr val="000000"/>
                </a:solidFill>
              </a:rPr>
              <a:t>VCS-C</a:t>
            </a:r>
          </a:p>
        </p:txBody>
      </p:sp>
      <p:sp>
        <p:nvSpPr>
          <p:cNvPr id="66" name="Rectangle 65"/>
          <p:cNvSpPr/>
          <p:nvPr/>
        </p:nvSpPr>
        <p:spPr bwMode="auto">
          <a:xfrm>
            <a:off x="287543" y="2495773"/>
            <a:ext cx="1105936" cy="456479"/>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3" tIns="34277" rIns="68553" bIns="34277" numCol="1" rtlCol="0" anchor="ctr" anchorCtr="0" compatLnSpc="1">
            <a:prstTxWarp prst="textNoShape">
              <a:avLst/>
            </a:prstTxWarp>
            <a:flatTx/>
          </a:bodyPr>
          <a:lstStyle/>
          <a:p>
            <a:pPr defTabSz="685834">
              <a:defRPr/>
            </a:pPr>
            <a:r>
              <a:rPr lang="en-US" sz="1100" kern="0" dirty="0">
                <a:solidFill>
                  <a:srgbClr val="000000"/>
                </a:solidFill>
                <a:cs typeface="Century Gothic"/>
              </a:rPr>
              <a:t>Collaboration Services</a:t>
            </a:r>
          </a:p>
        </p:txBody>
      </p:sp>
      <p:sp>
        <p:nvSpPr>
          <p:cNvPr id="70" name="TextBox 69"/>
          <p:cNvSpPr txBox="1"/>
          <p:nvPr/>
        </p:nvSpPr>
        <p:spPr>
          <a:xfrm>
            <a:off x="937579" y="3021003"/>
            <a:ext cx="766401" cy="430875"/>
          </a:xfrm>
          <a:prstGeom prst="rect">
            <a:avLst/>
          </a:prstGeom>
          <a:noFill/>
        </p:spPr>
        <p:txBody>
          <a:bodyPr wrap="square" lIns="91428" tIns="45714" rIns="91428" bIns="45714" rtlCol="0">
            <a:spAutoFit/>
          </a:bodyPr>
          <a:lstStyle/>
          <a:p>
            <a:pPr algn="ctr" defTabSz="685834"/>
            <a:r>
              <a:rPr lang="en-US" sz="1100" dirty="0" smtClean="0">
                <a:solidFill>
                  <a:srgbClr val="000000"/>
                </a:solidFill>
              </a:rPr>
              <a:t>U</a:t>
            </a:r>
            <a:r>
              <a:rPr lang="en-US" sz="1100" dirty="0" smtClean="0"/>
              <a:t>nified </a:t>
            </a:r>
            <a:r>
              <a:rPr lang="en-US" sz="1100" dirty="0" smtClean="0">
                <a:solidFill>
                  <a:srgbClr val="000000"/>
                </a:solidFill>
              </a:rPr>
              <a:t>CM</a:t>
            </a:r>
            <a:endParaRPr lang="en-US" sz="1100" dirty="0">
              <a:solidFill>
                <a:srgbClr val="000000"/>
              </a:solidFill>
            </a:endParaRPr>
          </a:p>
        </p:txBody>
      </p:sp>
      <p:graphicFrame>
        <p:nvGraphicFramePr>
          <p:cNvPr id="23" name="Object 150"/>
          <p:cNvGraphicFramePr>
            <a:graphicFrameLocks noChangeAspect="1"/>
          </p:cNvGraphicFramePr>
          <p:nvPr>
            <p:extLst>
              <p:ext uri="{D42A27DB-BD31-4B8C-83A1-F6EECF244321}">
                <p14:modId xmlns:p14="http://schemas.microsoft.com/office/powerpoint/2010/main" val="1355696296"/>
              </p:ext>
            </p:extLst>
          </p:nvPr>
        </p:nvGraphicFramePr>
        <p:xfrm>
          <a:off x="2770996" y="3297717"/>
          <a:ext cx="402093" cy="362045"/>
        </p:xfrm>
        <a:graphic>
          <a:graphicData uri="http://schemas.openxmlformats.org/presentationml/2006/ole">
            <mc:AlternateContent xmlns:mc="http://schemas.openxmlformats.org/markup-compatibility/2006">
              <mc:Choice xmlns:v="urn:schemas-microsoft-com:vml" Requires="v">
                <p:oleObj spid="_x0000_s38192" name="Visio" r:id="rId9" imgW="576739" imgH="518732" progId="">
                  <p:embed/>
                </p:oleObj>
              </mc:Choice>
              <mc:Fallback>
                <p:oleObj name="Visio" r:id="rId9" imgW="576739" imgH="5187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996" y="3297717"/>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31" name="TextBox 30"/>
          <p:cNvSpPr txBox="1"/>
          <p:nvPr/>
        </p:nvSpPr>
        <p:spPr>
          <a:xfrm>
            <a:off x="2462167" y="3700909"/>
            <a:ext cx="1088227" cy="430875"/>
          </a:xfrm>
          <a:prstGeom prst="rect">
            <a:avLst/>
          </a:prstGeom>
          <a:noFill/>
        </p:spPr>
        <p:txBody>
          <a:bodyPr wrap="square" lIns="91428" tIns="45714" rIns="91428" bIns="45714" rtlCol="0">
            <a:spAutoFit/>
          </a:bodyPr>
          <a:lstStyle/>
          <a:p>
            <a:pPr algn="ctr" defTabSz="685834"/>
            <a:r>
              <a:rPr lang="en-US" sz="1100" dirty="0">
                <a:solidFill>
                  <a:srgbClr val="000000"/>
                </a:solidFill>
              </a:rPr>
              <a:t>Expressway </a:t>
            </a:r>
          </a:p>
          <a:p>
            <a:pPr algn="ctr" defTabSz="685834"/>
            <a:r>
              <a:rPr lang="en-US" sz="1100" dirty="0">
                <a:solidFill>
                  <a:srgbClr val="000000"/>
                </a:solidFill>
              </a:rPr>
              <a:t>E</a:t>
            </a:r>
          </a:p>
        </p:txBody>
      </p:sp>
      <p:sp>
        <p:nvSpPr>
          <p:cNvPr id="72" name="Rectangle 71"/>
          <p:cNvSpPr/>
          <p:nvPr/>
        </p:nvSpPr>
        <p:spPr bwMode="auto">
          <a:xfrm>
            <a:off x="3661849" y="3006247"/>
            <a:ext cx="1063430" cy="423822"/>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3" tIns="34277" rIns="68553" bIns="34277" numCol="1" rtlCol="0" anchor="ctr" anchorCtr="0" compatLnSpc="1">
            <a:prstTxWarp prst="textNoShape">
              <a:avLst/>
            </a:prstTxWarp>
            <a:flatTx/>
          </a:bodyPr>
          <a:lstStyle/>
          <a:p>
            <a:pPr algn="ctr" defTabSz="685834">
              <a:defRPr/>
            </a:pPr>
            <a:endParaRPr lang="en-US" sz="1100" kern="0" dirty="0">
              <a:solidFill>
                <a:srgbClr val="000000"/>
              </a:solidFill>
              <a:cs typeface="Century Gothic"/>
            </a:endParaRPr>
          </a:p>
        </p:txBody>
      </p:sp>
      <p:graphicFrame>
        <p:nvGraphicFramePr>
          <p:cNvPr id="30" name="Object 153"/>
          <p:cNvGraphicFramePr>
            <a:graphicFrameLocks noChangeAspect="1"/>
          </p:cNvGraphicFramePr>
          <p:nvPr>
            <p:extLst>
              <p:ext uri="{D42A27DB-BD31-4B8C-83A1-F6EECF244321}">
                <p14:modId xmlns:p14="http://schemas.microsoft.com/office/powerpoint/2010/main" val="3923411272"/>
              </p:ext>
            </p:extLst>
          </p:nvPr>
        </p:nvGraphicFramePr>
        <p:xfrm>
          <a:off x="1962236" y="3297716"/>
          <a:ext cx="402499" cy="362355"/>
        </p:xfrm>
        <a:graphic>
          <a:graphicData uri="http://schemas.openxmlformats.org/presentationml/2006/ole">
            <mc:AlternateContent xmlns:mc="http://schemas.openxmlformats.org/markup-compatibility/2006">
              <mc:Choice xmlns:v="urn:schemas-microsoft-com:vml" Requires="v">
                <p:oleObj spid="_x0000_s38193" name="Visio" r:id="rId10" imgW="576739" imgH="518732" progId="">
                  <p:embed/>
                </p:oleObj>
              </mc:Choice>
              <mc:Fallback>
                <p:oleObj name="Visio" r:id="rId10" imgW="576739" imgH="51873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236" y="3297716"/>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1464142" y="3705091"/>
            <a:ext cx="1064422" cy="430875"/>
          </a:xfrm>
          <a:prstGeom prst="rect">
            <a:avLst/>
          </a:prstGeom>
          <a:noFill/>
        </p:spPr>
        <p:txBody>
          <a:bodyPr wrap="square" lIns="91428" tIns="45714" rIns="91428" bIns="45714" rtlCol="0">
            <a:spAutoFit/>
          </a:bodyPr>
          <a:lstStyle/>
          <a:p>
            <a:pPr algn="ctr" defTabSz="685834"/>
            <a:r>
              <a:rPr lang="en-US" sz="1100" dirty="0">
                <a:solidFill>
                  <a:srgbClr val="000000"/>
                </a:solidFill>
              </a:rPr>
              <a:t>Expressway </a:t>
            </a:r>
          </a:p>
          <a:p>
            <a:pPr algn="ctr" defTabSz="685834"/>
            <a:r>
              <a:rPr lang="en-US" sz="1100" dirty="0">
                <a:solidFill>
                  <a:srgbClr val="000000"/>
                </a:solidFill>
              </a:rPr>
              <a:t>C</a:t>
            </a:r>
          </a:p>
        </p:txBody>
      </p:sp>
      <p:sp>
        <p:nvSpPr>
          <p:cNvPr id="9" name="Left Arrow 8"/>
          <p:cNvSpPr/>
          <p:nvPr/>
        </p:nvSpPr>
        <p:spPr>
          <a:xfrm>
            <a:off x="3562729" y="2461178"/>
            <a:ext cx="918647" cy="654096"/>
          </a:xfrm>
          <a:prstGeom prst="leftArrow">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p>
        </p:txBody>
      </p:sp>
      <p:grpSp>
        <p:nvGrpSpPr>
          <p:cNvPr id="11" name="Group 10"/>
          <p:cNvGrpSpPr/>
          <p:nvPr/>
        </p:nvGrpSpPr>
        <p:grpSpPr>
          <a:xfrm>
            <a:off x="2460139" y="2574607"/>
            <a:ext cx="176963" cy="1465655"/>
            <a:chOff x="3279331" y="3102608"/>
            <a:chExt cx="235889" cy="1954207"/>
          </a:xfrm>
        </p:grpSpPr>
        <p:grpSp>
          <p:nvGrpSpPr>
            <p:cNvPr id="54" name="Group 53"/>
            <p:cNvGrpSpPr/>
            <p:nvPr/>
          </p:nvGrpSpPr>
          <p:grpSpPr>
            <a:xfrm>
              <a:off x="3279331" y="4030170"/>
              <a:ext cx="235889" cy="1026645"/>
              <a:chOff x="4539678" y="3241385"/>
              <a:chExt cx="235889" cy="1026645"/>
            </a:xfrm>
          </p:grpSpPr>
          <p:pic>
            <p:nvPicPr>
              <p:cNvPr id="62" name="Picture 61" descr="firewall-sid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H="1">
                <a:off x="4373861" y="3866324"/>
                <a:ext cx="567523" cy="235889"/>
              </a:xfrm>
              <a:prstGeom prst="rect">
                <a:avLst/>
              </a:prstGeom>
            </p:spPr>
          </p:pic>
          <p:pic>
            <p:nvPicPr>
              <p:cNvPr id="67" name="Picture 66" descr="firewall-sid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H="1">
                <a:off x="4373861" y="3407202"/>
                <a:ext cx="567523" cy="235889"/>
              </a:xfrm>
              <a:prstGeom prst="rect">
                <a:avLst/>
              </a:prstGeom>
            </p:spPr>
          </p:pic>
        </p:grpSp>
        <p:grpSp>
          <p:nvGrpSpPr>
            <p:cNvPr id="3" name="Group 2"/>
            <p:cNvGrpSpPr/>
            <p:nvPr/>
          </p:nvGrpSpPr>
          <p:grpSpPr>
            <a:xfrm>
              <a:off x="3279331" y="3102608"/>
              <a:ext cx="235889" cy="1026645"/>
              <a:chOff x="4539678" y="3241385"/>
              <a:chExt cx="235889" cy="1026645"/>
            </a:xfrm>
          </p:grpSpPr>
          <p:pic>
            <p:nvPicPr>
              <p:cNvPr id="34" name="Picture 33" descr="firewall-sid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H="1">
                <a:off x="4373861" y="3866324"/>
                <a:ext cx="567523" cy="235889"/>
              </a:xfrm>
              <a:prstGeom prst="rect">
                <a:avLst/>
              </a:prstGeom>
            </p:spPr>
          </p:pic>
          <p:pic>
            <p:nvPicPr>
              <p:cNvPr id="35" name="Picture 34" descr="firewall-sid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H="1">
                <a:off x="4373861" y="3407202"/>
                <a:ext cx="567523" cy="235889"/>
              </a:xfrm>
              <a:prstGeom prst="rect">
                <a:avLst/>
              </a:prstGeom>
            </p:spPr>
          </p:pic>
        </p:grpSp>
      </p:grpSp>
      <p:sp>
        <p:nvSpPr>
          <p:cNvPr id="10" name="Rectangle 9"/>
          <p:cNvSpPr/>
          <p:nvPr/>
        </p:nvSpPr>
        <p:spPr>
          <a:xfrm>
            <a:off x="4007864" y="1982406"/>
            <a:ext cx="4606655" cy="969845"/>
          </a:xfrm>
          <a:prstGeom prst="rect">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t"/>
          <a:lstStyle/>
          <a:p>
            <a:r>
              <a:rPr lang="en-US" sz="1400" dirty="0" smtClean="0">
                <a:solidFill>
                  <a:schemeClr val="bg1"/>
                </a:solidFill>
              </a:rPr>
              <a:t>B2B Video SIP &amp; H.323 (inbound &amp; outbound)</a:t>
            </a:r>
          </a:p>
          <a:p>
            <a:r>
              <a:rPr lang="en-US" sz="1400" dirty="0"/>
              <a:t>Cisco Jabber Video for </a:t>
            </a:r>
            <a:r>
              <a:rPr lang="en-US" sz="1400" dirty="0" smtClean="0"/>
              <a:t>TelePresence Registration</a:t>
            </a:r>
          </a:p>
          <a:p>
            <a:r>
              <a:rPr lang="en-US" sz="1400" dirty="0"/>
              <a:t>Cisco TelePresence Endpoints (TC</a:t>
            </a:r>
            <a:r>
              <a:rPr lang="en-US" sz="1400" dirty="0" smtClean="0"/>
              <a:t>) Registration to VCS</a:t>
            </a:r>
          </a:p>
          <a:p>
            <a:r>
              <a:rPr lang="en-US" sz="1400" dirty="0" smtClean="0"/>
              <a:t>WebEx Enabled TelePresence (outbound)</a:t>
            </a:r>
          </a:p>
          <a:p>
            <a:endParaRPr lang="en-US" sz="1400" dirty="0"/>
          </a:p>
          <a:p>
            <a:endParaRPr lang="en-US" sz="1400" dirty="0"/>
          </a:p>
          <a:p>
            <a:endParaRPr lang="en-US" sz="1400" dirty="0" smtClean="0">
              <a:solidFill>
                <a:schemeClr val="bg1"/>
              </a:solidFill>
            </a:endParaRPr>
          </a:p>
          <a:p>
            <a:endParaRPr lang="en-US" sz="1400" dirty="0" smtClean="0">
              <a:solidFill>
                <a:schemeClr val="bg1"/>
              </a:solidFill>
            </a:endParaRPr>
          </a:p>
        </p:txBody>
      </p:sp>
      <p:sp>
        <p:nvSpPr>
          <p:cNvPr id="75" name="Left Arrow 74"/>
          <p:cNvSpPr/>
          <p:nvPr/>
        </p:nvSpPr>
        <p:spPr>
          <a:xfrm>
            <a:off x="3562729" y="3141938"/>
            <a:ext cx="918647" cy="654096"/>
          </a:xfrm>
          <a:prstGeom prst="left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p>
        </p:txBody>
      </p:sp>
      <p:sp>
        <p:nvSpPr>
          <p:cNvPr id="69" name="Rectangle 68"/>
          <p:cNvSpPr/>
          <p:nvPr/>
        </p:nvSpPr>
        <p:spPr>
          <a:xfrm>
            <a:off x="4036344" y="3306751"/>
            <a:ext cx="4650455" cy="4892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t"/>
          <a:lstStyle/>
          <a:p>
            <a:r>
              <a:rPr lang="en-US" sz="1400" dirty="0" smtClean="0">
                <a:solidFill>
                  <a:schemeClr val="bg1"/>
                </a:solidFill>
              </a:rPr>
              <a:t>Cisco Jabber Registration</a:t>
            </a:r>
          </a:p>
          <a:p>
            <a:r>
              <a:rPr lang="en-US" sz="1400" dirty="0"/>
              <a:t>Cisco TelePresence Endpoints (TC) </a:t>
            </a:r>
            <a:r>
              <a:rPr lang="en-US" sz="1400" dirty="0" smtClean="0"/>
              <a:t>Registration to UCM</a:t>
            </a:r>
            <a:endParaRPr lang="en-US" sz="1400" dirty="0"/>
          </a:p>
        </p:txBody>
      </p:sp>
      <p:cxnSp>
        <p:nvCxnSpPr>
          <p:cNvPr id="86" name="Straight Connector 85"/>
          <p:cNvCxnSpPr>
            <a:stCxn id="30" idx="1"/>
          </p:cNvCxnSpPr>
          <p:nvPr/>
        </p:nvCxnSpPr>
        <p:spPr>
          <a:xfrm flipH="1" flipV="1">
            <a:off x="1464142" y="2855119"/>
            <a:ext cx="498094" cy="623775"/>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87" name="Rounded Rectangle 86"/>
          <p:cNvSpPr/>
          <p:nvPr/>
        </p:nvSpPr>
        <p:spPr>
          <a:xfrm>
            <a:off x="1899330" y="3219292"/>
            <a:ext cx="1409088" cy="527612"/>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685834"/>
            <a:endParaRPr lang="en-US" sz="1400" dirty="0">
              <a:solidFill>
                <a:srgbClr val="FFFFFF"/>
              </a:solidFill>
            </a:endParaRPr>
          </a:p>
        </p:txBody>
      </p:sp>
      <p:sp>
        <p:nvSpPr>
          <p:cNvPr id="93" name="Rectangle 92"/>
          <p:cNvSpPr/>
          <p:nvPr/>
        </p:nvSpPr>
        <p:spPr>
          <a:xfrm>
            <a:off x="1948976" y="4412647"/>
            <a:ext cx="3038605" cy="253916"/>
          </a:xfrm>
          <a:prstGeom prst="rect">
            <a:avLst/>
          </a:prstGeom>
          <a:solidFill>
            <a:srgbClr val="FFC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9" tIns="34295" rIns="68589" bIns="34295" rtlCol="0" anchor="ctr">
            <a:spAutoFit/>
          </a:bodyPr>
          <a:lstStyle/>
          <a:p>
            <a:pPr algn="ctr"/>
            <a:r>
              <a:rPr lang="en-US" sz="1200" dirty="0"/>
              <a:t>Add _collab-edge SRV to Public DNS</a:t>
            </a:r>
          </a:p>
        </p:txBody>
      </p:sp>
      <p:graphicFrame>
        <p:nvGraphicFramePr>
          <p:cNvPr id="60" name="Object 154"/>
          <p:cNvGraphicFramePr>
            <a:graphicFrameLocks noChangeAspect="1"/>
          </p:cNvGraphicFramePr>
          <p:nvPr>
            <p:extLst>
              <p:ext uri="{D42A27DB-BD31-4B8C-83A1-F6EECF244321}">
                <p14:modId xmlns:p14="http://schemas.microsoft.com/office/powerpoint/2010/main" val="618398416"/>
              </p:ext>
            </p:extLst>
          </p:nvPr>
        </p:nvGraphicFramePr>
        <p:xfrm>
          <a:off x="1164192" y="2594816"/>
          <a:ext cx="405192" cy="364782"/>
        </p:xfrm>
        <a:graphic>
          <a:graphicData uri="http://schemas.openxmlformats.org/presentationml/2006/ole">
            <mc:AlternateContent xmlns:mc="http://schemas.openxmlformats.org/markup-compatibility/2006">
              <mc:Choice xmlns:v="urn:schemas-microsoft-com:vml" Requires="v">
                <p:oleObj spid="_x0000_s38194" name="Visio" r:id="rId11" imgW="575405" imgH="517731" progId="">
                  <p:embed/>
                </p:oleObj>
              </mc:Choice>
              <mc:Fallback>
                <p:oleObj name="Visio" r:id="rId11" imgW="575405" imgH="517731"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64192" y="2594816"/>
                        <a:ext cx="405192" cy="364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Left Arrow 45"/>
          <p:cNvSpPr/>
          <p:nvPr/>
        </p:nvSpPr>
        <p:spPr>
          <a:xfrm flipH="1">
            <a:off x="8153400" y="2463246"/>
            <a:ext cx="918647" cy="654096"/>
          </a:xfrm>
          <a:prstGeom prst="leftArrow">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p>
        </p:txBody>
      </p:sp>
      <p:sp>
        <p:nvSpPr>
          <p:cNvPr id="96" name="Rectangle 95"/>
          <p:cNvSpPr/>
          <p:nvPr/>
        </p:nvSpPr>
        <p:spPr>
          <a:xfrm>
            <a:off x="3577075" y="3131768"/>
            <a:ext cx="5185924" cy="111638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t"/>
          <a:lstStyle/>
          <a:p>
            <a:endParaRPr lang="en-US" dirty="0" smtClean="0">
              <a:solidFill>
                <a:schemeClr val="bg1"/>
              </a:solidFill>
            </a:endParaRPr>
          </a:p>
        </p:txBody>
      </p:sp>
    </p:spTree>
    <p:extLst>
      <p:ext uri="{BB962C8B-B14F-4D97-AF65-F5344CB8AC3E}">
        <p14:creationId xmlns:p14="http://schemas.microsoft.com/office/powerpoint/2010/main" val="3512699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9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500"/>
                                        <p:tgtEl>
                                          <p:spTgt spid="93"/>
                                        </p:tgtEl>
                                      </p:cBhvr>
                                    </p:animEffect>
                                  </p:child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69">
                                            <p:txEl>
                                              <p:pRg st="0" end="0"/>
                                            </p:txEl>
                                          </p:spTgt>
                                        </p:tgtEl>
                                        <p:attrNameLst>
                                          <p:attrName>style.visibility</p:attrName>
                                        </p:attrNameLst>
                                      </p:cBhvr>
                                      <p:to>
                                        <p:strVal val="visible"/>
                                      </p:to>
                                    </p:set>
                                    <p:anim calcmode="lin" valueType="num">
                                      <p:cBhvr additive="base">
                                        <p:cTn id="38" dur="500" fill="hold"/>
                                        <p:tgtEl>
                                          <p:spTgt spid="69">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69">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2" presetClass="entr" presetSubtype="2" fill="hold" nodeType="afterEffect">
                                  <p:stCondLst>
                                    <p:cond delay="0"/>
                                  </p:stCondLst>
                                  <p:childTnLst>
                                    <p:set>
                                      <p:cBhvr>
                                        <p:cTn id="42" dur="1" fill="hold">
                                          <p:stCondLst>
                                            <p:cond delay="0"/>
                                          </p:stCondLst>
                                        </p:cTn>
                                        <p:tgtEl>
                                          <p:spTgt spid="69">
                                            <p:txEl>
                                              <p:pRg st="1" end="1"/>
                                            </p:txEl>
                                          </p:spTgt>
                                        </p:tgtEl>
                                        <p:attrNameLst>
                                          <p:attrName>style.visibility</p:attrName>
                                        </p:attrNameLst>
                                      </p:cBhvr>
                                      <p:to>
                                        <p:strVal val="visible"/>
                                      </p:to>
                                    </p:set>
                                    <p:anim calcmode="lin" valueType="num">
                                      <p:cBhvr additive="base">
                                        <p:cTn id="43" dur="500" fill="hold"/>
                                        <p:tgtEl>
                                          <p:spTgt spid="69">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2" fill="hold" nodeType="clickEffect">
                                  <p:stCondLst>
                                    <p:cond delay="0"/>
                                  </p:stCondLst>
                                  <p:childTnLst>
                                    <p:anim calcmode="lin" valueType="num">
                                      <p:cBhvr additive="base">
                                        <p:cTn id="48" dur="500"/>
                                        <p:tgtEl>
                                          <p:spTgt spid="10">
                                            <p:txEl>
                                              <p:pRg st="2" end="2"/>
                                            </p:txEl>
                                          </p:spTgt>
                                        </p:tgtEl>
                                        <p:attrNameLst>
                                          <p:attrName>ppt_x</p:attrName>
                                        </p:attrNameLst>
                                      </p:cBhvr>
                                      <p:tavLst>
                                        <p:tav tm="0">
                                          <p:val>
                                            <p:strVal val="ppt_x"/>
                                          </p:val>
                                        </p:tav>
                                        <p:tav tm="100000">
                                          <p:val>
                                            <p:strVal val="1+ppt_w/2"/>
                                          </p:val>
                                        </p:tav>
                                      </p:tavLst>
                                    </p:anim>
                                    <p:anim calcmode="lin" valueType="num">
                                      <p:cBhvr additive="base">
                                        <p:cTn id="49" dur="500"/>
                                        <p:tgtEl>
                                          <p:spTgt spid="10">
                                            <p:txEl>
                                              <p:pRg st="2" end="2"/>
                                            </p:txEl>
                                          </p:spTgt>
                                        </p:tgtEl>
                                        <p:attrNameLst>
                                          <p:attrName>ppt_y</p:attrName>
                                        </p:attrNameLst>
                                      </p:cBhvr>
                                      <p:tavLst>
                                        <p:tav tm="0">
                                          <p:val>
                                            <p:strVal val="ppt_y"/>
                                          </p:val>
                                        </p:tav>
                                        <p:tav tm="100000">
                                          <p:val>
                                            <p:strVal val="ppt_y"/>
                                          </p:val>
                                        </p:tav>
                                      </p:tavLst>
                                    </p:anim>
                                    <p:set>
                                      <p:cBhvr>
                                        <p:cTn id="50" dur="1" fill="hold">
                                          <p:stCondLst>
                                            <p:cond delay="499"/>
                                          </p:stCondLst>
                                        </p:cTn>
                                        <p:tgtEl>
                                          <p:spTgt spid="10">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87" grpId="0" animBg="1"/>
      <p:bldP spid="93" grpId="0" animBg="1"/>
      <p:bldP spid="9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543800" y="4324350"/>
            <a:ext cx="1600200" cy="8191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4" name="Title 3"/>
          <p:cNvSpPr>
            <a:spLocks noGrp="1"/>
          </p:cNvSpPr>
          <p:nvPr>
            <p:ph type="title"/>
          </p:nvPr>
        </p:nvSpPr>
        <p:spPr/>
        <p:txBody>
          <a:bodyPr/>
          <a:lstStyle/>
          <a:p>
            <a:r>
              <a:rPr lang="en-US" dirty="0" smtClean="0"/>
              <a:t>AnyConnect &amp; Expressway Coexistence</a:t>
            </a:r>
            <a:endParaRPr lang="en-US" dirty="0"/>
          </a:p>
        </p:txBody>
      </p:sp>
      <p:sp>
        <p:nvSpPr>
          <p:cNvPr id="5" name="Content Placeholder 4"/>
          <p:cNvSpPr>
            <a:spLocks noGrp="1"/>
          </p:cNvSpPr>
          <p:nvPr>
            <p:ph idx="1"/>
          </p:nvPr>
        </p:nvSpPr>
        <p:spPr/>
        <p:txBody>
          <a:bodyPr/>
          <a:lstStyle/>
          <a:p>
            <a:r>
              <a:rPr lang="en-US" dirty="0" smtClean="0"/>
              <a:t>Customers that have deployed AnyConnect can also deploy Expressway Mobile &amp; Remote Access feature</a:t>
            </a:r>
          </a:p>
          <a:p>
            <a:r>
              <a:rPr lang="en-US" dirty="0" smtClean="0"/>
              <a:t>For the best end user experience, prevent all Jabber traffic from using the </a:t>
            </a:r>
            <a:r>
              <a:rPr lang="en-US" dirty="0"/>
              <a:t>AnyConnect </a:t>
            </a:r>
            <a:r>
              <a:rPr lang="en-US" dirty="0" smtClean="0"/>
              <a:t>tunnel</a:t>
            </a:r>
          </a:p>
          <a:p>
            <a:pPr lvl="1"/>
            <a:r>
              <a:rPr lang="en-US" dirty="0" smtClean="0">
                <a:sym typeface="Wingdings" panose="05000000000000000000" pitchFamily="2" charset="2"/>
              </a:rPr>
              <a:t> </a:t>
            </a:r>
            <a:r>
              <a:rPr lang="en-US" dirty="0" smtClean="0"/>
              <a:t>Active calls going though Expressway will be dropped if AnyConnect tunnel is established mid-call</a:t>
            </a:r>
          </a:p>
          <a:p>
            <a:r>
              <a:rPr lang="en-US" dirty="0" smtClean="0">
                <a:sym typeface="Wingdings" panose="05000000000000000000" pitchFamily="2" charset="2"/>
              </a:rPr>
              <a:t> </a:t>
            </a:r>
            <a:r>
              <a:rPr lang="en-US" dirty="0" smtClean="0"/>
              <a:t>Expressway can provide Jabber client access to on-</a:t>
            </a:r>
            <a:r>
              <a:rPr lang="en-US" dirty="0" err="1" smtClean="0"/>
              <a:t>prem</a:t>
            </a:r>
            <a:r>
              <a:rPr lang="en-US" dirty="0" smtClean="0"/>
              <a:t> collaboration services even with an active AnyConnect tunnel established</a:t>
            </a:r>
          </a:p>
          <a:p>
            <a:r>
              <a:rPr lang="en-US" dirty="0" smtClean="0"/>
              <a:t>Requirements to keep Jabber traffic going through Expressway</a:t>
            </a:r>
          </a:p>
          <a:p>
            <a:pPr marL="535781" lvl="1" indent="-342900">
              <a:buAutoNum type="arabicPeriod"/>
            </a:pPr>
            <a:r>
              <a:rPr lang="en-US" dirty="0" smtClean="0"/>
              <a:t>AnyConnect split tunnel providing connectivity to internal enterprise network </a:t>
            </a:r>
            <a:r>
              <a:rPr lang="en-US" b="1" dirty="0" smtClean="0"/>
              <a:t>only </a:t>
            </a:r>
            <a:r>
              <a:rPr lang="en-US" dirty="0" smtClean="0"/>
              <a:t>(not including Expressway E)</a:t>
            </a:r>
          </a:p>
          <a:p>
            <a:pPr marL="535781" lvl="1" indent="-342900">
              <a:buAutoNum type="arabicPeriod"/>
            </a:pPr>
            <a:r>
              <a:rPr lang="en-US" dirty="0" smtClean="0"/>
              <a:t>Deny access (ASA DNS inspection) to the internal DNS SRV records (</a:t>
            </a:r>
            <a:r>
              <a:rPr lang="en-US" dirty="0"/>
              <a:t>_cisco-</a:t>
            </a:r>
            <a:r>
              <a:rPr lang="en-US" dirty="0" err="1"/>
              <a:t>uds</a:t>
            </a:r>
            <a:r>
              <a:rPr lang="en-US" dirty="0"/>
              <a:t> </a:t>
            </a:r>
            <a:r>
              <a:rPr lang="en-US" dirty="0" smtClean="0"/>
              <a:t>&amp; _</a:t>
            </a:r>
            <a:r>
              <a:rPr lang="en-US" dirty="0" err="1" smtClean="0"/>
              <a:t>cuplogin</a:t>
            </a:r>
            <a:r>
              <a:rPr lang="en-US" dirty="0" smtClean="0"/>
              <a:t>) to AnyConnect clients</a:t>
            </a:r>
          </a:p>
          <a:p>
            <a:pPr marL="192881" lvl="1" indent="0">
              <a:buNone/>
            </a:pPr>
            <a:endParaRPr lang="en-US" dirty="0" smtClean="0"/>
          </a:p>
          <a:p>
            <a:pPr marL="192881" lvl="1" indent="0">
              <a:buNone/>
            </a:pPr>
            <a:endParaRPr lang="en-US" dirty="0" smtClean="0"/>
          </a:p>
          <a:p>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46</a:t>
            </a:fld>
            <a:endParaRPr lang="en-US" kern="0" dirty="0">
              <a:solidFill>
                <a:srgbClr val="595959"/>
              </a:solidFill>
            </a:endParaRPr>
          </a:p>
        </p:txBody>
      </p:sp>
    </p:spTree>
    <p:extLst>
      <p:ext uri="{BB962C8B-B14F-4D97-AF65-F5344CB8AC3E}">
        <p14:creationId xmlns:p14="http://schemas.microsoft.com/office/powerpoint/2010/main" val="362986802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Expressway Configuration</a:t>
            </a:r>
            <a:endParaRPr lang="en-US" dirty="0"/>
          </a:p>
        </p:txBody>
      </p:sp>
    </p:spTree>
    <p:extLst>
      <p:ext uri="{BB962C8B-B14F-4D97-AF65-F5344CB8AC3E}">
        <p14:creationId xmlns:p14="http://schemas.microsoft.com/office/powerpoint/2010/main" val="396395060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Expressway Configuration Summary</a:t>
            </a:r>
            <a:endParaRPr lang="en-US" dirty="0"/>
          </a:p>
        </p:txBody>
      </p:sp>
      <p:sp>
        <p:nvSpPr>
          <p:cNvPr id="4" name="Text Placeholder 3"/>
          <p:cNvSpPr>
            <a:spLocks noGrp="1"/>
          </p:cNvSpPr>
          <p:nvPr>
            <p:ph idx="1"/>
          </p:nvPr>
        </p:nvSpPr>
        <p:spPr/>
        <p:txBody>
          <a:bodyPr/>
          <a:lstStyle/>
          <a:p>
            <a:r>
              <a:rPr lang="en-US" dirty="0" smtClean="0"/>
              <a:t>Enable Mobile &amp; Remote Access feature, Configuration &gt; Unified Communications</a:t>
            </a:r>
          </a:p>
          <a:p>
            <a:r>
              <a:rPr lang="en-US" dirty="0" smtClean="0"/>
              <a:t>Provide IM&amp;P Publisher address and supply admin credentials for each IM&amp;P cluster (not required for hybrid deployments)</a:t>
            </a:r>
          </a:p>
          <a:p>
            <a:r>
              <a:rPr lang="en-US" dirty="0" smtClean="0"/>
              <a:t>Provide Unified CM Publisher address and supply admin credentials for each </a:t>
            </a:r>
            <a:r>
              <a:rPr lang="en-US" dirty="0"/>
              <a:t>Unified CM </a:t>
            </a:r>
            <a:r>
              <a:rPr lang="en-US" dirty="0" smtClean="0"/>
              <a:t>cluster</a:t>
            </a:r>
          </a:p>
          <a:p>
            <a:pPr lvl="1"/>
            <a:r>
              <a:rPr lang="en-US" sz="1500" dirty="0"/>
              <a:t>Expressway C connects to each Publisher and discovers all cluster nodes</a:t>
            </a:r>
          </a:p>
          <a:p>
            <a:pPr lvl="1"/>
            <a:r>
              <a:rPr lang="en-US" sz="1500" dirty="0"/>
              <a:t>Neighbor Zone auto-generated for each Unified CM node</a:t>
            </a:r>
          </a:p>
          <a:p>
            <a:pPr lvl="1"/>
            <a:r>
              <a:rPr lang="en-US" sz="1500" dirty="0"/>
              <a:t>Search Rules auto-generated for each Unified CM node</a:t>
            </a:r>
          </a:p>
          <a:p>
            <a:r>
              <a:rPr lang="en-US" dirty="0" smtClean="0"/>
              <a:t>Add the customer domain and select services</a:t>
            </a:r>
            <a:endParaRPr lang="en-US" i="1" dirty="0" smtClean="0"/>
          </a:p>
          <a:p>
            <a:r>
              <a:rPr lang="en-US" dirty="0" smtClean="0"/>
              <a:t>Generate certificate signing requests and procure CA signed certs</a:t>
            </a:r>
          </a:p>
          <a:p>
            <a:r>
              <a:rPr lang="en-US" dirty="0" smtClean="0"/>
              <a:t>Configure Traversal Zone with </a:t>
            </a:r>
            <a:r>
              <a:rPr lang="en-US" dirty="0"/>
              <a:t>Mobile &amp; Remote Access </a:t>
            </a:r>
            <a:r>
              <a:rPr lang="en-US" dirty="0" smtClean="0"/>
              <a:t>feature enabled</a:t>
            </a:r>
          </a:p>
          <a:p>
            <a:endParaRPr lang="en-US" dirty="0" smtClean="0"/>
          </a:p>
          <a:p>
            <a:endParaRPr lang="en-US" dirty="0"/>
          </a:p>
        </p:txBody>
      </p:sp>
    </p:spTree>
    <p:extLst>
      <p:ext uri="{BB962C8B-B14F-4D97-AF65-F5344CB8AC3E}">
        <p14:creationId xmlns:p14="http://schemas.microsoft.com/office/powerpoint/2010/main" val="25018269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543800" y="4324350"/>
            <a:ext cx="1600200" cy="8191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4" name="Title 3"/>
          <p:cNvSpPr>
            <a:spLocks noGrp="1"/>
          </p:cNvSpPr>
          <p:nvPr>
            <p:ph type="title"/>
          </p:nvPr>
        </p:nvSpPr>
        <p:spPr/>
        <p:txBody>
          <a:bodyPr/>
          <a:lstStyle/>
          <a:p>
            <a:r>
              <a:rPr lang="en-US" dirty="0" smtClean="0"/>
              <a:t>Unified Communications Configuration</a:t>
            </a:r>
            <a:endParaRPr lang="en-US" dirty="0"/>
          </a:p>
        </p:txBody>
      </p:sp>
      <p:sp>
        <p:nvSpPr>
          <p:cNvPr id="5" name="Text Placeholder 4"/>
          <p:cNvSpPr>
            <a:spLocks noGrp="1"/>
          </p:cNvSpPr>
          <p:nvPr>
            <p:ph type="body" sz="quarter" idx="10"/>
          </p:nvPr>
        </p:nvSpPr>
        <p:spPr/>
        <p:txBody>
          <a:bodyPr/>
          <a:lstStyle/>
          <a:p>
            <a:r>
              <a:rPr lang="en-US" dirty="0" smtClean="0"/>
              <a:t>Expressway C</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922"/>
          <a:stretch/>
        </p:blipFill>
        <p:spPr>
          <a:xfrm>
            <a:off x="806340" y="1225145"/>
            <a:ext cx="7531321" cy="3864621"/>
          </a:xfrm>
          <a:prstGeom prst="rect">
            <a:avLst/>
          </a:prstGeom>
          <a:ln w="3175"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310363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Agenda</a:t>
            </a:r>
            <a:endParaRPr lang="en-US" dirty="0"/>
          </a:p>
        </p:txBody>
      </p:sp>
      <p:sp>
        <p:nvSpPr>
          <p:cNvPr id="8" name="Content Placeholder 7"/>
          <p:cNvSpPr>
            <a:spLocks noGrp="1"/>
          </p:cNvSpPr>
          <p:nvPr>
            <p:ph idx="1"/>
          </p:nvPr>
        </p:nvSpPr>
        <p:spPr/>
        <p:txBody>
          <a:bodyPr/>
          <a:lstStyle/>
          <a:p>
            <a:r>
              <a:rPr lang="en-US" dirty="0" smtClean="0"/>
              <a:t>Terminology Introduction</a:t>
            </a:r>
          </a:p>
          <a:p>
            <a:r>
              <a:rPr lang="en-US" dirty="0" smtClean="0"/>
              <a:t>Expressway Mobile &amp; Remote Access Solution Overview</a:t>
            </a:r>
          </a:p>
          <a:p>
            <a:r>
              <a:rPr lang="en-US" dirty="0" smtClean="0"/>
              <a:t>Product Line Options, Licensing, Scalability</a:t>
            </a:r>
          </a:p>
          <a:p>
            <a:r>
              <a:rPr lang="en-US" dirty="0" smtClean="0"/>
              <a:t>Design </a:t>
            </a:r>
            <a:r>
              <a:rPr lang="en-US" dirty="0"/>
              <a:t>and Deployment </a:t>
            </a:r>
            <a:r>
              <a:rPr lang="en-US" dirty="0" smtClean="0"/>
              <a:t>Considerations</a:t>
            </a:r>
          </a:p>
          <a:p>
            <a:r>
              <a:rPr lang="en-US" dirty="0" smtClean="0"/>
              <a:t>Expressway Configuration</a:t>
            </a:r>
          </a:p>
          <a:p>
            <a:r>
              <a:rPr lang="en-US" dirty="0" smtClean="0"/>
              <a:t>Unified CM Requirements</a:t>
            </a:r>
          </a:p>
          <a:p>
            <a:r>
              <a:rPr lang="en-US" dirty="0"/>
              <a:t>Security</a:t>
            </a:r>
          </a:p>
          <a:p>
            <a:r>
              <a:rPr lang="en-US" dirty="0" smtClean="0"/>
              <a:t>Expressway Server Certificates</a:t>
            </a:r>
          </a:p>
          <a:p>
            <a:r>
              <a:rPr lang="en-US" dirty="0" smtClean="0"/>
              <a:t>Closing Remarks</a:t>
            </a:r>
          </a:p>
          <a:p>
            <a:r>
              <a:rPr lang="en-US" dirty="0" smtClean="0"/>
              <a:t>Q &amp; A</a:t>
            </a:r>
          </a:p>
          <a:p>
            <a:endParaRPr lang="en-US" dirty="0" smtClean="0"/>
          </a:p>
          <a:p>
            <a:pPr marL="1785"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47501971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Unified Communications Configuration</a:t>
            </a:r>
            <a:endParaRPr lang="en-US" dirty="0"/>
          </a:p>
        </p:txBody>
      </p:sp>
      <p:sp>
        <p:nvSpPr>
          <p:cNvPr id="5" name="Text Placeholder 4"/>
          <p:cNvSpPr>
            <a:spLocks noGrp="1"/>
          </p:cNvSpPr>
          <p:nvPr>
            <p:ph type="body" sz="quarter" idx="10"/>
          </p:nvPr>
        </p:nvSpPr>
        <p:spPr/>
        <p:txBody>
          <a:bodyPr/>
          <a:lstStyle/>
          <a:p>
            <a:r>
              <a:rPr lang="en-US" dirty="0" smtClean="0"/>
              <a:t>Expressway E</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1185" y="1378415"/>
            <a:ext cx="8441630" cy="2901019"/>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735117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Expressway C Domain Configuration</a:t>
            </a:r>
            <a:endParaRPr lang="en-US" dirty="0"/>
          </a:p>
        </p:txBody>
      </p:sp>
      <p:sp>
        <p:nvSpPr>
          <p:cNvPr id="6" name="Content Placeholder 5"/>
          <p:cNvSpPr>
            <a:spLocks noGrp="1"/>
          </p:cNvSpPr>
          <p:nvPr>
            <p:ph idx="1"/>
          </p:nvPr>
        </p:nvSpPr>
        <p:spPr/>
        <p:txBody>
          <a:bodyPr anchor="b"/>
          <a:lstStyle/>
          <a:p>
            <a:r>
              <a:rPr lang="en-US" dirty="0" smtClean="0"/>
              <a:t>Note: no domain configuration required on Expressway E</a:t>
            </a:r>
            <a:endParaRPr lang="en-US" dirty="0"/>
          </a:p>
        </p:txBody>
      </p:sp>
      <p:sp>
        <p:nvSpPr>
          <p:cNvPr id="4" name="Slide Number Placeholder 3"/>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51</a:t>
            </a:fld>
            <a:endParaRPr lang="en-US" kern="0" dirty="0">
              <a:solidFill>
                <a:srgbClr val="595959"/>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5595" y="931925"/>
            <a:ext cx="7792811" cy="3505201"/>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4739658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Expressway C Traversal Client Zone</a:t>
            </a:r>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52</a:t>
            </a:fld>
            <a:endParaRPr lang="en-US" kern="0" dirty="0">
              <a:solidFill>
                <a:srgbClr val="595959"/>
              </a:solidFill>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35" y="838200"/>
            <a:ext cx="4213565" cy="424815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37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847" r="30613"/>
          <a:stretch/>
        </p:blipFill>
        <p:spPr bwMode="auto">
          <a:xfrm>
            <a:off x="4589929" y="901007"/>
            <a:ext cx="4401671" cy="4109143"/>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Freeform 8"/>
          <p:cNvSpPr/>
          <p:nvPr/>
        </p:nvSpPr>
        <p:spPr bwMode="auto">
          <a:xfrm>
            <a:off x="3427079" y="1013032"/>
            <a:ext cx="1175657" cy="4021386"/>
          </a:xfrm>
          <a:custGeom>
            <a:avLst/>
            <a:gdLst>
              <a:gd name="connsiteX0" fmla="*/ 0 w 1175657"/>
              <a:gd name="connsiteY0" fmla="*/ 3958538 h 4021386"/>
              <a:gd name="connsiteX1" fmla="*/ 806824 w 1175657"/>
              <a:gd name="connsiteY1" fmla="*/ 3958538 h 4021386"/>
              <a:gd name="connsiteX2" fmla="*/ 1037345 w 1175657"/>
              <a:gd name="connsiteY2" fmla="*/ 3305395 h 4021386"/>
              <a:gd name="connsiteX3" fmla="*/ 837560 w 1175657"/>
              <a:gd name="connsiteY3" fmla="*/ 500723 h 4021386"/>
              <a:gd name="connsiteX4" fmla="*/ 1175657 w 1175657"/>
              <a:gd name="connsiteY4" fmla="*/ 1260 h 4021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657" h="4021386">
                <a:moveTo>
                  <a:pt x="0" y="3958538"/>
                </a:moveTo>
                <a:cubicBezTo>
                  <a:pt x="316966" y="4012966"/>
                  <a:pt x="633933" y="4067395"/>
                  <a:pt x="806824" y="3958538"/>
                </a:cubicBezTo>
                <a:cubicBezTo>
                  <a:pt x="979715" y="3849681"/>
                  <a:pt x="1032222" y="3881697"/>
                  <a:pt x="1037345" y="3305395"/>
                </a:cubicBezTo>
                <a:cubicBezTo>
                  <a:pt x="1042468" y="2729093"/>
                  <a:pt x="814508" y="1051412"/>
                  <a:pt x="837560" y="500723"/>
                </a:cubicBezTo>
                <a:cubicBezTo>
                  <a:pt x="860612" y="-49966"/>
                  <a:pt x="1175657" y="1260"/>
                  <a:pt x="1175657" y="1260"/>
                </a:cubicBezTo>
              </a:path>
            </a:pathLst>
          </a:custGeom>
          <a:noFill/>
          <a:ln w="28575" cap="flat">
            <a:solidFill>
              <a:schemeClr val="accent1"/>
            </a:solidFill>
            <a:miter lim="800000"/>
            <a:headEnd type="none" w="med" len="med"/>
            <a:tailEnd type="triangle" w="lg" len="lg"/>
          </a:ln>
        </p:spPr>
        <p:txBody>
          <a:bodyPr rtlCol="0" anchor="ctr"/>
          <a:lstStyle/>
          <a:p>
            <a:pPr algn="ctr"/>
            <a:endParaRPr lang="en-US"/>
          </a:p>
        </p:txBody>
      </p:sp>
    </p:spTree>
    <p:extLst>
      <p:ext uri="{BB962C8B-B14F-4D97-AF65-F5344CB8AC3E}">
        <p14:creationId xmlns:p14="http://schemas.microsoft.com/office/powerpoint/2010/main" val="152561155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543800" y="4324350"/>
            <a:ext cx="1600200" cy="8191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pic>
        <p:nvPicPr>
          <p:cNvPr id="348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490"/>
          <a:stretch/>
        </p:blipFill>
        <p:spPr bwMode="auto">
          <a:xfrm>
            <a:off x="4532299" y="946150"/>
            <a:ext cx="4465704" cy="39116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Expressway </a:t>
            </a:r>
            <a:r>
              <a:rPr lang="en-US" dirty="0" smtClean="0"/>
              <a:t>E Traversal Server Zone</a:t>
            </a:r>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53</a:t>
            </a:fld>
            <a:endParaRPr lang="en-US" kern="0" dirty="0">
              <a:solidFill>
                <a:srgbClr val="595959"/>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4142835" cy="43053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Freeform 5"/>
          <p:cNvSpPr/>
          <p:nvPr/>
        </p:nvSpPr>
        <p:spPr bwMode="auto">
          <a:xfrm>
            <a:off x="3427079" y="1013032"/>
            <a:ext cx="1175657" cy="4021386"/>
          </a:xfrm>
          <a:custGeom>
            <a:avLst/>
            <a:gdLst>
              <a:gd name="connsiteX0" fmla="*/ 0 w 1175657"/>
              <a:gd name="connsiteY0" fmla="*/ 3958538 h 4021386"/>
              <a:gd name="connsiteX1" fmla="*/ 806824 w 1175657"/>
              <a:gd name="connsiteY1" fmla="*/ 3958538 h 4021386"/>
              <a:gd name="connsiteX2" fmla="*/ 1037345 w 1175657"/>
              <a:gd name="connsiteY2" fmla="*/ 3305395 h 4021386"/>
              <a:gd name="connsiteX3" fmla="*/ 837560 w 1175657"/>
              <a:gd name="connsiteY3" fmla="*/ 500723 h 4021386"/>
              <a:gd name="connsiteX4" fmla="*/ 1175657 w 1175657"/>
              <a:gd name="connsiteY4" fmla="*/ 1260 h 4021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657" h="4021386">
                <a:moveTo>
                  <a:pt x="0" y="3958538"/>
                </a:moveTo>
                <a:cubicBezTo>
                  <a:pt x="316966" y="4012966"/>
                  <a:pt x="633933" y="4067395"/>
                  <a:pt x="806824" y="3958538"/>
                </a:cubicBezTo>
                <a:cubicBezTo>
                  <a:pt x="979715" y="3849681"/>
                  <a:pt x="1032222" y="3881697"/>
                  <a:pt x="1037345" y="3305395"/>
                </a:cubicBezTo>
                <a:cubicBezTo>
                  <a:pt x="1042468" y="2729093"/>
                  <a:pt x="814508" y="1051412"/>
                  <a:pt x="837560" y="500723"/>
                </a:cubicBezTo>
                <a:cubicBezTo>
                  <a:pt x="860612" y="-49966"/>
                  <a:pt x="1175657" y="1260"/>
                  <a:pt x="1175657" y="1260"/>
                </a:cubicBezTo>
              </a:path>
            </a:pathLst>
          </a:custGeom>
          <a:noFill/>
          <a:ln w="28575" cap="flat">
            <a:solidFill>
              <a:schemeClr val="accent2"/>
            </a:solidFill>
            <a:miter lim="800000"/>
            <a:headEnd type="none" w="med" len="med"/>
            <a:tailEnd type="triangle" w="lg" len="lg"/>
          </a:ln>
        </p:spPr>
        <p:txBody>
          <a:bodyPr rtlCol="0" anchor="ctr"/>
          <a:lstStyle/>
          <a:p>
            <a:pPr algn="ctr"/>
            <a:endParaRPr lang="en-US"/>
          </a:p>
        </p:txBody>
      </p:sp>
    </p:spTree>
    <p:extLst>
      <p:ext uri="{BB962C8B-B14F-4D97-AF65-F5344CB8AC3E}">
        <p14:creationId xmlns:p14="http://schemas.microsoft.com/office/powerpoint/2010/main" val="237891648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Allowed Reverse Proxy Traffic</a:t>
            </a:r>
            <a:endParaRPr lang="en-US" dirty="0"/>
          </a:p>
        </p:txBody>
      </p:sp>
      <p:sp>
        <p:nvSpPr>
          <p:cNvPr id="3" name="Text Placeholder 2"/>
          <p:cNvSpPr>
            <a:spLocks noGrp="1"/>
          </p:cNvSpPr>
          <p:nvPr>
            <p:ph idx="1"/>
          </p:nvPr>
        </p:nvSpPr>
        <p:spPr/>
        <p:txBody>
          <a:bodyPr/>
          <a:lstStyle/>
          <a:p>
            <a:r>
              <a:rPr lang="en-US" dirty="0" smtClean="0"/>
              <a:t>Expressway E server will be listening on TCP 8443 for HTTPS traffic</a:t>
            </a:r>
          </a:p>
          <a:p>
            <a:r>
              <a:rPr lang="en-US" dirty="0" smtClean="0"/>
              <a:t>Basic mobile &amp; remote access configuration allows inbound authenticated HTTPS requests to the following destinations on the enterprise network</a:t>
            </a:r>
          </a:p>
          <a:p>
            <a:pPr marL="345327" lvl="3"/>
            <a:r>
              <a:rPr lang="en-US" sz="1500" dirty="0"/>
              <a:t>All discovered Unified CM nodes TCP 6970 (TFTP file requests) &amp; TCP 8443 (UDS API)</a:t>
            </a:r>
          </a:p>
          <a:p>
            <a:pPr marL="345327" lvl="3"/>
            <a:r>
              <a:rPr lang="en-US" sz="1500" dirty="0"/>
              <a:t>All discovered IM&amp;P nodes TCP 7400 (XCP Router) &amp; TCP 8443   (SOAP API)</a:t>
            </a:r>
          </a:p>
          <a:p>
            <a:r>
              <a:rPr lang="en-US" dirty="0" smtClean="0"/>
              <a:t>HTTPS traffic to any additional hosts need to be administratively added to the Expressway C allow list</a:t>
            </a:r>
          </a:p>
          <a:p>
            <a:endParaRPr lang="en-US" dirty="0"/>
          </a:p>
          <a:p>
            <a:endParaRPr lang="en-US" dirty="0" smtClean="0"/>
          </a:p>
          <a:p>
            <a:endParaRPr lang="en-US" dirty="0" smtClean="0"/>
          </a:p>
          <a:p>
            <a:r>
              <a:rPr lang="en-US" dirty="0" smtClean="0"/>
              <a:t>Allow list provides a mechanism to support Visual Voice Mail access, contact photo retrieval, Jabber custom tabs, etc.</a:t>
            </a:r>
          </a:p>
          <a:p>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391" y="3083005"/>
            <a:ext cx="6230973" cy="821531"/>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2449633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543800" y="4324350"/>
            <a:ext cx="1600200" cy="8191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2" name="Title 1"/>
          <p:cNvSpPr>
            <a:spLocks noGrp="1"/>
          </p:cNvSpPr>
          <p:nvPr>
            <p:ph type="title"/>
          </p:nvPr>
        </p:nvSpPr>
        <p:spPr/>
        <p:txBody>
          <a:bodyPr/>
          <a:lstStyle/>
          <a:p>
            <a:r>
              <a:rPr lang="en-US" dirty="0" smtClean="0"/>
              <a:t>Expressway C Unified Communications Status</a:t>
            </a:r>
            <a:endParaRPr lang="en-US" dirty="0"/>
          </a:p>
        </p:txBody>
      </p:sp>
      <p:sp>
        <p:nvSpPr>
          <p:cNvPr id="4" name="Text Placeholder 3"/>
          <p:cNvSpPr>
            <a:spLocks noGrp="1"/>
          </p:cNvSpPr>
          <p:nvPr>
            <p:ph type="body" sz="quarter" idx="10"/>
          </p:nvPr>
        </p:nvSpPr>
        <p:spPr/>
        <p:txBody>
          <a:bodyPr/>
          <a:lstStyle/>
          <a:p>
            <a:r>
              <a:rPr lang="en-US" dirty="0" smtClean="0"/>
              <a:t>Status &gt; Unified </a:t>
            </a:r>
            <a:r>
              <a:rPr lang="en-US" dirty="0"/>
              <a:t>Communications</a:t>
            </a:r>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55</a:t>
            </a:fld>
            <a:endParaRPr lang="en-US" kern="0" dirty="0">
              <a:solidFill>
                <a:srgbClr val="595959"/>
              </a:solidFill>
            </a:endParaRPr>
          </a:p>
        </p:txBody>
      </p:sp>
      <p:pic>
        <p:nvPicPr>
          <p:cNvPr id="358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764"/>
          <a:stretch/>
        </p:blipFill>
        <p:spPr bwMode="auto">
          <a:xfrm>
            <a:off x="1041116" y="1214780"/>
            <a:ext cx="7061768" cy="3664446"/>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059489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CM Requirements</a:t>
            </a:r>
            <a:endParaRPr lang="en-US" dirty="0"/>
          </a:p>
        </p:txBody>
      </p:sp>
    </p:spTree>
    <p:extLst>
      <p:ext uri="{BB962C8B-B14F-4D97-AF65-F5344CB8AC3E}">
        <p14:creationId xmlns:p14="http://schemas.microsoft.com/office/powerpoint/2010/main" val="401990287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Expressway Remote Access</a:t>
            </a:r>
            <a:endParaRPr lang="en-US" dirty="0"/>
          </a:p>
        </p:txBody>
      </p:sp>
      <p:sp>
        <p:nvSpPr>
          <p:cNvPr id="3" name="Text Placeholder 2"/>
          <p:cNvSpPr>
            <a:spLocks noGrp="1"/>
          </p:cNvSpPr>
          <p:nvPr>
            <p:ph idx="1"/>
          </p:nvPr>
        </p:nvSpPr>
        <p:spPr/>
        <p:txBody>
          <a:bodyPr/>
          <a:lstStyle/>
          <a:p>
            <a:r>
              <a:rPr lang="en-US" dirty="0" smtClean="0"/>
              <a:t>Remote access provided by Expressway is, for the most part, </a:t>
            </a:r>
            <a:r>
              <a:rPr lang="en-US" dirty="0" smtClean="0">
                <a:solidFill>
                  <a:schemeClr val="accent3"/>
                </a:solidFill>
              </a:rPr>
              <a:t>transparent </a:t>
            </a:r>
            <a:r>
              <a:rPr lang="en-US" dirty="0" smtClean="0"/>
              <a:t>to Unified CM</a:t>
            </a:r>
          </a:p>
          <a:p>
            <a:r>
              <a:rPr lang="en-US" dirty="0" smtClean="0"/>
              <a:t>Think </a:t>
            </a:r>
            <a:r>
              <a:rPr lang="en-US" dirty="0"/>
              <a:t>SIP line </a:t>
            </a:r>
            <a:r>
              <a:rPr lang="en-US" dirty="0" smtClean="0"/>
              <a:t>integration, </a:t>
            </a:r>
            <a:r>
              <a:rPr lang="en-US" dirty="0"/>
              <a:t>versus SIP trunk</a:t>
            </a:r>
          </a:p>
          <a:p>
            <a:r>
              <a:rPr lang="en-US" dirty="0" smtClean="0"/>
              <a:t>No requirement to build a SIP trunk on </a:t>
            </a:r>
            <a:r>
              <a:rPr lang="en-US" dirty="0"/>
              <a:t>Unified CM </a:t>
            </a:r>
            <a:r>
              <a:rPr lang="en-US" dirty="0" smtClean="0"/>
              <a:t>to Expressway C or E</a:t>
            </a:r>
          </a:p>
          <a:p>
            <a:r>
              <a:rPr lang="en-US" dirty="0" smtClean="0"/>
              <a:t>No requirement to make dial plan changes</a:t>
            </a:r>
          </a:p>
          <a:p>
            <a:r>
              <a:rPr lang="en-US" dirty="0"/>
              <a:t>No remote access policy mechanism to limit edge access to certain Jabber users or devices</a:t>
            </a:r>
          </a:p>
          <a:p>
            <a:r>
              <a:rPr lang="en-US" dirty="0" smtClean="0"/>
              <a:t>Remote Jabber clients or TelePresence Endpoints registering to </a:t>
            </a:r>
            <a:r>
              <a:rPr lang="en-US" dirty="0"/>
              <a:t>Unified CM through Expressway will </a:t>
            </a:r>
            <a:r>
              <a:rPr lang="en-US" dirty="0" smtClean="0"/>
              <a:t>appear to </a:t>
            </a:r>
            <a:r>
              <a:rPr lang="en-US" dirty="0"/>
              <a:t>Unified CM </a:t>
            </a:r>
            <a:r>
              <a:rPr lang="en-US" dirty="0" smtClean="0"/>
              <a:t>as Expressway-C IP address (opportunity for </a:t>
            </a:r>
            <a:r>
              <a:rPr lang="en-US" dirty="0"/>
              <a:t>Unified CM </a:t>
            </a:r>
            <a:r>
              <a:rPr lang="en-US" dirty="0" smtClean="0"/>
              <a:t>Device Mobility feature usage)</a:t>
            </a:r>
          </a:p>
          <a:p>
            <a:endParaRPr lang="en-US" dirty="0" smtClean="0"/>
          </a:p>
        </p:txBody>
      </p:sp>
      <p:sp>
        <p:nvSpPr>
          <p:cNvPr id="4" name="Text Placeholder 3"/>
          <p:cNvSpPr>
            <a:spLocks noGrp="1"/>
          </p:cNvSpPr>
          <p:nvPr>
            <p:ph type="body" sz="quarter" idx="10"/>
          </p:nvPr>
        </p:nvSpPr>
        <p:spPr/>
        <p:txBody>
          <a:bodyPr/>
          <a:lstStyle/>
          <a:p>
            <a:r>
              <a:rPr lang="en-US" dirty="0"/>
              <a:t>from Unified </a:t>
            </a:r>
            <a:r>
              <a:rPr lang="en-US" dirty="0" smtClean="0"/>
              <a:t>CM perspective</a:t>
            </a:r>
            <a:endParaRPr lang="en-US" dirty="0"/>
          </a:p>
        </p:txBody>
      </p:sp>
    </p:spTree>
    <p:extLst>
      <p:ext uri="{BB962C8B-B14F-4D97-AF65-F5344CB8AC3E}">
        <p14:creationId xmlns:p14="http://schemas.microsoft.com/office/powerpoint/2010/main" val="86701676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1745" y="2476362"/>
            <a:ext cx="5018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Interaction </a:t>
            </a:r>
            <a:r>
              <a:rPr lang="en-US" dirty="0"/>
              <a:t>with </a:t>
            </a:r>
            <a:r>
              <a:rPr lang="en-US" dirty="0" smtClean="0"/>
              <a:t>SIP trunk</a:t>
            </a:r>
            <a:endParaRPr lang="en-US" sz="2100" dirty="0"/>
          </a:p>
        </p:txBody>
      </p:sp>
      <p:cxnSp>
        <p:nvCxnSpPr>
          <p:cNvPr id="73" name="Straight Connector 72"/>
          <p:cNvCxnSpPr/>
          <p:nvPr/>
        </p:nvCxnSpPr>
        <p:spPr>
          <a:xfrm flipV="1">
            <a:off x="3361627" y="1662998"/>
            <a:ext cx="2479" cy="1485000"/>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flipV="1">
            <a:off x="2561312" y="1662998"/>
            <a:ext cx="2479" cy="1485000"/>
          </a:xfrm>
          <a:prstGeom prst="line">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52" name="Rounded Rectangle 51"/>
          <p:cNvSpPr/>
          <p:nvPr/>
        </p:nvSpPr>
        <p:spPr>
          <a:xfrm>
            <a:off x="1899329" y="2261224"/>
            <a:ext cx="1648031" cy="527612"/>
          </a:xfrm>
          <a:prstGeom prst="roundRect">
            <a:avLst/>
          </a:prstGeom>
          <a:noFill/>
          <a:ln w="12700" cmpd="sng">
            <a:solidFill>
              <a:schemeClr val="bg1">
                <a:lumMod val="75000"/>
              </a:schemeClr>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685834"/>
            <a:endParaRPr lang="en-US" sz="1400" dirty="0">
              <a:solidFill>
                <a:srgbClr val="FFFFFF"/>
              </a:solidFill>
            </a:endParaRPr>
          </a:p>
        </p:txBody>
      </p:sp>
      <p:cxnSp>
        <p:nvCxnSpPr>
          <p:cNvPr id="53" name="Straight Connector 52"/>
          <p:cNvCxnSpPr>
            <a:endCxn id="60" idx="3"/>
          </p:cNvCxnSpPr>
          <p:nvPr/>
        </p:nvCxnSpPr>
        <p:spPr>
          <a:xfrm flipH="1">
            <a:off x="1569382" y="2508935"/>
            <a:ext cx="2683977" cy="20622"/>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55" name="Rounded Rectangle 16"/>
          <p:cNvSpPr>
            <a:spLocks noChangeAspect="1"/>
          </p:cNvSpPr>
          <p:nvPr/>
        </p:nvSpPr>
        <p:spPr>
          <a:xfrm>
            <a:off x="76218" y="1971150"/>
            <a:ext cx="1387923"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171459" rtlCol="0" anchor="b"/>
          <a:lstStyle/>
          <a:p>
            <a:pPr algn="ctr" defTabSz="685834"/>
            <a:endParaRPr lang="en-US" sz="1400" dirty="0">
              <a:solidFill>
                <a:srgbClr val="FFFFFF">
                  <a:lumMod val="50000"/>
                </a:srgbClr>
              </a:solidFill>
            </a:endParaRPr>
          </a:p>
        </p:txBody>
      </p:sp>
      <p:sp>
        <p:nvSpPr>
          <p:cNvPr id="56" name="TextBox 55"/>
          <p:cNvSpPr txBox="1"/>
          <p:nvPr/>
        </p:nvSpPr>
        <p:spPr>
          <a:xfrm>
            <a:off x="1036209" y="1621047"/>
            <a:ext cx="1515716" cy="401620"/>
          </a:xfrm>
          <a:prstGeom prst="rect">
            <a:avLst/>
          </a:prstGeom>
          <a:noFill/>
        </p:spPr>
        <p:txBody>
          <a:bodyPr wrap="square" lIns="68553" tIns="34277" rIns="68553" bIns="34277" rtlCol="0">
            <a:spAutoFit/>
          </a:bodyPr>
          <a:lstStyle/>
          <a:p>
            <a:pPr algn="r" defTabSz="685834" eaLnBrk="0" fontAlgn="base" hangingPunct="0">
              <a:lnSpc>
                <a:spcPct val="90000"/>
              </a:lnSpc>
              <a:spcBef>
                <a:spcPct val="0"/>
              </a:spcBef>
              <a:spcAft>
                <a:spcPct val="0"/>
              </a:spcAft>
            </a:pPr>
            <a:r>
              <a:rPr lang="en-US" sz="1200" b="1" dirty="0">
                <a:solidFill>
                  <a:srgbClr val="00B050"/>
                </a:solidFill>
              </a:rPr>
              <a:t>Inside firewall (Intranet)</a:t>
            </a:r>
          </a:p>
        </p:txBody>
      </p:sp>
      <p:sp>
        <p:nvSpPr>
          <p:cNvPr id="57" name="TextBox 56"/>
          <p:cNvSpPr txBox="1"/>
          <p:nvPr/>
        </p:nvSpPr>
        <p:spPr>
          <a:xfrm>
            <a:off x="3405093" y="1621050"/>
            <a:ext cx="1881973" cy="404734"/>
          </a:xfrm>
          <a:prstGeom prst="rect">
            <a:avLst/>
          </a:prstGeom>
          <a:noFill/>
        </p:spPr>
        <p:txBody>
          <a:bodyPr wrap="square" lIns="68553" tIns="34277" rIns="68553" bIns="34277" rtlCol="0">
            <a:spAutoFit/>
          </a:bodyPr>
          <a:lstStyle/>
          <a:p>
            <a:pPr defTabSz="685834" eaLnBrk="0" fontAlgn="base" hangingPunct="0">
              <a:lnSpc>
                <a:spcPct val="90000"/>
              </a:lnSpc>
              <a:spcBef>
                <a:spcPct val="0"/>
              </a:spcBef>
              <a:spcAft>
                <a:spcPct val="0"/>
              </a:spcAft>
            </a:pPr>
            <a:r>
              <a:rPr lang="en-US" sz="1200" b="1" dirty="0">
                <a:solidFill>
                  <a:srgbClr val="B21A1A"/>
                </a:solidFill>
              </a:rPr>
              <a:t>Outside firewall</a:t>
            </a:r>
            <a:br>
              <a:rPr lang="en-US" sz="1200" b="1" dirty="0">
                <a:solidFill>
                  <a:srgbClr val="B21A1A"/>
                </a:solidFill>
              </a:rPr>
            </a:br>
            <a:r>
              <a:rPr lang="en-US" sz="1200" b="1" dirty="0">
                <a:solidFill>
                  <a:srgbClr val="B21A1A"/>
                </a:solidFill>
              </a:rPr>
              <a:t>(Public Internet)</a:t>
            </a:r>
          </a:p>
        </p:txBody>
      </p:sp>
      <p:graphicFrame>
        <p:nvGraphicFramePr>
          <p:cNvPr id="58" name="Object 150"/>
          <p:cNvGraphicFramePr>
            <a:graphicFrameLocks noChangeAspect="1"/>
          </p:cNvGraphicFramePr>
          <p:nvPr>
            <p:extLst>
              <p:ext uri="{D42A27DB-BD31-4B8C-83A1-F6EECF244321}">
                <p14:modId xmlns:p14="http://schemas.microsoft.com/office/powerpoint/2010/main" val="3628767892"/>
              </p:ext>
            </p:extLst>
          </p:nvPr>
        </p:nvGraphicFramePr>
        <p:xfrm>
          <a:off x="2770996" y="2348538"/>
          <a:ext cx="402093" cy="362045"/>
        </p:xfrm>
        <a:graphic>
          <a:graphicData uri="http://schemas.openxmlformats.org/presentationml/2006/ole">
            <mc:AlternateContent xmlns:mc="http://schemas.openxmlformats.org/markup-compatibility/2006">
              <mc:Choice xmlns:v="urn:schemas-microsoft-com:vml" Requires="v">
                <p:oleObj spid="_x0000_s30016" name="Visio" r:id="rId4" imgW="576739" imgH="518732" progId="">
                  <p:embed/>
                </p:oleObj>
              </mc:Choice>
              <mc:Fallback>
                <p:oleObj name="Visio" r:id="rId4" imgW="576739" imgH="51873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996" y="2348538"/>
                        <a:ext cx="402093" cy="36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9" name="Picture 58" descr="firewall-sid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flipH="1">
            <a:off x="2351472" y="2441079"/>
            <a:ext cx="425642" cy="176963"/>
          </a:xfrm>
          <a:prstGeom prst="rect">
            <a:avLst/>
          </a:prstGeom>
        </p:spPr>
      </p:pic>
      <p:graphicFrame>
        <p:nvGraphicFramePr>
          <p:cNvPr id="60" name="Object 154"/>
          <p:cNvGraphicFramePr>
            <a:graphicFrameLocks noChangeAspect="1"/>
          </p:cNvGraphicFramePr>
          <p:nvPr>
            <p:extLst>
              <p:ext uri="{D42A27DB-BD31-4B8C-83A1-F6EECF244321}">
                <p14:modId xmlns:p14="http://schemas.microsoft.com/office/powerpoint/2010/main" val="2022765802"/>
              </p:ext>
            </p:extLst>
          </p:nvPr>
        </p:nvGraphicFramePr>
        <p:xfrm>
          <a:off x="1164192" y="2347166"/>
          <a:ext cx="405192" cy="364782"/>
        </p:xfrm>
        <a:graphic>
          <a:graphicData uri="http://schemas.openxmlformats.org/presentationml/2006/ole">
            <mc:AlternateContent xmlns:mc="http://schemas.openxmlformats.org/markup-compatibility/2006">
              <mc:Choice xmlns:v="urn:schemas-microsoft-com:vml" Requires="v">
                <p:oleObj spid="_x0000_s30017" name="Visio" r:id="rId7" imgW="575405" imgH="517731" progId="">
                  <p:embed/>
                </p:oleObj>
              </mc:Choice>
              <mc:Fallback>
                <p:oleObj name="Visio" r:id="rId7" imgW="575405" imgH="517731"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4192" y="2347166"/>
                        <a:ext cx="405192" cy="364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 name="Picture 60" descr="firewall-sid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flipH="1">
            <a:off x="3166976" y="2441079"/>
            <a:ext cx="425642" cy="176963"/>
          </a:xfrm>
          <a:prstGeom prst="rect">
            <a:avLst/>
          </a:prstGeom>
        </p:spPr>
      </p:pic>
      <p:sp>
        <p:nvSpPr>
          <p:cNvPr id="63" name="TextBox 62"/>
          <p:cNvSpPr txBox="1"/>
          <p:nvPr/>
        </p:nvSpPr>
        <p:spPr>
          <a:xfrm>
            <a:off x="2423109" y="2773355"/>
            <a:ext cx="1088227" cy="430875"/>
          </a:xfrm>
          <a:prstGeom prst="rect">
            <a:avLst/>
          </a:prstGeom>
          <a:noFill/>
        </p:spPr>
        <p:txBody>
          <a:bodyPr wrap="square" lIns="91428" tIns="45714" rIns="91428" bIns="45714" rtlCol="0">
            <a:spAutoFit/>
          </a:bodyPr>
          <a:lstStyle/>
          <a:p>
            <a:pPr algn="ctr" defTabSz="685834"/>
            <a:r>
              <a:rPr lang="en-US" sz="1100" dirty="0">
                <a:solidFill>
                  <a:srgbClr val="000000"/>
                </a:solidFill>
              </a:rPr>
              <a:t>VCS Expressway</a:t>
            </a:r>
          </a:p>
        </p:txBody>
      </p:sp>
      <p:graphicFrame>
        <p:nvGraphicFramePr>
          <p:cNvPr id="64" name="Object 153"/>
          <p:cNvGraphicFramePr>
            <a:graphicFrameLocks noChangeAspect="1"/>
          </p:cNvGraphicFramePr>
          <p:nvPr>
            <p:extLst>
              <p:ext uri="{D42A27DB-BD31-4B8C-83A1-F6EECF244321}">
                <p14:modId xmlns:p14="http://schemas.microsoft.com/office/powerpoint/2010/main" val="1970441407"/>
              </p:ext>
            </p:extLst>
          </p:nvPr>
        </p:nvGraphicFramePr>
        <p:xfrm>
          <a:off x="1955090" y="2348381"/>
          <a:ext cx="402499" cy="362355"/>
        </p:xfrm>
        <a:graphic>
          <a:graphicData uri="http://schemas.openxmlformats.org/presentationml/2006/ole">
            <mc:AlternateContent xmlns:mc="http://schemas.openxmlformats.org/markup-compatibility/2006">
              <mc:Choice xmlns:v="urn:schemas-microsoft-com:vml" Requires="v">
                <p:oleObj spid="_x0000_s30018" name="Visio" r:id="rId9" imgW="576739" imgH="518732" progId="">
                  <p:embed/>
                </p:oleObj>
              </mc:Choice>
              <mc:Fallback>
                <p:oleObj name="Visio" r:id="rId9" imgW="576739" imgH="518732"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5090" y="2348381"/>
                        <a:ext cx="402499" cy="362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Rectangle 65"/>
          <p:cNvSpPr/>
          <p:nvPr/>
        </p:nvSpPr>
        <p:spPr bwMode="auto">
          <a:xfrm>
            <a:off x="287543" y="2248123"/>
            <a:ext cx="1105936" cy="456479"/>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3" tIns="34277" rIns="68553" bIns="34277" numCol="1" rtlCol="0" anchor="ctr" anchorCtr="0" compatLnSpc="1">
            <a:prstTxWarp prst="textNoShape">
              <a:avLst/>
            </a:prstTxWarp>
            <a:flatTx/>
          </a:bodyPr>
          <a:lstStyle/>
          <a:p>
            <a:pPr defTabSz="685834">
              <a:defRPr/>
            </a:pPr>
            <a:r>
              <a:rPr lang="en-US" sz="1100" kern="0" dirty="0">
                <a:solidFill>
                  <a:srgbClr val="000000"/>
                </a:solidFill>
                <a:cs typeface="Century Gothic"/>
              </a:rPr>
              <a:t>Collaboration Services</a:t>
            </a:r>
          </a:p>
        </p:txBody>
      </p:sp>
      <p:sp>
        <p:nvSpPr>
          <p:cNvPr id="70" name="TextBox 69"/>
          <p:cNvSpPr txBox="1"/>
          <p:nvPr/>
        </p:nvSpPr>
        <p:spPr>
          <a:xfrm>
            <a:off x="937579" y="2773353"/>
            <a:ext cx="766401" cy="430875"/>
          </a:xfrm>
          <a:prstGeom prst="rect">
            <a:avLst/>
          </a:prstGeom>
          <a:noFill/>
        </p:spPr>
        <p:txBody>
          <a:bodyPr wrap="square" lIns="91428" tIns="45714" rIns="91428" bIns="45714" rtlCol="0">
            <a:spAutoFit/>
          </a:bodyPr>
          <a:lstStyle/>
          <a:p>
            <a:pPr algn="ctr" defTabSz="685834"/>
            <a:r>
              <a:rPr lang="en-US" sz="1100" dirty="0">
                <a:solidFill>
                  <a:srgbClr val="000000"/>
                </a:solidFill>
              </a:rPr>
              <a:t>Unified CM</a:t>
            </a:r>
          </a:p>
        </p:txBody>
      </p:sp>
      <p:sp>
        <p:nvSpPr>
          <p:cNvPr id="71" name="Rounded Rectangle 16"/>
          <p:cNvSpPr>
            <a:spLocks noChangeAspect="1"/>
          </p:cNvSpPr>
          <p:nvPr/>
        </p:nvSpPr>
        <p:spPr>
          <a:xfrm>
            <a:off x="3547360" y="1971150"/>
            <a:ext cx="1292410" cy="857250"/>
          </a:xfrm>
          <a:custGeom>
            <a:avLst/>
            <a:gdLst/>
            <a:ahLst/>
            <a:cxnLst/>
            <a:rect l="l" t="t" r="r" b="b"/>
            <a:pathLst>
              <a:path w="2038604" h="1352550">
                <a:moveTo>
                  <a:pt x="1259713" y="0"/>
                </a:moveTo>
                <a:cubicBezTo>
                  <a:pt x="1557809" y="0"/>
                  <a:pt x="1799463" y="235968"/>
                  <a:pt x="1799463" y="527050"/>
                </a:cubicBezTo>
                <a:lnTo>
                  <a:pt x="1795605" y="564420"/>
                </a:lnTo>
                <a:lnTo>
                  <a:pt x="1856627" y="597541"/>
                </a:lnTo>
                <a:cubicBezTo>
                  <a:pt x="1966419" y="671715"/>
                  <a:pt x="2038604" y="797328"/>
                  <a:pt x="2038604" y="939800"/>
                </a:cubicBezTo>
                <a:cubicBezTo>
                  <a:pt x="2038604" y="1167756"/>
                  <a:pt x="1853810" y="1352550"/>
                  <a:pt x="1625854" y="1352550"/>
                </a:cubicBezTo>
                <a:lnTo>
                  <a:pt x="412750" y="1352550"/>
                </a:lnTo>
                <a:cubicBezTo>
                  <a:pt x="184794" y="1352550"/>
                  <a:pt x="0" y="1167756"/>
                  <a:pt x="0" y="939800"/>
                </a:cubicBezTo>
                <a:cubicBezTo>
                  <a:pt x="0" y="768833"/>
                  <a:pt x="103947" y="622145"/>
                  <a:pt x="252089" y="559486"/>
                </a:cubicBezTo>
                <a:lnTo>
                  <a:pt x="322529" y="537620"/>
                </a:lnTo>
                <a:lnTo>
                  <a:pt x="321438" y="527051"/>
                </a:lnTo>
                <a:cubicBezTo>
                  <a:pt x="321438" y="381444"/>
                  <a:pt x="442322" y="263407"/>
                  <a:pt x="591439" y="263407"/>
                </a:cubicBezTo>
                <a:cubicBezTo>
                  <a:pt x="647358" y="263407"/>
                  <a:pt x="699307" y="280006"/>
                  <a:pt x="742399" y="308433"/>
                </a:cubicBezTo>
                <a:lnTo>
                  <a:pt x="761713" y="323993"/>
                </a:lnTo>
                <a:lnTo>
                  <a:pt x="762379" y="321898"/>
                </a:lnTo>
                <a:cubicBezTo>
                  <a:pt x="844318" y="132732"/>
                  <a:pt x="1036141" y="0"/>
                  <a:pt x="1259713" y="0"/>
                </a:cubicBezTo>
                <a:close/>
              </a:path>
            </a:pathLst>
          </a:custGeom>
          <a:solidFill>
            <a:schemeClr val="bg1"/>
          </a:solidFill>
          <a:ln>
            <a:solidFill>
              <a:srgbClr val="7F7F7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171459" rtlCol="0" anchor="ctr"/>
          <a:lstStyle/>
          <a:p>
            <a:pPr algn="ctr" defTabSz="685834"/>
            <a:endParaRPr lang="en-US" sz="800" b="1" dirty="0">
              <a:solidFill>
                <a:srgbClr val="000000"/>
              </a:solidFill>
            </a:endParaRPr>
          </a:p>
        </p:txBody>
      </p:sp>
      <p:sp>
        <p:nvSpPr>
          <p:cNvPr id="72" name="Rectangle 71"/>
          <p:cNvSpPr/>
          <p:nvPr/>
        </p:nvSpPr>
        <p:spPr bwMode="auto">
          <a:xfrm>
            <a:off x="3657554" y="2221656"/>
            <a:ext cx="1063430" cy="423822"/>
          </a:xfrm>
          <a:prstGeom prst="rect">
            <a:avLst/>
          </a:prstGeom>
          <a:noFill/>
          <a:ln w="3175" cap="flat" cmpd="sng" algn="ctr">
            <a:noFill/>
            <a:prstDash val="solid"/>
            <a:round/>
            <a:headEnd type="none" w="med" len="med"/>
            <a:tailEnd type="none" w="med" len="med"/>
          </a:ln>
          <a:effectLst/>
          <a:scene3d>
            <a:camera prst="perspectiveFront" fov="7200000">
              <a:rot lat="0" lon="19799991" rev="0"/>
            </a:camera>
            <a:lightRig rig="threePt" dir="t"/>
          </a:scene3d>
          <a:sp3d/>
        </p:spPr>
        <p:txBody>
          <a:bodyPr vert="horz" wrap="square" lIns="68553" tIns="34277" rIns="68553" bIns="34277" numCol="1" rtlCol="0" anchor="ctr" anchorCtr="0" compatLnSpc="1">
            <a:prstTxWarp prst="textNoShape">
              <a:avLst/>
            </a:prstTxWarp>
            <a:flatTx/>
          </a:bodyPr>
          <a:lstStyle/>
          <a:p>
            <a:pPr algn="ctr" defTabSz="685834">
              <a:defRPr/>
            </a:pPr>
            <a:r>
              <a:rPr lang="en-US" sz="1100" kern="0" dirty="0">
                <a:solidFill>
                  <a:srgbClr val="000000"/>
                </a:solidFill>
                <a:cs typeface="Century Gothic"/>
              </a:rPr>
              <a:t>Internet</a:t>
            </a:r>
          </a:p>
        </p:txBody>
      </p:sp>
      <p:sp>
        <p:nvSpPr>
          <p:cNvPr id="74" name="TextBox 73"/>
          <p:cNvSpPr txBox="1"/>
          <p:nvPr/>
        </p:nvSpPr>
        <p:spPr>
          <a:xfrm>
            <a:off x="2561310" y="1621048"/>
            <a:ext cx="818484" cy="235421"/>
          </a:xfrm>
          <a:prstGeom prst="rect">
            <a:avLst/>
          </a:prstGeom>
          <a:noFill/>
        </p:spPr>
        <p:txBody>
          <a:bodyPr wrap="square" lIns="68553" tIns="34277" rIns="68553" bIns="34277" rtlCol="0">
            <a:spAutoFit/>
          </a:bodyPr>
          <a:lstStyle/>
          <a:p>
            <a:pPr algn="ctr" defTabSz="685834" eaLnBrk="0" fontAlgn="base" hangingPunct="0">
              <a:lnSpc>
                <a:spcPct val="90000"/>
              </a:lnSpc>
              <a:spcBef>
                <a:spcPct val="0"/>
              </a:spcBef>
              <a:spcAft>
                <a:spcPct val="0"/>
              </a:spcAft>
            </a:pPr>
            <a:r>
              <a:rPr lang="en-US" sz="1200" b="1" dirty="0">
                <a:solidFill>
                  <a:srgbClr val="FFFFFF">
                    <a:lumMod val="50000"/>
                  </a:srgbClr>
                </a:solidFill>
              </a:rPr>
              <a:t>DMZ</a:t>
            </a:r>
          </a:p>
        </p:txBody>
      </p:sp>
      <p:sp>
        <p:nvSpPr>
          <p:cNvPr id="23" name="Text Placeholder 84"/>
          <p:cNvSpPr txBox="1">
            <a:spLocks/>
          </p:cNvSpPr>
          <p:nvPr/>
        </p:nvSpPr>
        <p:spPr>
          <a:xfrm>
            <a:off x="5886515" y="861001"/>
            <a:ext cx="2905872" cy="4931104"/>
          </a:xfrm>
          <a:prstGeom prst="rect">
            <a:avLst/>
          </a:prstGeom>
        </p:spPr>
        <p:txBody>
          <a:bodyPr lIns="68589" tIns="34295" rIns="68589" bIns="34295">
            <a:spAutoFit/>
          </a:bodyPr>
          <a:lstStyle>
            <a:lvl1pPr marL="228600" indent="-228600" algn="l" defTabSz="914400" rtl="0" eaLnBrk="1" latinLnBrk="0" hangingPunct="1">
              <a:lnSpc>
                <a:spcPct val="95000"/>
              </a:lnSpc>
              <a:spcBef>
                <a:spcPts val="1440"/>
              </a:spcBef>
              <a:buClr>
                <a:srgbClr val="2BA2CC"/>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1400" dirty="0">
                <a:solidFill>
                  <a:srgbClr val="003A54"/>
                </a:solidFill>
              </a:rPr>
              <a:t>SIP trunk </a:t>
            </a:r>
            <a:r>
              <a:rPr lang="en-US" sz="1400" b="1" dirty="0" smtClean="0">
                <a:solidFill>
                  <a:schemeClr val="accent3"/>
                </a:solidFill>
              </a:rPr>
              <a:t>not </a:t>
            </a:r>
            <a:r>
              <a:rPr lang="en-US" sz="1400" b="1" dirty="0">
                <a:solidFill>
                  <a:schemeClr val="accent3"/>
                </a:solidFill>
              </a:rPr>
              <a:t>required </a:t>
            </a:r>
            <a:r>
              <a:rPr lang="en-US" sz="1400" dirty="0">
                <a:solidFill>
                  <a:srgbClr val="003A54"/>
                </a:solidFill>
              </a:rPr>
              <a:t>between </a:t>
            </a:r>
            <a:r>
              <a:rPr lang="en-US" sz="1400" dirty="0" smtClean="0">
                <a:solidFill>
                  <a:srgbClr val="003A54"/>
                </a:solidFill>
              </a:rPr>
              <a:t>Expressway C (or VCS-C) and </a:t>
            </a:r>
            <a:r>
              <a:rPr lang="en-US" sz="1400" dirty="0">
                <a:solidFill>
                  <a:srgbClr val="003A54"/>
                </a:solidFill>
              </a:rPr>
              <a:t>Unified CM for </a:t>
            </a:r>
            <a:r>
              <a:rPr lang="en-US" sz="1400" dirty="0" smtClean="0">
                <a:solidFill>
                  <a:srgbClr val="003A54"/>
                </a:solidFill>
              </a:rPr>
              <a:t>Mobile &amp; Remote Access</a:t>
            </a:r>
            <a:endParaRPr lang="en-US" sz="1400" dirty="0">
              <a:solidFill>
                <a:srgbClr val="003A54"/>
              </a:solidFill>
            </a:endParaRPr>
          </a:p>
          <a:p>
            <a:pPr>
              <a:lnSpc>
                <a:spcPct val="80000"/>
              </a:lnSpc>
            </a:pPr>
            <a:r>
              <a:rPr lang="en-US" sz="1400" dirty="0">
                <a:solidFill>
                  <a:srgbClr val="003A54"/>
                </a:solidFill>
              </a:rPr>
              <a:t>However, if Unified CM </a:t>
            </a:r>
            <a:r>
              <a:rPr lang="en-US" sz="1400" dirty="0" smtClean="0">
                <a:solidFill>
                  <a:srgbClr val="003A54"/>
                </a:solidFill>
              </a:rPr>
              <a:t>includes a SIP </a:t>
            </a:r>
            <a:r>
              <a:rPr lang="en-US" sz="1400" dirty="0">
                <a:solidFill>
                  <a:srgbClr val="003A54"/>
                </a:solidFill>
              </a:rPr>
              <a:t>trunk </a:t>
            </a:r>
            <a:r>
              <a:rPr lang="en-US" sz="1400" dirty="0" smtClean="0">
                <a:solidFill>
                  <a:srgbClr val="003A54"/>
                </a:solidFill>
              </a:rPr>
              <a:t>for other integrations, </a:t>
            </a:r>
            <a:r>
              <a:rPr lang="en-US" sz="1400" b="1" dirty="0">
                <a:solidFill>
                  <a:schemeClr val="accent3"/>
                </a:solidFill>
              </a:rPr>
              <a:t>Unified CM will reject any SIP registration attempts from remote Jabber or TP endpoints</a:t>
            </a:r>
            <a:r>
              <a:rPr lang="en-US" sz="1400" dirty="0">
                <a:solidFill>
                  <a:srgbClr val="003A54"/>
                </a:solidFill>
              </a:rPr>
              <a:t>, as the register method is not accepted on Unified CM SIP trunk interface</a:t>
            </a:r>
          </a:p>
          <a:p>
            <a:pPr>
              <a:lnSpc>
                <a:spcPct val="80000"/>
              </a:lnSpc>
            </a:pPr>
            <a:r>
              <a:rPr lang="en-US" sz="1400" b="1" dirty="0">
                <a:solidFill>
                  <a:schemeClr val="accent3"/>
                </a:solidFill>
              </a:rPr>
              <a:t>Update Unified CM SIP trunk security profile to listen on ports other than TCP 5060 or 5061  (you could use 5560, 5561, etc.)</a:t>
            </a:r>
          </a:p>
          <a:p>
            <a:pPr>
              <a:lnSpc>
                <a:spcPct val="80000"/>
              </a:lnSpc>
            </a:pPr>
            <a:r>
              <a:rPr lang="en-US" sz="1400" dirty="0">
                <a:solidFill>
                  <a:srgbClr val="003A54"/>
                </a:solidFill>
              </a:rPr>
              <a:t>Port change allows for SIP trunk integration </a:t>
            </a:r>
            <a:r>
              <a:rPr lang="en-US" sz="1400" b="1" dirty="0" smtClean="0">
                <a:solidFill>
                  <a:srgbClr val="003A54"/>
                </a:solidFill>
              </a:rPr>
              <a:t>AND</a:t>
            </a:r>
            <a:r>
              <a:rPr lang="en-US" sz="1400" dirty="0" smtClean="0">
                <a:solidFill>
                  <a:srgbClr val="003A54"/>
                </a:solidFill>
              </a:rPr>
              <a:t> mobile &amp; remote </a:t>
            </a:r>
            <a:r>
              <a:rPr lang="en-US" sz="1400" dirty="0">
                <a:solidFill>
                  <a:srgbClr val="003A54"/>
                </a:solidFill>
              </a:rPr>
              <a:t>access</a:t>
            </a:r>
          </a:p>
          <a:p>
            <a:pPr marL="0" indent="0">
              <a:lnSpc>
                <a:spcPct val="80000"/>
              </a:lnSpc>
              <a:buNone/>
            </a:pPr>
            <a:endParaRPr lang="en-US" sz="1400" dirty="0">
              <a:solidFill>
                <a:srgbClr val="003A54"/>
              </a:solidFill>
            </a:endParaRPr>
          </a:p>
          <a:p>
            <a:pPr>
              <a:lnSpc>
                <a:spcPct val="80000"/>
              </a:lnSpc>
            </a:pPr>
            <a:endParaRPr lang="en-US" sz="1400" dirty="0">
              <a:solidFill>
                <a:srgbClr val="003A54"/>
              </a:solidFill>
            </a:endParaRPr>
          </a:p>
        </p:txBody>
      </p:sp>
      <p:pic>
        <p:nvPicPr>
          <p:cNvPr id="28" name="Picture 27" descr="jabber mobile.png"/>
          <p:cNvPicPr>
            <a:picLocks noChangeAspect="1"/>
          </p:cNvPicPr>
          <p:nvPr/>
        </p:nvPicPr>
        <p:blipFill>
          <a:blip r:embed="rId11"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52082" y="1609598"/>
            <a:ext cx="397841" cy="493743"/>
          </a:xfrm>
          <a:prstGeom prst="rect">
            <a:avLst/>
          </a:prstGeom>
        </p:spPr>
      </p:pic>
      <p:pic>
        <p:nvPicPr>
          <p:cNvPr id="30" name="Picture 26"/>
          <p:cNvPicPr>
            <a:picLocks noChangeAspect="1" noChangeArrowheads="1"/>
          </p:cNvPicPr>
          <p:nvPr/>
        </p:nvPicPr>
        <p:blipFill>
          <a:blip r:embed="rId12"/>
          <a:srcRect/>
          <a:stretch>
            <a:fillRect/>
          </a:stretch>
        </p:blipFill>
        <p:spPr bwMode="auto">
          <a:xfrm>
            <a:off x="1615292" y="3380958"/>
            <a:ext cx="487767" cy="339324"/>
          </a:xfrm>
          <a:prstGeom prst="rect">
            <a:avLst/>
          </a:prstGeom>
          <a:noFill/>
          <a:ln w="9525">
            <a:noFill/>
            <a:miter lim="800000"/>
            <a:headEnd/>
            <a:tailEnd/>
          </a:ln>
        </p:spPr>
      </p:pic>
      <p:sp>
        <p:nvSpPr>
          <p:cNvPr id="31" name="TextBox 30"/>
          <p:cNvSpPr txBox="1"/>
          <p:nvPr/>
        </p:nvSpPr>
        <p:spPr>
          <a:xfrm>
            <a:off x="1424400" y="3735584"/>
            <a:ext cx="1289571" cy="430875"/>
          </a:xfrm>
          <a:prstGeom prst="rect">
            <a:avLst/>
          </a:prstGeom>
          <a:noFill/>
        </p:spPr>
        <p:txBody>
          <a:bodyPr wrap="square" lIns="91428" tIns="45714" rIns="91428" bIns="45714" rtlCol="0">
            <a:spAutoFit/>
          </a:bodyPr>
          <a:lstStyle/>
          <a:p>
            <a:pPr algn="ctr" defTabSz="685834"/>
            <a:r>
              <a:rPr lang="en-US" sz="1100" dirty="0">
                <a:solidFill>
                  <a:srgbClr val="000000"/>
                </a:solidFill>
              </a:rPr>
              <a:t>H.323 Video Endpoints</a:t>
            </a:r>
          </a:p>
        </p:txBody>
      </p:sp>
      <p:cxnSp>
        <p:nvCxnSpPr>
          <p:cNvPr id="9" name="Straight Connector 8"/>
          <p:cNvCxnSpPr>
            <a:stCxn id="34" idx="0"/>
            <a:endCxn id="64" idx="2"/>
          </p:cNvCxnSpPr>
          <p:nvPr/>
        </p:nvCxnSpPr>
        <p:spPr>
          <a:xfrm flipH="1" flipV="1">
            <a:off x="2156340" y="2710735"/>
            <a:ext cx="177702" cy="657074"/>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34" name="Picture 2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109821" y="3367809"/>
            <a:ext cx="448442" cy="36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Connector 35"/>
          <p:cNvCxnSpPr/>
          <p:nvPr/>
        </p:nvCxnSpPr>
        <p:spPr>
          <a:xfrm flipV="1">
            <a:off x="1867289" y="2704602"/>
            <a:ext cx="201896" cy="676358"/>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768023" y="2773355"/>
            <a:ext cx="711687" cy="430875"/>
          </a:xfrm>
          <a:prstGeom prst="rect">
            <a:avLst/>
          </a:prstGeom>
          <a:noFill/>
        </p:spPr>
        <p:txBody>
          <a:bodyPr wrap="square" lIns="91428" tIns="45714" rIns="91428" bIns="45714" rtlCol="0">
            <a:spAutoFit/>
          </a:bodyPr>
          <a:lstStyle/>
          <a:p>
            <a:pPr algn="ctr" defTabSz="685834"/>
            <a:r>
              <a:rPr lang="en-US" sz="1100" dirty="0">
                <a:solidFill>
                  <a:srgbClr val="000000"/>
                </a:solidFill>
              </a:rPr>
              <a:t>VCS Control</a:t>
            </a:r>
          </a:p>
        </p:txBody>
      </p:sp>
      <p:sp>
        <p:nvSpPr>
          <p:cNvPr id="20" name="Arc 19"/>
          <p:cNvSpPr/>
          <p:nvPr/>
        </p:nvSpPr>
        <p:spPr>
          <a:xfrm rot="16423281">
            <a:off x="1045248" y="1932412"/>
            <a:ext cx="2260685" cy="1087900"/>
          </a:xfrm>
          <a:prstGeom prst="arc">
            <a:avLst>
              <a:gd name="adj1" fmla="val 16200000"/>
              <a:gd name="adj2" fmla="val 21175068"/>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lIns="68589" tIns="34295" rIns="68589" bIns="34295" rtlCol="0" anchor="ctr"/>
          <a:lstStyle/>
          <a:p>
            <a:pPr algn="ctr"/>
            <a:endParaRPr lang="en-US"/>
          </a:p>
        </p:txBody>
      </p:sp>
      <p:sp>
        <p:nvSpPr>
          <p:cNvPr id="47" name="TextBox 46"/>
          <p:cNvSpPr txBox="1"/>
          <p:nvPr/>
        </p:nvSpPr>
        <p:spPr>
          <a:xfrm>
            <a:off x="1883250" y="1106684"/>
            <a:ext cx="1815318" cy="430875"/>
          </a:xfrm>
          <a:prstGeom prst="rect">
            <a:avLst/>
          </a:prstGeom>
          <a:solidFill>
            <a:srgbClr val="FFFF8F"/>
          </a:solidFill>
        </p:spPr>
        <p:txBody>
          <a:bodyPr wrap="square" lIns="91428" tIns="45714" rIns="91428" bIns="45714" rtlCol="0">
            <a:spAutoFit/>
          </a:bodyPr>
          <a:lstStyle/>
          <a:p>
            <a:pPr algn="ctr" defTabSz="685834"/>
            <a:r>
              <a:rPr lang="en-US" sz="1100" dirty="0">
                <a:solidFill>
                  <a:srgbClr val="000000"/>
                </a:solidFill>
              </a:rPr>
              <a:t>SIP Trunk can interfere with remote registrations </a:t>
            </a:r>
          </a:p>
        </p:txBody>
      </p:sp>
      <p:pic>
        <p:nvPicPr>
          <p:cNvPr id="49" name="Picture 26"/>
          <p:cNvPicPr>
            <a:picLocks noChangeAspect="1" noChangeArrowheads="1"/>
          </p:cNvPicPr>
          <p:nvPr/>
        </p:nvPicPr>
        <p:blipFill>
          <a:blip r:embed="rId12"/>
          <a:srcRect/>
          <a:stretch>
            <a:fillRect/>
          </a:stretch>
        </p:blipFill>
        <p:spPr bwMode="auto">
          <a:xfrm>
            <a:off x="310336" y="3380958"/>
            <a:ext cx="487767" cy="339324"/>
          </a:xfrm>
          <a:prstGeom prst="rect">
            <a:avLst/>
          </a:prstGeom>
          <a:noFill/>
          <a:ln w="9525">
            <a:noFill/>
            <a:miter lim="800000"/>
            <a:headEnd/>
            <a:tailEnd/>
          </a:ln>
        </p:spPr>
      </p:pic>
      <p:sp>
        <p:nvSpPr>
          <p:cNvPr id="50" name="TextBox 49"/>
          <p:cNvSpPr txBox="1"/>
          <p:nvPr/>
        </p:nvSpPr>
        <p:spPr>
          <a:xfrm>
            <a:off x="119444" y="3735584"/>
            <a:ext cx="1289571" cy="430875"/>
          </a:xfrm>
          <a:prstGeom prst="rect">
            <a:avLst/>
          </a:prstGeom>
          <a:noFill/>
        </p:spPr>
        <p:txBody>
          <a:bodyPr wrap="square" lIns="91428" tIns="45714" rIns="91428" bIns="45714" rtlCol="0">
            <a:spAutoFit/>
          </a:bodyPr>
          <a:lstStyle/>
          <a:p>
            <a:pPr algn="ctr" defTabSz="685834"/>
            <a:r>
              <a:rPr lang="en-US" sz="1100" dirty="0">
                <a:solidFill>
                  <a:srgbClr val="000000"/>
                </a:solidFill>
              </a:rPr>
              <a:t>SIP Video Endpoints</a:t>
            </a:r>
          </a:p>
        </p:txBody>
      </p:sp>
      <p:pic>
        <p:nvPicPr>
          <p:cNvPr id="54" name="Picture 2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04865" y="3367809"/>
            <a:ext cx="448442" cy="36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 name="Straight Connector 61"/>
          <p:cNvCxnSpPr/>
          <p:nvPr/>
        </p:nvCxnSpPr>
        <p:spPr>
          <a:xfrm flipV="1">
            <a:off x="982567" y="2711949"/>
            <a:ext cx="270740" cy="649727"/>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515813" y="2704602"/>
            <a:ext cx="737493" cy="670224"/>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547361" y="1957505"/>
            <a:ext cx="1728737" cy="551431"/>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563791" y="3947466"/>
            <a:ext cx="3027107" cy="807924"/>
          </a:xfrm>
          <a:prstGeom prst="rect">
            <a:avLst/>
          </a:prstGeom>
          <a:solidFill>
            <a:schemeClr val="accent1"/>
          </a:solidFill>
        </p:spPr>
        <p:txBody>
          <a:bodyPr wrap="square" lIns="68589" tIns="34295" rIns="68589" bIns="34295" rtlCol="0">
            <a:spAutoFit/>
          </a:bodyPr>
          <a:lstStyle/>
          <a:p>
            <a:r>
              <a:rPr lang="en-US" sz="1600" b="1" dirty="0" smtClean="0">
                <a:solidFill>
                  <a:schemeClr val="bg1"/>
                </a:solidFill>
              </a:rPr>
              <a:t>SIP 405 will be returned to SIP Register request if there is SIP trunk port conflict</a:t>
            </a:r>
            <a:endParaRPr lang="en-US" sz="1600" dirty="0">
              <a:solidFill>
                <a:schemeClr val="bg1"/>
              </a:solidFill>
            </a:endParaRPr>
          </a:p>
        </p:txBody>
      </p:sp>
    </p:spTree>
    <p:extLst>
      <p:ext uri="{BB962C8B-B14F-4D97-AF65-F5344CB8AC3E}">
        <p14:creationId xmlns:p14="http://schemas.microsoft.com/office/powerpoint/2010/main" val="2729958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UDS Directory Search </a:t>
            </a:r>
            <a:endParaRPr lang="en-US" dirty="0"/>
          </a:p>
        </p:txBody>
      </p:sp>
      <p:sp>
        <p:nvSpPr>
          <p:cNvPr id="4" name="Text Placeholder 3"/>
          <p:cNvSpPr>
            <a:spLocks noGrp="1"/>
          </p:cNvSpPr>
          <p:nvPr>
            <p:ph idx="1"/>
          </p:nvPr>
        </p:nvSpPr>
        <p:spPr/>
        <p:txBody>
          <a:bodyPr/>
          <a:lstStyle/>
          <a:p>
            <a:r>
              <a:rPr lang="en-US" dirty="0" smtClean="0"/>
              <a:t>All Jabber clients connecting via Expressway will use UDS for directory search (assuming </a:t>
            </a:r>
            <a:r>
              <a:rPr lang="en-US" dirty="0"/>
              <a:t>Unified CM </a:t>
            </a:r>
            <a:r>
              <a:rPr lang="en-US" dirty="0" smtClean="0"/>
              <a:t>IM&amp;P deployment)</a:t>
            </a:r>
          </a:p>
          <a:p>
            <a:r>
              <a:rPr lang="en-US" dirty="0"/>
              <a:t>TelePresence </a:t>
            </a:r>
            <a:r>
              <a:rPr lang="en-US" dirty="0" smtClean="0"/>
              <a:t>endpoints always use UDS for directory search</a:t>
            </a:r>
          </a:p>
          <a:p>
            <a:r>
              <a:rPr lang="en-US" dirty="0" smtClean="0"/>
              <a:t>For the best contact search experience, all Enterprise Users should be imported into every </a:t>
            </a:r>
            <a:r>
              <a:rPr lang="en-US" dirty="0"/>
              <a:t>Unified CM </a:t>
            </a:r>
            <a:r>
              <a:rPr lang="en-US" dirty="0" smtClean="0"/>
              <a:t>cluster’s end user table</a:t>
            </a:r>
          </a:p>
          <a:p>
            <a:r>
              <a:rPr lang="en-US" dirty="0" smtClean="0"/>
              <a:t>Home cluster check box needs to be selected on only one cluster for each user</a:t>
            </a:r>
          </a:p>
          <a:p>
            <a:endParaRPr lang="en-US" dirty="0"/>
          </a:p>
          <a:p>
            <a:endParaRPr lang="en-US" dirty="0" smtClean="0"/>
          </a:p>
          <a:p>
            <a:endParaRPr lang="en-US" dirty="0" smtClean="0"/>
          </a:p>
          <a:p>
            <a:endParaRPr lang="en-US" dirty="0" smtClean="0"/>
          </a:p>
          <a:p>
            <a:r>
              <a:rPr lang="en-US" dirty="0"/>
              <a:t>Unified CM </a:t>
            </a:r>
            <a:r>
              <a:rPr lang="en-US" dirty="0" smtClean="0"/>
              <a:t>clusters support 80K end users, and can scale as high as 160K with BU </a:t>
            </a:r>
            <a:r>
              <a:rPr lang="en-US" dirty="0" err="1" smtClean="0"/>
              <a:t>megacluster</a:t>
            </a:r>
            <a:r>
              <a:rPr lang="en-US" dirty="0" smtClean="0"/>
              <a:t> approval</a:t>
            </a:r>
          </a:p>
          <a:p>
            <a:endParaRPr lang="en-US" dirty="0"/>
          </a:p>
        </p:txBody>
      </p:sp>
      <p:grpSp>
        <p:nvGrpSpPr>
          <p:cNvPr id="5" name="Group 4"/>
          <p:cNvGrpSpPr/>
          <p:nvPr/>
        </p:nvGrpSpPr>
        <p:grpSpPr>
          <a:xfrm>
            <a:off x="860249" y="2912810"/>
            <a:ext cx="5626061" cy="1209805"/>
            <a:chOff x="1146699" y="3883746"/>
            <a:chExt cx="7499461" cy="1613073"/>
          </a:xfrm>
        </p:grpSpPr>
        <p:pic>
          <p:nvPicPr>
            <p:cNvPr id="399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0535"/>
            <a:stretch/>
          </p:blipFill>
          <p:spPr bwMode="auto">
            <a:xfrm>
              <a:off x="1146699" y="3883746"/>
              <a:ext cx="7499461" cy="1613073"/>
            </a:xfrm>
            <a:prstGeom prst="rect">
              <a:avLst/>
            </a:prstGeom>
            <a:ln w="9525">
              <a:solidFill>
                <a:srgbClr val="003A54"/>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146699" y="4826000"/>
              <a:ext cx="1149461" cy="264160"/>
            </a:xfrm>
            <a:prstGeom prst="rect">
              <a:avLst/>
            </a:prstGeom>
            <a:noFill/>
            <a:ln>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Tree>
    <p:extLst>
      <p:ext uri="{BB962C8B-B14F-4D97-AF65-F5344CB8AC3E}">
        <p14:creationId xmlns:p14="http://schemas.microsoft.com/office/powerpoint/2010/main" val="38260294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Introduction</a:t>
            </a:r>
            <a:endParaRPr lang="en-US" dirty="0"/>
          </a:p>
        </p:txBody>
      </p:sp>
      <p:sp>
        <p:nvSpPr>
          <p:cNvPr id="3" name="Slide Number Placeholder 2"/>
          <p:cNvSpPr>
            <a:spLocks noGrp="1"/>
          </p:cNvSpPr>
          <p:nvPr>
            <p:ph type="sldNum" sz="quarter" idx="4294967295"/>
          </p:nvPr>
        </p:nvSpPr>
        <p:spPr>
          <a:xfrm>
            <a:off x="8777288" y="4954588"/>
            <a:ext cx="366712" cy="188912"/>
          </a:xfrm>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6</a:t>
            </a:fld>
            <a:endParaRPr lang="en-US" kern="0" dirty="0">
              <a:solidFill>
                <a:srgbClr val="595959"/>
              </a:solidFill>
            </a:endParaRPr>
          </a:p>
        </p:txBody>
      </p:sp>
    </p:spTree>
    <p:extLst>
      <p:ext uri="{BB962C8B-B14F-4D97-AF65-F5344CB8AC3E}">
        <p14:creationId xmlns:p14="http://schemas.microsoft.com/office/powerpoint/2010/main" val="204978691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 to supporting multiple Unified CM Clusters</a:t>
            </a:r>
            <a:endParaRPr lang="en-US" dirty="0"/>
          </a:p>
        </p:txBody>
      </p:sp>
      <p:sp>
        <p:nvSpPr>
          <p:cNvPr id="3" name="Text Placeholder 2"/>
          <p:cNvSpPr>
            <a:spLocks noGrp="1"/>
          </p:cNvSpPr>
          <p:nvPr>
            <p:ph idx="1"/>
          </p:nvPr>
        </p:nvSpPr>
        <p:spPr/>
        <p:txBody>
          <a:bodyPr/>
          <a:lstStyle/>
          <a:p>
            <a:r>
              <a:rPr lang="en-US" dirty="0" smtClean="0"/>
              <a:t>Cross cluster UDS API calls are used to find Jabber user’s home cluster</a:t>
            </a:r>
          </a:p>
          <a:p>
            <a:pPr marL="0" indent="0">
              <a:buNone/>
            </a:pPr>
            <a:r>
              <a:rPr lang="en-US" b="1" dirty="0" smtClean="0">
                <a:solidFill>
                  <a:schemeClr val="accent1"/>
                </a:solidFill>
                <a:latin typeface="Consolas" pitchFamily="49" charset="0"/>
                <a:cs typeface="Consolas" pitchFamily="49" charset="0"/>
              </a:rPr>
              <a:t>https://&lt;ucm&gt;/cucm-uds/clusterUser?username=mdude </a:t>
            </a:r>
          </a:p>
          <a:p>
            <a:r>
              <a:rPr lang="en-US" dirty="0" smtClean="0"/>
              <a:t>Intercluster Lookup Service (ILS) networking needs to be established enterprise </a:t>
            </a:r>
            <a:r>
              <a:rPr lang="en-US" dirty="0"/>
              <a:t>Unified CM </a:t>
            </a:r>
            <a:r>
              <a:rPr lang="en-US" dirty="0" smtClean="0"/>
              <a:t>clusters to allow for </a:t>
            </a:r>
            <a:r>
              <a:rPr lang="en-US" dirty="0"/>
              <a:t>Unified CM </a:t>
            </a:r>
            <a:r>
              <a:rPr lang="en-US" dirty="0" smtClean="0"/>
              <a:t>cluster discovery</a:t>
            </a:r>
          </a:p>
          <a:p>
            <a:r>
              <a:rPr lang="en-US" dirty="0" smtClean="0"/>
              <a:t>SIP URI replication over ILS is optional, not a requirement</a:t>
            </a:r>
          </a:p>
          <a:p>
            <a:r>
              <a:rPr lang="en-US" dirty="0"/>
              <a:t>Unified </a:t>
            </a:r>
            <a:r>
              <a:rPr lang="en-US" dirty="0" smtClean="0"/>
              <a:t>CM’s Tomcat certificates need to be exchanged between </a:t>
            </a:r>
            <a:r>
              <a:rPr lang="en-US" dirty="0"/>
              <a:t>Unified CM </a:t>
            </a:r>
            <a:r>
              <a:rPr lang="en-US" dirty="0" smtClean="0"/>
              <a:t>clusters for UDS </a:t>
            </a:r>
            <a:r>
              <a:rPr lang="en-US" dirty="0" err="1" smtClean="0"/>
              <a:t>clusterUser</a:t>
            </a:r>
            <a:r>
              <a:rPr lang="en-US" dirty="0" smtClean="0"/>
              <a:t> API calls to work</a:t>
            </a:r>
          </a:p>
          <a:p>
            <a:endParaRPr lang="en-US" dirty="0" smtClean="0"/>
          </a:p>
          <a:p>
            <a:endParaRPr lang="en-US" dirty="0" smtClean="0"/>
          </a:p>
          <a:p>
            <a:endParaRPr lang="en-US" dirty="0" smtClean="0"/>
          </a:p>
          <a:p>
            <a:endParaRPr lang="en-US" dirty="0"/>
          </a:p>
          <a:p>
            <a:endParaRPr lang="en-US" dirty="0" err="1" smtClean="0"/>
          </a:p>
        </p:txBody>
      </p:sp>
    </p:spTree>
    <p:extLst>
      <p:ext uri="{BB962C8B-B14F-4D97-AF65-F5344CB8AC3E}">
        <p14:creationId xmlns:p14="http://schemas.microsoft.com/office/powerpoint/2010/main" val="273711815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stCxn id="57" idx="0"/>
          </p:cNvCxnSpPr>
          <p:nvPr/>
        </p:nvCxnSpPr>
        <p:spPr>
          <a:xfrm rot="5400000" flipH="1" flipV="1">
            <a:off x="6579128" y="3558452"/>
            <a:ext cx="406299" cy="92382"/>
          </a:xfrm>
          <a:prstGeom prst="line">
            <a:avLst/>
          </a:prstGeom>
          <a:ln>
            <a:solidFill>
              <a:srgbClr val="0070C0"/>
            </a:solidFill>
            <a:prstDash val="solid"/>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endCxn id="57" idx="1"/>
          </p:cNvCxnSpPr>
          <p:nvPr/>
        </p:nvCxnSpPr>
        <p:spPr>
          <a:xfrm rot="5400000" flipH="1" flipV="1">
            <a:off x="5892862" y="3876501"/>
            <a:ext cx="379829" cy="795175"/>
          </a:xfrm>
          <a:prstGeom prst="line">
            <a:avLst/>
          </a:prstGeom>
          <a:ln>
            <a:solidFill>
              <a:srgbClr val="0070C0"/>
            </a:solidFill>
            <a:prstDash val="soli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57" idx="3"/>
            <a:endCxn id="37" idx="3"/>
          </p:cNvCxnSpPr>
          <p:nvPr/>
        </p:nvCxnSpPr>
        <p:spPr>
          <a:xfrm>
            <a:off x="6991811" y="4084173"/>
            <a:ext cx="961939" cy="325469"/>
          </a:xfrm>
          <a:prstGeom prst="line">
            <a:avLst/>
          </a:prstGeom>
          <a:ln>
            <a:solidFill>
              <a:srgbClr val="0070C0"/>
            </a:solidFill>
            <a:prstDash val="solid"/>
          </a:ln>
        </p:spPr>
        <p:style>
          <a:lnRef idx="2">
            <a:schemeClr val="accent1"/>
          </a:lnRef>
          <a:fillRef idx="0">
            <a:schemeClr val="accent1"/>
          </a:fillRef>
          <a:effectRef idx="1">
            <a:schemeClr val="accent1"/>
          </a:effectRef>
          <a:fontRef idx="minor">
            <a:schemeClr val="tx1"/>
          </a:fontRef>
        </p:style>
      </p:cxnSp>
      <p:sp>
        <p:nvSpPr>
          <p:cNvPr id="58370" name="Title 4"/>
          <p:cNvSpPr>
            <a:spLocks noGrp="1"/>
          </p:cNvSpPr>
          <p:nvPr>
            <p:ph type="title"/>
          </p:nvPr>
        </p:nvSpPr>
        <p:spPr/>
        <p:txBody>
          <a:bodyPr/>
          <a:lstStyle/>
          <a:p>
            <a:r>
              <a:rPr lang="en-US" dirty="0"/>
              <a:t>Unified CM </a:t>
            </a:r>
            <a:r>
              <a:rPr lang="en-US" dirty="0" smtClean="0"/>
              <a:t>Bulk Certificate Management</a:t>
            </a:r>
          </a:p>
        </p:txBody>
      </p:sp>
      <p:sp>
        <p:nvSpPr>
          <p:cNvPr id="5" name="Content Placeholder 4"/>
          <p:cNvSpPr>
            <a:spLocks noGrp="1"/>
          </p:cNvSpPr>
          <p:nvPr>
            <p:ph idx="1"/>
          </p:nvPr>
        </p:nvSpPr>
        <p:spPr>
          <a:xfrm>
            <a:off x="333846" y="1085067"/>
            <a:ext cx="4390554" cy="3715533"/>
          </a:xfrm>
        </p:spPr>
        <p:txBody>
          <a:bodyPr/>
          <a:lstStyle/>
          <a:p>
            <a:r>
              <a:rPr lang="en-US" dirty="0" smtClean="0"/>
              <a:t>Tool used to simplify </a:t>
            </a:r>
            <a:r>
              <a:rPr lang="en-US" dirty="0"/>
              <a:t>Unified CM </a:t>
            </a:r>
            <a:r>
              <a:rPr lang="en-US" dirty="0" smtClean="0"/>
              <a:t>Cluster certificate exchange</a:t>
            </a:r>
          </a:p>
          <a:p>
            <a:r>
              <a:rPr lang="en-US" dirty="0" smtClean="0"/>
              <a:t>All Clusters </a:t>
            </a:r>
            <a:r>
              <a:rPr lang="en-US" dirty="0" smtClean="0">
                <a:solidFill>
                  <a:schemeClr val="accent2"/>
                </a:solidFill>
              </a:rPr>
              <a:t>export</a:t>
            </a:r>
            <a:r>
              <a:rPr lang="en-US" dirty="0" smtClean="0"/>
              <a:t> TFTP (CallManager), Tomcat, and CAPF certificates to central SFTP server</a:t>
            </a:r>
          </a:p>
          <a:p>
            <a:r>
              <a:rPr lang="en-US" dirty="0" smtClean="0"/>
              <a:t>Certificates are </a:t>
            </a:r>
            <a:r>
              <a:rPr lang="en-US" dirty="0" smtClean="0">
                <a:solidFill>
                  <a:schemeClr val="accent2"/>
                </a:solidFill>
              </a:rPr>
              <a:t>consolidated</a:t>
            </a:r>
            <a:r>
              <a:rPr lang="en-US" dirty="0" smtClean="0"/>
              <a:t> into PKCS12 files</a:t>
            </a:r>
          </a:p>
          <a:p>
            <a:r>
              <a:rPr lang="en-US" dirty="0" smtClean="0"/>
              <a:t>Consolidated set of certificates are then </a:t>
            </a:r>
            <a:r>
              <a:rPr lang="en-US" dirty="0" smtClean="0">
                <a:solidFill>
                  <a:schemeClr val="accent2"/>
                </a:solidFill>
              </a:rPr>
              <a:t>imported</a:t>
            </a:r>
            <a:r>
              <a:rPr lang="en-US" dirty="0" smtClean="0"/>
              <a:t> to each publisher</a:t>
            </a:r>
          </a:p>
          <a:p>
            <a:r>
              <a:rPr lang="en-US" dirty="0" smtClean="0"/>
              <a:t>Cisco Certificate Change Notification Service replicates trusted certificates throughout the cluster</a:t>
            </a:r>
          </a:p>
          <a:p>
            <a:endParaRPr lang="en-US" dirty="0"/>
          </a:p>
        </p:txBody>
      </p:sp>
      <p:grpSp>
        <p:nvGrpSpPr>
          <p:cNvPr id="2" name="Group 55"/>
          <p:cNvGrpSpPr/>
          <p:nvPr/>
        </p:nvGrpSpPr>
        <p:grpSpPr>
          <a:xfrm>
            <a:off x="6345359" y="2925642"/>
            <a:ext cx="927765" cy="560509"/>
            <a:chOff x="3261463" y="2510540"/>
            <a:chExt cx="3591294" cy="2723745"/>
          </a:xfrm>
        </p:grpSpPr>
        <p:cxnSp>
          <p:nvCxnSpPr>
            <p:cNvPr id="8" name="Straight Connector 7"/>
            <p:cNvCxnSpPr/>
            <p:nvPr/>
          </p:nvCxnSpPr>
          <p:spPr>
            <a:xfrm rot="5400000">
              <a:off x="3439633" y="3205716"/>
              <a:ext cx="935665" cy="56352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178595" y="3040915"/>
              <a:ext cx="1392865" cy="2126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flipV="1">
              <a:off x="4986672" y="4178595"/>
              <a:ext cx="1222742" cy="60605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801213" y="4017724"/>
              <a:ext cx="1249252" cy="78819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5380074" y="3189767"/>
              <a:ext cx="1095154" cy="77617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636335" y="3965944"/>
              <a:ext cx="2636874" cy="7442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6200000" flipH="1">
              <a:off x="3694814" y="3492795"/>
              <a:ext cx="1765005" cy="83997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4465674" y="3678869"/>
              <a:ext cx="1658682" cy="53162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657600" y="3125972"/>
              <a:ext cx="1913860" cy="82934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167963" y="3030282"/>
              <a:ext cx="2030818" cy="1095151"/>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18" name="Picture 46" descr="Cisco_CallManager"/>
            <p:cNvPicPr>
              <a:picLocks noChangeAspect="1" noChangeArrowheads="1"/>
            </p:cNvPicPr>
            <p:nvPr/>
          </p:nvPicPr>
          <p:blipFill>
            <a:blip r:embed="rId3" cstate="print"/>
            <a:srcRect/>
            <a:stretch>
              <a:fillRect/>
            </a:stretch>
          </p:blipFill>
          <p:spPr bwMode="auto">
            <a:xfrm>
              <a:off x="5855807" y="3630502"/>
              <a:ext cx="996950" cy="944563"/>
            </a:xfrm>
            <a:prstGeom prst="rect">
              <a:avLst/>
            </a:prstGeom>
            <a:noFill/>
            <a:ln w="9525">
              <a:noFill/>
              <a:miter lim="800000"/>
              <a:headEnd/>
              <a:tailEnd/>
            </a:ln>
          </p:spPr>
        </p:pic>
        <p:pic>
          <p:nvPicPr>
            <p:cNvPr id="19" name="Picture 46" descr="Cisco_CallManager"/>
            <p:cNvPicPr>
              <a:picLocks noChangeAspect="1" noChangeArrowheads="1"/>
            </p:cNvPicPr>
            <p:nvPr/>
          </p:nvPicPr>
          <p:blipFill>
            <a:blip r:embed="rId3" cstate="print"/>
            <a:srcRect/>
            <a:stretch>
              <a:fillRect/>
            </a:stretch>
          </p:blipFill>
          <p:spPr bwMode="auto">
            <a:xfrm>
              <a:off x="3261463" y="3471014"/>
              <a:ext cx="996950" cy="944563"/>
            </a:xfrm>
            <a:prstGeom prst="rect">
              <a:avLst/>
            </a:prstGeom>
            <a:noFill/>
            <a:ln w="9525">
              <a:noFill/>
              <a:miter lim="800000"/>
              <a:headEnd/>
              <a:tailEnd/>
            </a:ln>
          </p:spPr>
        </p:pic>
        <p:pic>
          <p:nvPicPr>
            <p:cNvPr id="20" name="Picture 46" descr="Cisco_CallManager"/>
            <p:cNvPicPr>
              <a:picLocks noChangeAspect="1" noChangeArrowheads="1"/>
            </p:cNvPicPr>
            <p:nvPr/>
          </p:nvPicPr>
          <p:blipFill>
            <a:blip r:embed="rId3" cstate="print"/>
            <a:srcRect/>
            <a:stretch>
              <a:fillRect/>
            </a:stretch>
          </p:blipFill>
          <p:spPr bwMode="auto">
            <a:xfrm>
              <a:off x="4633062" y="4289722"/>
              <a:ext cx="996950" cy="944563"/>
            </a:xfrm>
            <a:prstGeom prst="rect">
              <a:avLst/>
            </a:prstGeom>
            <a:noFill/>
            <a:ln w="9525">
              <a:noFill/>
              <a:miter lim="800000"/>
              <a:headEnd/>
              <a:tailEnd/>
            </a:ln>
          </p:spPr>
        </p:pic>
        <p:pic>
          <p:nvPicPr>
            <p:cNvPr id="21" name="Picture 46" descr="Cisco_CallManager"/>
            <p:cNvPicPr>
              <a:picLocks noChangeAspect="1" noChangeArrowheads="1"/>
            </p:cNvPicPr>
            <p:nvPr/>
          </p:nvPicPr>
          <p:blipFill>
            <a:blip r:embed="rId3" cstate="print"/>
            <a:srcRect/>
            <a:stretch>
              <a:fillRect/>
            </a:stretch>
          </p:blipFill>
          <p:spPr bwMode="auto">
            <a:xfrm>
              <a:off x="3821445" y="2510540"/>
              <a:ext cx="996950" cy="944563"/>
            </a:xfrm>
            <a:prstGeom prst="rect">
              <a:avLst/>
            </a:prstGeom>
            <a:noFill/>
            <a:ln w="9525">
              <a:noFill/>
              <a:miter lim="800000"/>
              <a:headEnd/>
              <a:tailEnd/>
            </a:ln>
          </p:spPr>
        </p:pic>
        <p:pic>
          <p:nvPicPr>
            <p:cNvPr id="22" name="Picture 46" descr="Cisco_CallManager"/>
            <p:cNvPicPr>
              <a:picLocks noChangeAspect="1" noChangeArrowheads="1"/>
            </p:cNvPicPr>
            <p:nvPr/>
          </p:nvPicPr>
          <p:blipFill>
            <a:blip r:embed="rId3" cstate="print"/>
            <a:srcRect/>
            <a:stretch>
              <a:fillRect/>
            </a:stretch>
          </p:blipFill>
          <p:spPr bwMode="auto">
            <a:xfrm>
              <a:off x="5185952" y="2567245"/>
              <a:ext cx="996950" cy="944563"/>
            </a:xfrm>
            <a:prstGeom prst="rect">
              <a:avLst/>
            </a:prstGeom>
            <a:noFill/>
            <a:ln w="9525">
              <a:noFill/>
              <a:miter lim="800000"/>
              <a:headEnd/>
              <a:tailEnd/>
            </a:ln>
          </p:spPr>
        </p:pic>
      </p:grpSp>
      <p:grpSp>
        <p:nvGrpSpPr>
          <p:cNvPr id="3" name="Group 55"/>
          <p:cNvGrpSpPr/>
          <p:nvPr/>
        </p:nvGrpSpPr>
        <p:grpSpPr>
          <a:xfrm>
            <a:off x="7696200" y="4114801"/>
            <a:ext cx="927765" cy="560509"/>
            <a:chOff x="3261463" y="2510540"/>
            <a:chExt cx="3591294" cy="2723745"/>
          </a:xfrm>
        </p:grpSpPr>
        <p:cxnSp>
          <p:nvCxnSpPr>
            <p:cNvPr id="26" name="Straight Connector 25"/>
            <p:cNvCxnSpPr/>
            <p:nvPr/>
          </p:nvCxnSpPr>
          <p:spPr>
            <a:xfrm rot="5400000">
              <a:off x="3439633" y="3205716"/>
              <a:ext cx="935665" cy="56352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178595" y="3040915"/>
              <a:ext cx="1392865" cy="2126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flipV="1">
              <a:off x="4986672" y="4178595"/>
              <a:ext cx="1222742" cy="60605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801213" y="4017724"/>
              <a:ext cx="1249252" cy="78819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5380074" y="3189767"/>
              <a:ext cx="1095154" cy="77617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636335" y="3965944"/>
              <a:ext cx="2636874" cy="7442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H="1">
              <a:off x="3694814" y="3492795"/>
              <a:ext cx="1765005" cy="83997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4465674" y="3678869"/>
              <a:ext cx="1658682" cy="53162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3657600" y="3125972"/>
              <a:ext cx="1913860" cy="82934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167963" y="3030282"/>
              <a:ext cx="2030818" cy="1095151"/>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36" name="Picture 46" descr="Cisco_CallManager"/>
            <p:cNvPicPr>
              <a:picLocks noChangeAspect="1" noChangeArrowheads="1"/>
            </p:cNvPicPr>
            <p:nvPr/>
          </p:nvPicPr>
          <p:blipFill>
            <a:blip r:embed="rId3" cstate="print"/>
            <a:srcRect/>
            <a:stretch>
              <a:fillRect/>
            </a:stretch>
          </p:blipFill>
          <p:spPr bwMode="auto">
            <a:xfrm>
              <a:off x="5855807" y="3630502"/>
              <a:ext cx="996950" cy="944563"/>
            </a:xfrm>
            <a:prstGeom prst="rect">
              <a:avLst/>
            </a:prstGeom>
            <a:noFill/>
            <a:ln w="9525">
              <a:noFill/>
              <a:miter lim="800000"/>
              <a:headEnd/>
              <a:tailEnd/>
            </a:ln>
          </p:spPr>
        </p:pic>
        <p:pic>
          <p:nvPicPr>
            <p:cNvPr id="37" name="Picture 46" descr="Cisco_CallManager"/>
            <p:cNvPicPr>
              <a:picLocks noChangeAspect="1" noChangeArrowheads="1"/>
            </p:cNvPicPr>
            <p:nvPr/>
          </p:nvPicPr>
          <p:blipFill>
            <a:blip r:embed="rId3" cstate="print"/>
            <a:srcRect/>
            <a:stretch>
              <a:fillRect/>
            </a:stretch>
          </p:blipFill>
          <p:spPr bwMode="auto">
            <a:xfrm>
              <a:off x="3261463" y="3471014"/>
              <a:ext cx="996950" cy="944563"/>
            </a:xfrm>
            <a:prstGeom prst="rect">
              <a:avLst/>
            </a:prstGeom>
            <a:noFill/>
            <a:ln w="9525">
              <a:noFill/>
              <a:miter lim="800000"/>
              <a:headEnd/>
              <a:tailEnd/>
            </a:ln>
          </p:spPr>
        </p:pic>
        <p:pic>
          <p:nvPicPr>
            <p:cNvPr id="38" name="Picture 46" descr="Cisco_CallManager"/>
            <p:cNvPicPr>
              <a:picLocks noChangeAspect="1" noChangeArrowheads="1"/>
            </p:cNvPicPr>
            <p:nvPr/>
          </p:nvPicPr>
          <p:blipFill>
            <a:blip r:embed="rId3" cstate="print"/>
            <a:srcRect/>
            <a:stretch>
              <a:fillRect/>
            </a:stretch>
          </p:blipFill>
          <p:spPr bwMode="auto">
            <a:xfrm>
              <a:off x="4633062" y="4289722"/>
              <a:ext cx="996950" cy="944563"/>
            </a:xfrm>
            <a:prstGeom prst="rect">
              <a:avLst/>
            </a:prstGeom>
            <a:noFill/>
            <a:ln w="9525">
              <a:noFill/>
              <a:miter lim="800000"/>
              <a:headEnd/>
              <a:tailEnd/>
            </a:ln>
          </p:spPr>
        </p:pic>
        <p:pic>
          <p:nvPicPr>
            <p:cNvPr id="39" name="Picture 46" descr="Cisco_CallManager"/>
            <p:cNvPicPr>
              <a:picLocks noChangeAspect="1" noChangeArrowheads="1"/>
            </p:cNvPicPr>
            <p:nvPr/>
          </p:nvPicPr>
          <p:blipFill>
            <a:blip r:embed="rId3" cstate="print"/>
            <a:srcRect/>
            <a:stretch>
              <a:fillRect/>
            </a:stretch>
          </p:blipFill>
          <p:spPr bwMode="auto">
            <a:xfrm>
              <a:off x="3821445" y="2510540"/>
              <a:ext cx="996950" cy="944563"/>
            </a:xfrm>
            <a:prstGeom prst="rect">
              <a:avLst/>
            </a:prstGeom>
            <a:noFill/>
            <a:ln w="9525">
              <a:noFill/>
              <a:miter lim="800000"/>
              <a:headEnd/>
              <a:tailEnd/>
            </a:ln>
          </p:spPr>
        </p:pic>
        <p:pic>
          <p:nvPicPr>
            <p:cNvPr id="40" name="Picture 46" descr="Cisco_CallManager"/>
            <p:cNvPicPr>
              <a:picLocks noChangeAspect="1" noChangeArrowheads="1"/>
            </p:cNvPicPr>
            <p:nvPr/>
          </p:nvPicPr>
          <p:blipFill>
            <a:blip r:embed="rId3" cstate="print"/>
            <a:srcRect/>
            <a:stretch>
              <a:fillRect/>
            </a:stretch>
          </p:blipFill>
          <p:spPr bwMode="auto">
            <a:xfrm>
              <a:off x="5185952" y="2567245"/>
              <a:ext cx="996950" cy="944563"/>
            </a:xfrm>
            <a:prstGeom prst="rect">
              <a:avLst/>
            </a:prstGeom>
            <a:noFill/>
            <a:ln w="9525">
              <a:noFill/>
              <a:miter lim="800000"/>
              <a:headEnd/>
              <a:tailEnd/>
            </a:ln>
          </p:spPr>
        </p:pic>
      </p:grpSp>
      <p:grpSp>
        <p:nvGrpSpPr>
          <p:cNvPr id="4" name="Group 55"/>
          <p:cNvGrpSpPr/>
          <p:nvPr/>
        </p:nvGrpSpPr>
        <p:grpSpPr>
          <a:xfrm>
            <a:off x="5059248" y="4198275"/>
            <a:ext cx="927765" cy="560509"/>
            <a:chOff x="3261463" y="2510540"/>
            <a:chExt cx="3591294" cy="2723745"/>
          </a:xfrm>
        </p:grpSpPr>
        <p:cxnSp>
          <p:nvCxnSpPr>
            <p:cNvPr id="42" name="Straight Connector 41"/>
            <p:cNvCxnSpPr/>
            <p:nvPr/>
          </p:nvCxnSpPr>
          <p:spPr>
            <a:xfrm rot="5400000">
              <a:off x="3439633" y="3205716"/>
              <a:ext cx="935665" cy="56352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178595" y="3040915"/>
              <a:ext cx="1392865" cy="2126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0800000" flipV="1">
              <a:off x="4986672" y="4178595"/>
              <a:ext cx="1222742" cy="60605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801213" y="4017724"/>
              <a:ext cx="1249252" cy="78819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H="1">
              <a:off x="5380074" y="3189767"/>
              <a:ext cx="1095154" cy="77617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636335" y="3965944"/>
              <a:ext cx="2636874" cy="7442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3694814" y="3492795"/>
              <a:ext cx="1765005" cy="83997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4465674" y="3678869"/>
              <a:ext cx="1658682" cy="53162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3657600" y="3125972"/>
              <a:ext cx="1913860" cy="82934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167963" y="3030282"/>
              <a:ext cx="2030818" cy="1095151"/>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52" name="Picture 46" descr="Cisco_CallManager"/>
            <p:cNvPicPr>
              <a:picLocks noChangeAspect="1" noChangeArrowheads="1"/>
            </p:cNvPicPr>
            <p:nvPr/>
          </p:nvPicPr>
          <p:blipFill>
            <a:blip r:embed="rId3" cstate="print"/>
            <a:srcRect/>
            <a:stretch>
              <a:fillRect/>
            </a:stretch>
          </p:blipFill>
          <p:spPr bwMode="auto">
            <a:xfrm>
              <a:off x="5855807" y="3630502"/>
              <a:ext cx="996950" cy="944563"/>
            </a:xfrm>
            <a:prstGeom prst="rect">
              <a:avLst/>
            </a:prstGeom>
            <a:noFill/>
            <a:ln w="9525">
              <a:noFill/>
              <a:miter lim="800000"/>
              <a:headEnd/>
              <a:tailEnd/>
            </a:ln>
          </p:spPr>
        </p:pic>
        <p:pic>
          <p:nvPicPr>
            <p:cNvPr id="53" name="Picture 46" descr="Cisco_CallManager"/>
            <p:cNvPicPr>
              <a:picLocks noChangeAspect="1" noChangeArrowheads="1"/>
            </p:cNvPicPr>
            <p:nvPr/>
          </p:nvPicPr>
          <p:blipFill>
            <a:blip r:embed="rId3" cstate="print"/>
            <a:srcRect/>
            <a:stretch>
              <a:fillRect/>
            </a:stretch>
          </p:blipFill>
          <p:spPr bwMode="auto">
            <a:xfrm>
              <a:off x="3261463" y="3471014"/>
              <a:ext cx="996950" cy="944563"/>
            </a:xfrm>
            <a:prstGeom prst="rect">
              <a:avLst/>
            </a:prstGeom>
            <a:noFill/>
            <a:ln w="9525">
              <a:noFill/>
              <a:miter lim="800000"/>
              <a:headEnd/>
              <a:tailEnd/>
            </a:ln>
          </p:spPr>
        </p:pic>
        <p:pic>
          <p:nvPicPr>
            <p:cNvPr id="54" name="Picture 46" descr="Cisco_CallManager"/>
            <p:cNvPicPr>
              <a:picLocks noChangeAspect="1" noChangeArrowheads="1"/>
            </p:cNvPicPr>
            <p:nvPr/>
          </p:nvPicPr>
          <p:blipFill>
            <a:blip r:embed="rId3" cstate="print"/>
            <a:srcRect/>
            <a:stretch>
              <a:fillRect/>
            </a:stretch>
          </p:blipFill>
          <p:spPr bwMode="auto">
            <a:xfrm>
              <a:off x="4633062" y="4289722"/>
              <a:ext cx="996950" cy="944563"/>
            </a:xfrm>
            <a:prstGeom prst="rect">
              <a:avLst/>
            </a:prstGeom>
            <a:noFill/>
            <a:ln w="9525">
              <a:noFill/>
              <a:miter lim="800000"/>
              <a:headEnd/>
              <a:tailEnd/>
            </a:ln>
          </p:spPr>
        </p:pic>
        <p:pic>
          <p:nvPicPr>
            <p:cNvPr id="55" name="Picture 46" descr="Cisco_CallManager"/>
            <p:cNvPicPr>
              <a:picLocks noChangeAspect="1" noChangeArrowheads="1"/>
            </p:cNvPicPr>
            <p:nvPr/>
          </p:nvPicPr>
          <p:blipFill>
            <a:blip r:embed="rId3" cstate="print"/>
            <a:srcRect/>
            <a:stretch>
              <a:fillRect/>
            </a:stretch>
          </p:blipFill>
          <p:spPr bwMode="auto">
            <a:xfrm>
              <a:off x="3821445" y="2510540"/>
              <a:ext cx="996950" cy="944563"/>
            </a:xfrm>
            <a:prstGeom prst="rect">
              <a:avLst/>
            </a:prstGeom>
            <a:noFill/>
            <a:ln w="9525">
              <a:noFill/>
              <a:miter lim="800000"/>
              <a:headEnd/>
              <a:tailEnd/>
            </a:ln>
          </p:spPr>
        </p:pic>
        <p:pic>
          <p:nvPicPr>
            <p:cNvPr id="56" name="Picture 46" descr="Cisco_CallManager"/>
            <p:cNvPicPr>
              <a:picLocks noChangeAspect="1" noChangeArrowheads="1"/>
            </p:cNvPicPr>
            <p:nvPr/>
          </p:nvPicPr>
          <p:blipFill>
            <a:blip r:embed="rId3" cstate="print"/>
            <a:srcRect/>
            <a:stretch>
              <a:fillRect/>
            </a:stretch>
          </p:blipFill>
          <p:spPr bwMode="auto">
            <a:xfrm>
              <a:off x="5185952" y="2567245"/>
              <a:ext cx="996950" cy="944563"/>
            </a:xfrm>
            <a:prstGeom prst="rect">
              <a:avLst/>
            </a:prstGeom>
            <a:noFill/>
            <a:ln w="9525">
              <a:noFill/>
              <a:miter lim="800000"/>
              <a:headEnd/>
              <a:tailEnd/>
            </a:ln>
          </p:spPr>
        </p:pic>
      </p:grpSp>
      <p:pic>
        <p:nvPicPr>
          <p:cNvPr id="57" name="Picture 2" descr="File-Application_Server"/>
          <p:cNvPicPr>
            <a:picLocks noChangeAspect="1" noChangeArrowheads="1"/>
          </p:cNvPicPr>
          <p:nvPr/>
        </p:nvPicPr>
        <p:blipFill>
          <a:blip r:embed="rId4" cstate="print"/>
          <a:srcRect/>
          <a:stretch>
            <a:fillRect/>
          </a:stretch>
        </p:blipFill>
        <p:spPr bwMode="auto">
          <a:xfrm>
            <a:off x="6480364" y="3807794"/>
            <a:ext cx="511446" cy="552760"/>
          </a:xfrm>
          <a:prstGeom prst="rect">
            <a:avLst/>
          </a:prstGeom>
          <a:noFill/>
          <a:ln w="9525">
            <a:noFill/>
            <a:miter lim="800000"/>
            <a:headEnd/>
            <a:tailEnd/>
          </a:ln>
        </p:spPr>
      </p:pic>
      <p:sp>
        <p:nvSpPr>
          <p:cNvPr id="58" name="TextBox 57"/>
          <p:cNvSpPr txBox="1"/>
          <p:nvPr/>
        </p:nvSpPr>
        <p:spPr>
          <a:xfrm>
            <a:off x="6445401" y="4340052"/>
            <a:ext cx="657922" cy="346249"/>
          </a:xfrm>
          <a:prstGeom prst="rect">
            <a:avLst/>
          </a:prstGeom>
          <a:noFill/>
        </p:spPr>
        <p:txBody>
          <a:bodyPr wrap="square" lIns="68589" tIns="34295" rIns="68589" bIns="34295" rtlCol="0">
            <a:spAutoFit/>
          </a:bodyPr>
          <a:lstStyle/>
          <a:p>
            <a:pPr algn="ctr"/>
            <a:r>
              <a:rPr lang="en-US" sz="900" b="1" dirty="0"/>
              <a:t>SFTP</a:t>
            </a:r>
            <a:br>
              <a:rPr lang="en-US" sz="900" b="1" dirty="0"/>
            </a:br>
            <a:r>
              <a:rPr lang="en-US" sz="900" b="1" dirty="0"/>
              <a:t>Server</a:t>
            </a:r>
          </a:p>
        </p:txBody>
      </p:sp>
      <p:sp>
        <p:nvSpPr>
          <p:cNvPr id="71" name="Text Placeholder 2"/>
          <p:cNvSpPr txBox="1">
            <a:spLocks/>
          </p:cNvSpPr>
          <p:nvPr/>
        </p:nvSpPr>
        <p:spPr>
          <a:xfrm>
            <a:off x="397258" y="796290"/>
            <a:ext cx="4114800" cy="3829050"/>
          </a:xfrm>
          <a:prstGeom prst="rect">
            <a:avLst/>
          </a:prstGeom>
        </p:spPr>
        <p:txBody>
          <a:bodyPr lIns="68589" tIns="34295" rIns="68589" bIns="34295">
            <a:noAutofit/>
          </a:bodyPr>
          <a:lstStyle/>
          <a:p>
            <a:pPr marL="342946" indent="-342946" defTabSz="685891">
              <a:lnSpc>
                <a:spcPct val="95000"/>
              </a:lnSpc>
              <a:spcBef>
                <a:spcPts val="1080"/>
              </a:spcBef>
              <a:buClr>
                <a:schemeClr val="tx2"/>
              </a:buClr>
              <a:buSzPct val="90000"/>
              <a:buFont typeface="Arial" pitchFamily="34" charset="0"/>
              <a:buChar char="•"/>
              <a:defRPr/>
            </a:pPr>
            <a:endParaRPr lang="en-US" dirty="0">
              <a:solidFill>
                <a:srgbClr val="546568"/>
              </a:solidFill>
              <a:latin typeface="+mj-lt"/>
            </a:endParaRPr>
          </a:p>
        </p:txBody>
      </p:sp>
      <p:pic>
        <p:nvPicPr>
          <p:cNvPr id="63" name="Picture 62" descr="Fullscreen capture 4132012 12315 PM.bmp.jpg"/>
          <p:cNvPicPr>
            <a:picLocks noChangeAspect="1"/>
          </p:cNvPicPr>
          <p:nvPr/>
        </p:nvPicPr>
        <p:blipFill>
          <a:blip r:embed="rId5" cstate="print"/>
          <a:stretch>
            <a:fillRect/>
          </a:stretch>
        </p:blipFill>
        <p:spPr>
          <a:xfrm>
            <a:off x="4800600" y="837549"/>
            <a:ext cx="3856807" cy="203900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008686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 y="2661719"/>
            <a:ext cx="3445875" cy="2272231"/>
          </a:xfrm>
          <a:prstGeom prst="rect">
            <a:avLst/>
          </a:prstGeom>
          <a:ln w="317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8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937" y="2266950"/>
            <a:ext cx="3681414" cy="2468289"/>
          </a:xfrm>
          <a:prstGeom prst="rect">
            <a:avLst/>
          </a:prstGeom>
          <a:ln w="317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28599" y="3402926"/>
            <a:ext cx="6320045" cy="523220"/>
          </a:xfrm>
          <a:prstGeom prst="rect">
            <a:avLst/>
          </a:prstGeom>
        </p:spPr>
        <p:txBody>
          <a:bodyPr wrap="square">
            <a:spAutoFit/>
          </a:bodyPr>
          <a:lstStyle/>
          <a:p>
            <a:r>
              <a:rPr lang="en-US" sz="1400" dirty="0"/>
              <a:t/>
            </a:r>
            <a:br>
              <a:rPr lang="en-US" sz="1400" dirty="0"/>
            </a:br>
            <a:endParaRPr lang="en-US" sz="1400" dirty="0"/>
          </a:p>
        </p:txBody>
      </p:sp>
      <p:sp>
        <p:nvSpPr>
          <p:cNvPr id="7" name="Title 3"/>
          <p:cNvSpPr>
            <a:spLocks noGrp="1"/>
          </p:cNvSpPr>
          <p:nvPr>
            <p:ph type="title"/>
          </p:nvPr>
        </p:nvSpPr>
        <p:spPr/>
        <p:txBody>
          <a:bodyPr/>
          <a:lstStyle/>
          <a:p>
            <a:r>
              <a:rPr lang="en-US" dirty="0" smtClean="0"/>
              <a:t>External NTP source for TC endpoints</a:t>
            </a:r>
          </a:p>
        </p:txBody>
      </p:sp>
      <p:sp>
        <p:nvSpPr>
          <p:cNvPr id="2" name="Content Placeholder 1"/>
          <p:cNvSpPr>
            <a:spLocks noGrp="1"/>
          </p:cNvSpPr>
          <p:nvPr>
            <p:ph idx="1"/>
          </p:nvPr>
        </p:nvSpPr>
        <p:spPr>
          <a:xfrm>
            <a:off x="333846" y="1085067"/>
            <a:ext cx="8403738" cy="1639083"/>
          </a:xfrm>
        </p:spPr>
        <p:txBody>
          <a:bodyPr/>
          <a:lstStyle/>
          <a:p>
            <a:r>
              <a:rPr lang="en-US" sz="1600" dirty="0" smtClean="0"/>
              <a:t>TC endpoints registered to </a:t>
            </a:r>
            <a:r>
              <a:rPr lang="en-US" sz="1600" dirty="0"/>
              <a:t>Unified CM </a:t>
            </a:r>
            <a:r>
              <a:rPr lang="en-US" sz="1600" dirty="0" smtClean="0"/>
              <a:t>will try to use </a:t>
            </a:r>
            <a:r>
              <a:rPr lang="en-US" sz="1600" dirty="0"/>
              <a:t>Unified CM </a:t>
            </a:r>
            <a:r>
              <a:rPr lang="en-US" sz="1600" dirty="0" smtClean="0"/>
              <a:t>as an NTP server</a:t>
            </a:r>
          </a:p>
          <a:p>
            <a:r>
              <a:rPr lang="en-US" sz="1600" dirty="0" smtClean="0"/>
              <a:t>NTP is not supported over Expressway Traversal, so use an external reference instead</a:t>
            </a:r>
          </a:p>
          <a:p>
            <a:pPr marL="1785" indent="0">
              <a:buNone/>
            </a:pPr>
            <a:r>
              <a:rPr lang="en-US" sz="1600" dirty="0" smtClean="0"/>
              <a:t>1. Create a new Phone NTP Reference pointing to a public NTP server</a:t>
            </a:r>
          </a:p>
          <a:p>
            <a:pPr marL="1785" indent="0">
              <a:buNone/>
            </a:pPr>
            <a:r>
              <a:rPr lang="en-US" sz="1600" dirty="0" smtClean="0"/>
              <a:t>2. Create a Date/Time Group using the public NTP reference </a:t>
            </a:r>
          </a:p>
          <a:p>
            <a:pPr marL="1785" indent="0">
              <a:buNone/>
            </a:pPr>
            <a:r>
              <a:rPr lang="en-US" sz="1600" dirty="0" smtClean="0"/>
              <a:t>3. Apply to remote TC7 endpoints’ device pool</a:t>
            </a:r>
          </a:p>
          <a:p>
            <a:pPr marL="1785" indent="0">
              <a:buNone/>
            </a:pPr>
            <a:endParaRPr lang="en-US" sz="1600" dirty="0"/>
          </a:p>
        </p:txBody>
      </p:sp>
    </p:spTree>
    <p:extLst>
      <p:ext uri="{BB962C8B-B14F-4D97-AF65-F5344CB8AC3E}">
        <p14:creationId xmlns:p14="http://schemas.microsoft.com/office/powerpoint/2010/main" val="271842230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Tree>
    <p:extLst>
      <p:ext uri="{BB962C8B-B14F-4D97-AF65-F5344CB8AC3E}">
        <p14:creationId xmlns:p14="http://schemas.microsoft.com/office/powerpoint/2010/main" val="54667708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Firewall Port Details</a:t>
            </a:r>
            <a:endParaRPr lang="en-US" dirty="0"/>
          </a:p>
        </p:txBody>
      </p:sp>
      <p:sp>
        <p:nvSpPr>
          <p:cNvPr id="3" name="Text Placeholder 2"/>
          <p:cNvSpPr>
            <a:spLocks noGrp="1"/>
          </p:cNvSpPr>
          <p:nvPr>
            <p:ph idx="1"/>
          </p:nvPr>
        </p:nvSpPr>
        <p:spPr/>
        <p:txBody>
          <a:bodyPr/>
          <a:lstStyle/>
          <a:p>
            <a:r>
              <a:rPr lang="en-US" b="1" dirty="0" smtClean="0">
                <a:solidFill>
                  <a:schemeClr val="accent1"/>
                </a:solidFill>
              </a:rPr>
              <a:t>No inbound ports required to be opened on the internal firewall</a:t>
            </a:r>
          </a:p>
          <a:p>
            <a:r>
              <a:rPr lang="en-US" dirty="0" smtClean="0">
                <a:solidFill>
                  <a:schemeClr val="tx1"/>
                </a:solidFill>
              </a:rPr>
              <a:t>Internal firewall needs to </a:t>
            </a:r>
            <a:r>
              <a:rPr lang="en-US" dirty="0">
                <a:solidFill>
                  <a:schemeClr val="tx1"/>
                </a:solidFill>
              </a:rPr>
              <a:t>allow the following outbound </a:t>
            </a:r>
            <a:r>
              <a:rPr lang="en-US" dirty="0" smtClean="0">
                <a:solidFill>
                  <a:schemeClr val="tx1"/>
                </a:solidFill>
              </a:rPr>
              <a:t>connections from Expressway C to Expressway E</a:t>
            </a:r>
          </a:p>
          <a:p>
            <a:pPr lvl="1"/>
            <a:r>
              <a:rPr lang="en-US" sz="1200" dirty="0">
                <a:solidFill>
                  <a:schemeClr val="tx1"/>
                </a:solidFill>
              </a:rPr>
              <a:t>SIP: TCP 7001</a:t>
            </a:r>
          </a:p>
          <a:p>
            <a:pPr lvl="1"/>
            <a:r>
              <a:rPr lang="en-US" sz="1200" dirty="0">
                <a:solidFill>
                  <a:schemeClr val="tx1"/>
                </a:solidFill>
              </a:rPr>
              <a:t>Traversal Media: UDP 36000 to 36011</a:t>
            </a:r>
          </a:p>
          <a:p>
            <a:pPr lvl="1"/>
            <a:r>
              <a:rPr lang="en-US" sz="1200" dirty="0">
                <a:solidFill>
                  <a:schemeClr val="tx1"/>
                </a:solidFill>
              </a:rPr>
              <a:t>XMPP: TCP 7400</a:t>
            </a:r>
          </a:p>
          <a:p>
            <a:pPr lvl="1"/>
            <a:r>
              <a:rPr lang="en-US" sz="1200" dirty="0">
                <a:solidFill>
                  <a:schemeClr val="tx1"/>
                </a:solidFill>
              </a:rPr>
              <a:t>HTTPS (tunneled over SSH between C and E): TCP 2222</a:t>
            </a:r>
          </a:p>
          <a:p>
            <a:r>
              <a:rPr lang="en-US" dirty="0" smtClean="0">
                <a:solidFill>
                  <a:schemeClr val="tx1"/>
                </a:solidFill>
              </a:rPr>
              <a:t>External firewall needs to allow the following inbound connections to Expressway</a:t>
            </a:r>
          </a:p>
          <a:p>
            <a:pPr marL="257209" lvl="2"/>
            <a:r>
              <a:rPr lang="en-US" dirty="0">
                <a:solidFill>
                  <a:schemeClr val="tx1"/>
                </a:solidFill>
              </a:rPr>
              <a:t>SIP: TCP 5061</a:t>
            </a:r>
            <a:endParaRPr lang="en-US" sz="1700" dirty="0">
              <a:solidFill>
                <a:schemeClr val="tx1"/>
              </a:solidFill>
            </a:endParaRPr>
          </a:p>
          <a:p>
            <a:pPr marL="257209" lvl="2"/>
            <a:r>
              <a:rPr lang="en-US" dirty="0">
                <a:solidFill>
                  <a:schemeClr val="tx1"/>
                </a:solidFill>
              </a:rPr>
              <a:t>HTTPS:  TCP 8443</a:t>
            </a:r>
            <a:endParaRPr lang="en-US" sz="1700" dirty="0">
              <a:solidFill>
                <a:schemeClr val="tx1"/>
              </a:solidFill>
            </a:endParaRPr>
          </a:p>
          <a:p>
            <a:pPr marL="257209" lvl="2"/>
            <a:r>
              <a:rPr lang="en-US" dirty="0">
                <a:solidFill>
                  <a:schemeClr val="tx1"/>
                </a:solidFill>
              </a:rPr>
              <a:t>XMPP: TCP </a:t>
            </a:r>
            <a:r>
              <a:rPr lang="en-US" dirty="0" smtClean="0">
                <a:solidFill>
                  <a:schemeClr val="tx1"/>
                </a:solidFill>
              </a:rPr>
              <a:t>5222</a:t>
            </a:r>
          </a:p>
          <a:p>
            <a:pPr marL="257209" lvl="2"/>
            <a:r>
              <a:rPr lang="en-US" dirty="0">
                <a:solidFill>
                  <a:schemeClr val="tx1"/>
                </a:solidFill>
              </a:rPr>
              <a:t>Media: UDP </a:t>
            </a:r>
            <a:r>
              <a:rPr lang="en-US" dirty="0" smtClean="0">
                <a:solidFill>
                  <a:schemeClr val="tx1"/>
                </a:solidFill>
              </a:rPr>
              <a:t>36002 </a:t>
            </a:r>
            <a:r>
              <a:rPr lang="en-US" dirty="0">
                <a:solidFill>
                  <a:schemeClr val="tx1"/>
                </a:solidFill>
              </a:rPr>
              <a:t>to 59999</a:t>
            </a:r>
          </a:p>
          <a:p>
            <a:pPr marL="257209" lvl="2"/>
            <a:r>
              <a:rPr lang="en-US" dirty="0" smtClean="0">
                <a:solidFill>
                  <a:schemeClr val="tx1"/>
                </a:solidFill>
              </a:rPr>
              <a:t>TURN server </a:t>
            </a:r>
            <a:r>
              <a:rPr lang="en-US" dirty="0">
                <a:solidFill>
                  <a:schemeClr val="tx1"/>
                </a:solidFill>
              </a:rPr>
              <a:t>control: UDP 3478 </a:t>
            </a:r>
            <a:r>
              <a:rPr lang="en-US" dirty="0" smtClean="0">
                <a:solidFill>
                  <a:schemeClr val="tx1"/>
                </a:solidFill>
              </a:rPr>
              <a:t>– 3483</a:t>
            </a:r>
            <a:endParaRPr lang="en-US" sz="1700" dirty="0">
              <a:solidFill>
                <a:schemeClr val="tx1"/>
              </a:solidFill>
            </a:endParaRPr>
          </a:p>
          <a:p>
            <a:pPr marL="257209" lvl="2"/>
            <a:r>
              <a:rPr lang="en-US" dirty="0" smtClean="0">
                <a:solidFill>
                  <a:schemeClr val="tx1"/>
                </a:solidFill>
              </a:rPr>
              <a:t>TURN server media : </a:t>
            </a:r>
            <a:r>
              <a:rPr lang="en-US" dirty="0">
                <a:solidFill>
                  <a:schemeClr val="tx1"/>
                </a:solidFill>
              </a:rPr>
              <a:t>UDP </a:t>
            </a:r>
            <a:r>
              <a:rPr lang="en-US" dirty="0" smtClean="0">
                <a:solidFill>
                  <a:schemeClr val="tx1"/>
                </a:solidFill>
              </a:rPr>
              <a:t>24000 – 24999</a:t>
            </a:r>
            <a:endParaRPr lang="en-US" sz="1700" dirty="0">
              <a:solidFill>
                <a:schemeClr val="tx1"/>
              </a:solidFill>
            </a:endParaRPr>
          </a:p>
        </p:txBody>
      </p:sp>
      <p:sp>
        <p:nvSpPr>
          <p:cNvPr id="4" name="Rectangle 3"/>
          <p:cNvSpPr/>
          <p:nvPr/>
        </p:nvSpPr>
        <p:spPr bwMode="auto">
          <a:xfrm>
            <a:off x="655320" y="4248150"/>
            <a:ext cx="3429000" cy="457200"/>
          </a:xfrm>
          <a:prstGeom prst="rect">
            <a:avLst/>
          </a:prstGeom>
          <a:noFill/>
          <a:ln w="28575" cap="flat">
            <a:solidFill>
              <a:schemeClr val="accent1"/>
            </a:solid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cxnSp>
        <p:nvCxnSpPr>
          <p:cNvPr id="6" name="Straight Connector 5"/>
          <p:cNvCxnSpPr>
            <a:stCxn id="4" idx="3"/>
          </p:cNvCxnSpPr>
          <p:nvPr/>
        </p:nvCxnSpPr>
        <p:spPr bwMode="auto">
          <a:xfrm>
            <a:off x="4084320" y="4476750"/>
            <a:ext cx="259080" cy="0"/>
          </a:xfrm>
          <a:prstGeom prst="line">
            <a:avLst/>
          </a:prstGeom>
          <a:solidFill>
            <a:srgbClr val="0183B7"/>
          </a:solidFill>
          <a:ln w="19050" cap="flat" cmpd="sng" algn="ctr">
            <a:solidFill>
              <a:schemeClr val="accent1"/>
            </a:solidFill>
            <a:prstDash val="solid"/>
            <a:round/>
            <a:headEnd type="none" w="med" len="med"/>
            <a:tailEnd type="none" w="med" len="med"/>
          </a:ln>
          <a:effectLst/>
        </p:spPr>
      </p:cxnSp>
      <p:sp>
        <p:nvSpPr>
          <p:cNvPr id="7" name="TextBox 6"/>
          <p:cNvSpPr txBox="1"/>
          <p:nvPr/>
        </p:nvSpPr>
        <p:spPr>
          <a:xfrm>
            <a:off x="4373880" y="4215539"/>
            <a:ext cx="3810000" cy="535531"/>
          </a:xfrm>
          <a:prstGeom prst="rect">
            <a:avLst/>
          </a:prstGeom>
          <a:noFill/>
        </p:spPr>
        <p:txBody>
          <a:bodyPr wrap="square" rtlCol="0">
            <a:spAutoFit/>
          </a:bodyPr>
          <a:lstStyle/>
          <a:p>
            <a:pPr>
              <a:lnSpc>
                <a:spcPct val="90000"/>
              </a:lnSpc>
              <a:spcBef>
                <a:spcPts val="600"/>
              </a:spcBef>
            </a:pPr>
            <a:r>
              <a:rPr lang="en-US" sz="1600" b="1" dirty="0" smtClean="0">
                <a:solidFill>
                  <a:schemeClr val="accent1"/>
                </a:solidFill>
              </a:rPr>
              <a:t>Jabber Guest, not required for Mobile &amp; Remote Access</a:t>
            </a:r>
          </a:p>
        </p:txBody>
      </p:sp>
    </p:spTree>
    <p:extLst>
      <p:ext uri="{BB962C8B-B14F-4D97-AF65-F5344CB8AC3E}">
        <p14:creationId xmlns:p14="http://schemas.microsoft.com/office/powerpoint/2010/main" val="9309518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Port Range Expansion</a:t>
            </a:r>
            <a:endParaRPr lang="en-US" dirty="0"/>
          </a:p>
        </p:txBody>
      </p:sp>
      <p:sp>
        <p:nvSpPr>
          <p:cNvPr id="3" name="Text Placeholder 2"/>
          <p:cNvSpPr>
            <a:spLocks noGrp="1"/>
          </p:cNvSpPr>
          <p:nvPr>
            <p:ph idx="1"/>
          </p:nvPr>
        </p:nvSpPr>
        <p:spPr/>
        <p:txBody>
          <a:bodyPr/>
          <a:lstStyle/>
          <a:p>
            <a:r>
              <a:rPr lang="en-US" dirty="0" smtClean="0"/>
              <a:t>X8.1 scalability improvements require a media port range expansion</a:t>
            </a:r>
          </a:p>
          <a:p>
            <a:r>
              <a:rPr lang="en-US" dirty="0" smtClean="0"/>
              <a:t>X8.1 default media Port Range is now UDP 36000 – 59999</a:t>
            </a:r>
          </a:p>
          <a:p>
            <a:r>
              <a:rPr lang="en-US" dirty="0" smtClean="0"/>
              <a:t>VCS systems upgraded from X7 to X8.1 will need to manually update port range, Configuration &gt; Local Zone &gt; Traversal Subzone</a:t>
            </a:r>
            <a:endParaRPr lang="en-US"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45" y="2337911"/>
            <a:ext cx="5773654" cy="12144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42043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 Media Port Changes</a:t>
            </a:r>
            <a:endParaRPr lang="en-US" dirty="0"/>
          </a:p>
        </p:txBody>
      </p:sp>
      <p:sp>
        <p:nvSpPr>
          <p:cNvPr id="3" name="Text Placeholder 2"/>
          <p:cNvSpPr>
            <a:spLocks noGrp="1"/>
          </p:cNvSpPr>
          <p:nvPr>
            <p:ph idx="1"/>
          </p:nvPr>
        </p:nvSpPr>
        <p:spPr/>
        <p:txBody>
          <a:bodyPr/>
          <a:lstStyle/>
          <a:p>
            <a:pPr marL="0" indent="0">
              <a:buNone/>
            </a:pPr>
            <a:r>
              <a:rPr lang="en-US" dirty="0" smtClean="0">
                <a:solidFill>
                  <a:schemeClr val="accent2"/>
                </a:solidFill>
              </a:rPr>
              <a:t>Important change for existing VCS customers to understand</a:t>
            </a:r>
          </a:p>
          <a:p>
            <a:r>
              <a:rPr lang="en-US" dirty="0" smtClean="0"/>
              <a:t>X7 release included the ability to configure </a:t>
            </a:r>
            <a:r>
              <a:rPr lang="en-US" dirty="0"/>
              <a:t>the Expressway Media </a:t>
            </a:r>
            <a:r>
              <a:rPr lang="en-US" dirty="0" err="1"/>
              <a:t>demultiplexing</a:t>
            </a:r>
            <a:r>
              <a:rPr lang="en-US" dirty="0"/>
              <a:t> RTP </a:t>
            </a:r>
            <a:r>
              <a:rPr lang="en-US" dirty="0" smtClean="0"/>
              <a:t>port and RTCP port </a:t>
            </a:r>
          </a:p>
          <a:p>
            <a:endParaRPr lang="en-US" dirty="0" smtClean="0"/>
          </a:p>
          <a:p>
            <a:endParaRPr lang="en-US" dirty="0"/>
          </a:p>
          <a:p>
            <a:endParaRPr lang="en-US" dirty="0" smtClean="0"/>
          </a:p>
          <a:p>
            <a:endParaRPr lang="en-US" dirty="0" smtClean="0"/>
          </a:p>
          <a:p>
            <a:r>
              <a:rPr lang="en-US" dirty="0" smtClean="0"/>
              <a:t>Upon upgrading to X8.1 the traversal media ports are automatically migrated to the first 2 ports in the current media port range (details on previous slide)</a:t>
            </a:r>
          </a:p>
          <a:p>
            <a:r>
              <a:rPr lang="en-US" dirty="0" smtClean="0"/>
              <a:t>Customers will need to coordinate X8.1 upgrade with firewall port change</a:t>
            </a:r>
          </a:p>
          <a:p>
            <a:r>
              <a:rPr lang="en-US" dirty="0" smtClean="0"/>
              <a:t>New X8.1 installs on the Large OVA will use UDP 36000 – 36011, the expanded port range is required to support scalability improvements</a:t>
            </a:r>
          </a:p>
          <a:p>
            <a:endParaRPr lang="en-US" dirty="0"/>
          </a:p>
        </p:txBody>
      </p:sp>
      <p:grpSp>
        <p:nvGrpSpPr>
          <p:cNvPr id="9" name="Group 8"/>
          <p:cNvGrpSpPr/>
          <p:nvPr/>
        </p:nvGrpSpPr>
        <p:grpSpPr>
          <a:xfrm>
            <a:off x="556405" y="1969106"/>
            <a:ext cx="7736315" cy="1273204"/>
            <a:chOff x="741680" y="2572385"/>
            <a:chExt cx="10312400" cy="1697605"/>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80" y="2572385"/>
              <a:ext cx="5831205" cy="169760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41680" y="3037840"/>
              <a:ext cx="5628640" cy="477520"/>
            </a:xfrm>
            <a:prstGeom prst="rect">
              <a:avLst/>
            </a:prstGeom>
            <a:noFill/>
            <a:ln>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6" name="Straight Connector 5"/>
            <p:cNvCxnSpPr>
              <a:stCxn id="4" idx="3"/>
            </p:cNvCxnSpPr>
            <p:nvPr/>
          </p:nvCxnSpPr>
          <p:spPr>
            <a:xfrm flipV="1">
              <a:off x="6370320" y="2956560"/>
              <a:ext cx="975360" cy="320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45679" y="2658348"/>
              <a:ext cx="3708401" cy="861774"/>
            </a:xfrm>
            <a:prstGeom prst="rect">
              <a:avLst/>
            </a:prstGeom>
            <a:noFill/>
          </p:spPr>
          <p:txBody>
            <a:bodyPr wrap="square" rtlCol="0">
              <a:spAutoFit/>
            </a:bodyPr>
            <a:lstStyle/>
            <a:p>
              <a:r>
                <a:rPr lang="en-US" dirty="0" smtClean="0">
                  <a:solidFill>
                    <a:srgbClr val="FF0000"/>
                  </a:solidFill>
                </a:rPr>
                <a:t>Configuration Removed in X8.1</a:t>
              </a:r>
              <a:endParaRPr lang="en-US" dirty="0">
                <a:solidFill>
                  <a:srgbClr val="FF0000"/>
                </a:solidFill>
              </a:endParaRPr>
            </a:p>
          </p:txBody>
        </p:sp>
      </p:grpSp>
    </p:spTree>
    <p:extLst>
      <p:ext uri="{BB962C8B-B14F-4D97-AF65-F5344CB8AC3E}">
        <p14:creationId xmlns:p14="http://schemas.microsoft.com/office/powerpoint/2010/main" val="253055545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Authentication at the Edge</a:t>
            </a:r>
            <a:endParaRPr lang="en-US" dirty="0"/>
          </a:p>
        </p:txBody>
      </p:sp>
      <p:sp>
        <p:nvSpPr>
          <p:cNvPr id="3" name="Text Placeholder 2"/>
          <p:cNvSpPr>
            <a:spLocks noGrp="1"/>
          </p:cNvSpPr>
          <p:nvPr>
            <p:ph idx="1"/>
          </p:nvPr>
        </p:nvSpPr>
        <p:spPr>
          <a:xfrm>
            <a:off x="333846" y="1062015"/>
            <a:ext cx="8403738" cy="3715533"/>
          </a:xfrm>
        </p:spPr>
        <p:txBody>
          <a:bodyPr/>
          <a:lstStyle/>
          <a:p>
            <a:pPr marL="0" indent="0">
              <a:buNone/>
            </a:pPr>
            <a:r>
              <a:rPr lang="en-US" sz="2400" b="1" dirty="0">
                <a:solidFill>
                  <a:schemeClr val="tx1"/>
                </a:solidFill>
              </a:rPr>
              <a:t>HTTPS</a:t>
            </a:r>
            <a:endParaRPr lang="en-US" b="1" dirty="0" smtClean="0">
              <a:solidFill>
                <a:schemeClr val="tx1"/>
              </a:solidFill>
            </a:endParaRPr>
          </a:p>
          <a:p>
            <a:r>
              <a:rPr lang="en-US" dirty="0" smtClean="0"/>
              <a:t>Clients supply base64 encoded username and password to authenticate over HTTPS </a:t>
            </a:r>
            <a:r>
              <a:rPr lang="en-US" b="1" dirty="0" smtClean="0">
                <a:solidFill>
                  <a:schemeClr val="accent3"/>
                </a:solidFill>
                <a:latin typeface="Consolas" pitchFamily="49" charset="0"/>
                <a:cs typeface="Consolas" pitchFamily="49" charset="0"/>
              </a:rPr>
              <a:t>Authorization</a:t>
            </a:r>
            <a:r>
              <a:rPr lang="en-US" b="1" dirty="0">
                <a:solidFill>
                  <a:schemeClr val="accent3"/>
                </a:solidFill>
                <a:latin typeface="Consolas" pitchFamily="49" charset="0"/>
                <a:cs typeface="Consolas" pitchFamily="49" charset="0"/>
              </a:rPr>
              <a:t>: Basic bWR1ZGU6dGhpc3Bhc3N3ZHdpbGxiZXJlc2V0</a:t>
            </a:r>
            <a:endParaRPr lang="en-US" b="1" dirty="0" smtClean="0">
              <a:solidFill>
                <a:schemeClr val="accent3"/>
              </a:solidFill>
              <a:latin typeface="Consolas" pitchFamily="49" charset="0"/>
              <a:cs typeface="Consolas" pitchFamily="49" charset="0"/>
            </a:endParaRPr>
          </a:p>
          <a:p>
            <a:r>
              <a:rPr lang="en-US" dirty="0" smtClean="0"/>
              <a:t>Credentials are forwarded to Expressway C and then used to authenticate against </a:t>
            </a:r>
            <a:r>
              <a:rPr lang="en-US" dirty="0"/>
              <a:t>Unified CM</a:t>
            </a:r>
            <a:r>
              <a:rPr lang="en-US" dirty="0" smtClean="0"/>
              <a:t>, upon determination of the user’s home cluster</a:t>
            </a:r>
          </a:p>
          <a:p>
            <a:r>
              <a:rPr lang="en-US" dirty="0" smtClean="0"/>
              <a:t>Upon successful authentication, X-</a:t>
            </a:r>
            <a:r>
              <a:rPr lang="en-US" dirty="0" err="1" smtClean="0"/>
              <a:t>Auth</a:t>
            </a:r>
            <a:r>
              <a:rPr lang="en-US" dirty="0" smtClean="0"/>
              <a:t> token provided for future HTTPS requests (8 hour lifetime) </a:t>
            </a:r>
            <a:r>
              <a:rPr lang="en-US" b="1" dirty="0" smtClean="0">
                <a:solidFill>
                  <a:schemeClr val="accent3"/>
                </a:solidFill>
                <a:latin typeface="Consolas" pitchFamily="49" charset="0"/>
                <a:cs typeface="Consolas" pitchFamily="49" charset="0"/>
              </a:rPr>
              <a:t>Cookie</a:t>
            </a:r>
            <a:r>
              <a:rPr lang="en-US" b="1" dirty="0">
                <a:solidFill>
                  <a:schemeClr val="accent3"/>
                </a:solidFill>
                <a:latin typeface="Consolas" pitchFamily="49" charset="0"/>
                <a:cs typeface="Consolas" pitchFamily="49" charset="0"/>
              </a:rPr>
              <a:t>: X-</a:t>
            </a:r>
            <a:r>
              <a:rPr lang="en-US" b="1" dirty="0" err="1">
                <a:solidFill>
                  <a:schemeClr val="accent3"/>
                </a:solidFill>
                <a:latin typeface="Consolas" pitchFamily="49" charset="0"/>
                <a:cs typeface="Consolas" pitchFamily="49" charset="0"/>
              </a:rPr>
              <a:t>Auth</a:t>
            </a:r>
            <a:r>
              <a:rPr lang="en-US" b="1" dirty="0">
                <a:solidFill>
                  <a:schemeClr val="accent3"/>
                </a:solidFill>
                <a:latin typeface="Consolas" pitchFamily="49" charset="0"/>
                <a:cs typeface="Consolas" pitchFamily="49" charset="0"/>
              </a:rPr>
              <a:t>=7f501814-e61f-483a-8620-ed0b5d3792db</a:t>
            </a:r>
            <a:endParaRPr lang="en-US" b="1" dirty="0" smtClean="0">
              <a:solidFill>
                <a:schemeClr val="accent3"/>
              </a:solidFill>
              <a:latin typeface="Consolas" pitchFamily="49" charset="0"/>
              <a:cs typeface="Consolas" pitchFamily="49" charset="0"/>
            </a:endParaRPr>
          </a:p>
          <a:p>
            <a:pPr marL="0" indent="0">
              <a:buNone/>
            </a:pPr>
            <a:r>
              <a:rPr lang="en-US" sz="2400" b="1" dirty="0">
                <a:solidFill>
                  <a:schemeClr val="tx1"/>
                </a:solidFill>
              </a:rPr>
              <a:t>SIP</a:t>
            </a:r>
            <a:endParaRPr lang="en-US" b="1" dirty="0" smtClean="0">
              <a:solidFill>
                <a:schemeClr val="tx1"/>
              </a:solidFill>
            </a:endParaRPr>
          </a:p>
          <a:p>
            <a:r>
              <a:rPr lang="en-US" dirty="0" smtClean="0"/>
              <a:t>SIP Digest authentication used to authenticate the users registering on </a:t>
            </a:r>
            <a:r>
              <a:rPr lang="en-US" dirty="0" err="1" smtClean="0"/>
              <a:t>tcp</a:t>
            </a:r>
            <a:r>
              <a:rPr lang="en-US" dirty="0" smtClean="0"/>
              <a:t> 5061</a:t>
            </a:r>
          </a:p>
          <a:p>
            <a:r>
              <a:rPr lang="en-US" dirty="0" smtClean="0"/>
              <a:t>Mutual TLS can be enforced on Expressway E by enabling default zone access rules</a:t>
            </a:r>
          </a:p>
          <a:p>
            <a:pPr marL="0" indent="0">
              <a:buNone/>
            </a:pPr>
            <a:endParaRPr lang="en-US" dirty="0" smtClean="0"/>
          </a:p>
          <a:p>
            <a:endParaRPr lang="en-US" dirty="0"/>
          </a:p>
        </p:txBody>
      </p:sp>
    </p:spTree>
    <p:extLst>
      <p:ext uri="{BB962C8B-B14F-4D97-AF65-F5344CB8AC3E}">
        <p14:creationId xmlns:p14="http://schemas.microsoft.com/office/powerpoint/2010/main" val="343387903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907" b="2409"/>
          <a:stretch/>
        </p:blipFill>
        <p:spPr bwMode="auto">
          <a:xfrm>
            <a:off x="5245758" y="1008127"/>
            <a:ext cx="3900146" cy="288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Edge Server Authentication</a:t>
            </a:r>
            <a:endParaRPr lang="en-US" dirty="0"/>
          </a:p>
        </p:txBody>
      </p:sp>
      <p:sp>
        <p:nvSpPr>
          <p:cNvPr id="3" name="Text Placeholder 2"/>
          <p:cNvSpPr>
            <a:spLocks noGrp="1"/>
          </p:cNvSpPr>
          <p:nvPr>
            <p:ph idx="1"/>
          </p:nvPr>
        </p:nvSpPr>
        <p:spPr>
          <a:xfrm>
            <a:off x="333846" y="1085067"/>
            <a:ext cx="4911912" cy="3715533"/>
          </a:xfrm>
        </p:spPr>
        <p:txBody>
          <a:bodyPr/>
          <a:lstStyle/>
          <a:p>
            <a:r>
              <a:rPr lang="en-US" dirty="0" smtClean="0"/>
              <a:t>No matter which client authentication model is deployed, server authentication is always performed by the remote device</a:t>
            </a:r>
          </a:p>
          <a:p>
            <a:r>
              <a:rPr lang="en-US" dirty="0" smtClean="0"/>
              <a:t>i.e</a:t>
            </a:r>
            <a:r>
              <a:rPr lang="en-US" dirty="0"/>
              <a:t>. </a:t>
            </a:r>
            <a:r>
              <a:rPr lang="en-US" dirty="0" smtClean="0"/>
              <a:t>remote Jabber clients and remote </a:t>
            </a:r>
            <a:r>
              <a:rPr lang="en-US" dirty="0"/>
              <a:t>e</a:t>
            </a:r>
            <a:r>
              <a:rPr lang="en-US" dirty="0" smtClean="0"/>
              <a:t>ndpoints will always validate </a:t>
            </a:r>
            <a:r>
              <a:rPr lang="en-US" dirty="0"/>
              <a:t>the </a:t>
            </a:r>
            <a:r>
              <a:rPr lang="en-US" dirty="0" smtClean="0"/>
              <a:t>Expressway E </a:t>
            </a:r>
            <a:r>
              <a:rPr lang="en-US" dirty="0"/>
              <a:t>Server Certificate presented in the TLS </a:t>
            </a:r>
            <a:r>
              <a:rPr lang="en-US" dirty="0" smtClean="0"/>
              <a:t>handshake</a:t>
            </a:r>
          </a:p>
          <a:p>
            <a:r>
              <a:rPr lang="en-US" dirty="0" smtClean="0"/>
              <a:t>Jabber Clients will rely on the underlying platform trusted CA list</a:t>
            </a:r>
          </a:p>
          <a:p>
            <a:r>
              <a:rPr lang="en-US" dirty="0" smtClean="0"/>
              <a:t>TelePresence Endpoints will rely on </a:t>
            </a:r>
            <a:r>
              <a:rPr lang="en-US" dirty="0"/>
              <a:t>a trusted CA </a:t>
            </a:r>
            <a:r>
              <a:rPr lang="en-US" dirty="0" smtClean="0"/>
              <a:t>list included in firmware</a:t>
            </a:r>
            <a:endParaRPr lang="en-US" dirty="0"/>
          </a:p>
          <a:p>
            <a:r>
              <a:rPr lang="en-US" dirty="0" smtClean="0"/>
              <a:t>No CTL requirement for Edge Server authentication</a:t>
            </a:r>
            <a:endParaRPr lang="en-US" dirty="0"/>
          </a:p>
        </p:txBody>
      </p:sp>
    </p:spTree>
    <p:extLst>
      <p:ext uri="{BB962C8B-B14F-4D97-AF65-F5344CB8AC3E}">
        <p14:creationId xmlns:p14="http://schemas.microsoft.com/office/powerpoint/2010/main" val="344911673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Expressway Server Certificates</a:t>
            </a:r>
            <a:endParaRPr lang="en-US" dirty="0"/>
          </a:p>
        </p:txBody>
      </p:sp>
    </p:spTree>
    <p:extLst>
      <p:ext uri="{BB962C8B-B14F-4D97-AF65-F5344CB8AC3E}">
        <p14:creationId xmlns:p14="http://schemas.microsoft.com/office/powerpoint/2010/main" val="21800446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p:cNvSpPr>
            <a:spLocks noGrp="1"/>
          </p:cNvSpPr>
          <p:nvPr>
            <p:ph type="title"/>
          </p:nvPr>
        </p:nvSpPr>
        <p:spPr/>
        <p:txBody>
          <a:bodyPr/>
          <a:lstStyle/>
          <a:p>
            <a:r>
              <a:rPr lang="en-US" dirty="0" smtClean="0"/>
              <a:t>Introducing Cisco Collaboration Edge Architecture</a:t>
            </a:r>
            <a:endParaRPr lang="en-US" sz="2100" dirty="0">
              <a:solidFill>
                <a:schemeClr val="bg2"/>
              </a:solidFill>
            </a:endParaRPr>
          </a:p>
        </p:txBody>
      </p:sp>
      <p:sp>
        <p:nvSpPr>
          <p:cNvPr id="5" name="Text Placeholder 4"/>
          <p:cNvSpPr>
            <a:spLocks noGrp="1"/>
          </p:cNvSpPr>
          <p:nvPr>
            <p:ph type="body" sz="quarter" idx="10"/>
          </p:nvPr>
        </p:nvSpPr>
        <p:spPr/>
        <p:txBody>
          <a:bodyPr/>
          <a:lstStyle/>
          <a:p>
            <a:r>
              <a:rPr lang="en-US" dirty="0"/>
              <a:t>Industry’s Most Comprehensive Any-to-Any Collaboration Solution</a:t>
            </a:r>
          </a:p>
        </p:txBody>
      </p:sp>
      <p:grpSp>
        <p:nvGrpSpPr>
          <p:cNvPr id="7" name="Group 6"/>
          <p:cNvGrpSpPr/>
          <p:nvPr/>
        </p:nvGrpSpPr>
        <p:grpSpPr>
          <a:xfrm>
            <a:off x="196567" y="1352550"/>
            <a:ext cx="5989447" cy="3276230"/>
            <a:chOff x="196567" y="1041605"/>
            <a:chExt cx="5989447" cy="3276230"/>
          </a:xfrm>
        </p:grpSpPr>
        <p:sp>
          <p:nvSpPr>
            <p:cNvPr id="40" name="Rectangle 39"/>
            <p:cNvSpPr/>
            <p:nvPr/>
          </p:nvSpPr>
          <p:spPr>
            <a:xfrm rot="16200000" flipH="1">
              <a:off x="1595995" y="-272185"/>
              <a:ext cx="3190592" cy="5989447"/>
            </a:xfrm>
            <a:prstGeom prst="rect">
              <a:avLst/>
            </a:prstGeom>
            <a:solidFill>
              <a:schemeClr val="tx1">
                <a:lumMod val="50000"/>
                <a:alpha val="35000"/>
              </a:schemeClr>
            </a:solidFill>
            <a:ln w="25400" cap="flat" cmpd="sng" algn="ctr">
              <a:noFill/>
              <a:prstDash val="solid"/>
            </a:ln>
            <a:effectLst>
              <a:innerShdw blurRad="419100">
                <a:prstClr val="black">
                  <a:alpha val="47000"/>
                </a:prstClr>
              </a:innerShdw>
            </a:effectLst>
          </p:spPr>
          <p:txBody>
            <a:bodyPr lIns="68589" tIns="34295" rIns="68589" bIns="34295" rtlCol="0" anchor="ctr"/>
            <a:lstStyle/>
            <a:p>
              <a:pPr algn="ctr"/>
              <a:endParaRPr lang="en-US" dirty="0">
                <a:solidFill>
                  <a:schemeClr val="bg1">
                    <a:lumMod val="50000"/>
                  </a:schemeClr>
                </a:solidFill>
              </a:endParaRPr>
            </a:p>
          </p:txBody>
        </p:sp>
        <p:grpSp>
          <p:nvGrpSpPr>
            <p:cNvPr id="3" name="Group 162"/>
            <p:cNvGrpSpPr/>
            <p:nvPr/>
          </p:nvGrpSpPr>
          <p:grpSpPr>
            <a:xfrm>
              <a:off x="196568" y="1041605"/>
              <a:ext cx="5243138" cy="94552"/>
              <a:chOff x="152400" y="4464908"/>
              <a:chExt cx="12188824" cy="114183"/>
            </a:xfrm>
          </p:grpSpPr>
          <p:sp>
            <p:nvSpPr>
              <p:cNvPr id="42" name="Rectangle 41"/>
              <p:cNvSpPr/>
              <p:nvPr/>
            </p:nvSpPr>
            <p:spPr>
              <a:xfrm rot="5400000" flipH="1">
                <a:off x="1618913" y="2998395"/>
                <a:ext cx="114181" cy="3047208"/>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50000"/>
                    </a:schemeClr>
                  </a:solidFill>
                </a:endParaRPr>
              </a:p>
            </p:txBody>
          </p:sp>
          <p:sp>
            <p:nvSpPr>
              <p:cNvPr id="43" name="Rectangle 42"/>
              <p:cNvSpPr/>
              <p:nvPr/>
            </p:nvSpPr>
            <p:spPr>
              <a:xfrm rot="5400000" flipH="1">
                <a:off x="4666118" y="2998395"/>
                <a:ext cx="114181" cy="3047208"/>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50000"/>
                    </a:schemeClr>
                  </a:solidFill>
                </a:endParaRPr>
              </a:p>
            </p:txBody>
          </p:sp>
          <p:sp>
            <p:nvSpPr>
              <p:cNvPr id="44" name="Rectangle 43"/>
              <p:cNvSpPr/>
              <p:nvPr/>
            </p:nvSpPr>
            <p:spPr>
              <a:xfrm rot="5400000" flipH="1">
                <a:off x="7724315" y="2976918"/>
                <a:ext cx="114182" cy="3090162"/>
              </a:xfrm>
              <a:prstGeom prst="rect">
                <a:avLst/>
              </a:prstGeom>
              <a:solidFill>
                <a:srgbClr val="6EAF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50000"/>
                    </a:schemeClr>
                  </a:solidFill>
                </a:endParaRPr>
              </a:p>
            </p:txBody>
          </p:sp>
          <p:sp>
            <p:nvSpPr>
              <p:cNvPr id="45" name="Rectangle 44"/>
              <p:cNvSpPr/>
              <p:nvPr/>
            </p:nvSpPr>
            <p:spPr>
              <a:xfrm rot="5400000" flipH="1">
                <a:off x="10776764" y="3014631"/>
                <a:ext cx="114182" cy="3014738"/>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50000"/>
                    </a:schemeClr>
                  </a:solidFill>
                </a:endParaRPr>
              </a:p>
            </p:txBody>
          </p:sp>
        </p:grpSp>
        <p:sp>
          <p:nvSpPr>
            <p:cNvPr id="46" name="Rectangle 45"/>
            <p:cNvSpPr/>
            <p:nvPr/>
          </p:nvSpPr>
          <p:spPr>
            <a:xfrm>
              <a:off x="305754" y="1252912"/>
              <a:ext cx="4577504" cy="2039030"/>
            </a:xfrm>
            <a:prstGeom prst="rect">
              <a:avLst/>
            </a:prstGeom>
          </p:spPr>
          <p:txBody>
            <a:bodyPr wrap="square" lIns="68589" tIns="34295" rIns="68589" bIns="34295">
              <a:spAutoFit/>
            </a:bodyPr>
            <a:lstStyle/>
            <a:p>
              <a:r>
                <a:rPr lang="en-US" sz="2400" dirty="0">
                  <a:solidFill>
                    <a:schemeClr val="bg1"/>
                  </a:solidFill>
                </a:rPr>
                <a:t>All the capabilities of Cisco Any-to-Any collaboration to-date</a:t>
              </a:r>
            </a:p>
            <a:p>
              <a:pPr marL="341755" lvl="1" indent="-167901"/>
              <a:r>
                <a:rPr lang="en-US" sz="1600" dirty="0">
                  <a:solidFill>
                    <a:schemeClr val="bg1"/>
                  </a:solidFill>
                </a:rPr>
                <a:t>TDM &amp; analog gateways </a:t>
              </a:r>
            </a:p>
            <a:p>
              <a:pPr marL="341755" lvl="1" indent="-167901"/>
              <a:r>
                <a:rPr lang="en-US" sz="1600" dirty="0">
                  <a:solidFill>
                    <a:schemeClr val="bg1"/>
                  </a:solidFill>
                </a:rPr>
                <a:t>ISDN Video gateways</a:t>
              </a:r>
            </a:p>
            <a:p>
              <a:pPr marL="341755" lvl="1" indent="-167901"/>
              <a:r>
                <a:rPr lang="en-US" sz="1600" dirty="0">
                  <a:solidFill>
                    <a:schemeClr val="bg1"/>
                  </a:solidFill>
                </a:rPr>
                <a:t>Session border control</a:t>
              </a:r>
            </a:p>
            <a:p>
              <a:pPr marL="341755" lvl="1" indent="-167901"/>
              <a:r>
                <a:rPr lang="en-US" sz="1600" dirty="0">
                  <a:solidFill>
                    <a:schemeClr val="bg1"/>
                  </a:solidFill>
                </a:rPr>
                <a:t>Firewall traversal</a:t>
              </a:r>
            </a:p>
            <a:p>
              <a:pPr marL="341755" lvl="1" indent="-167901"/>
              <a:r>
                <a:rPr lang="en-US" sz="1600" dirty="0">
                  <a:solidFill>
                    <a:schemeClr val="bg1"/>
                  </a:solidFill>
                </a:rPr>
                <a:t>Standards-based &amp; </a:t>
              </a:r>
              <a:r>
                <a:rPr lang="en-US" sz="1600" dirty="0" smtClean="0">
                  <a:solidFill>
                    <a:schemeClr val="bg1"/>
                  </a:solidFill>
                </a:rPr>
                <a:t>secure</a:t>
              </a:r>
              <a:endParaRPr lang="en-US" sz="2000" dirty="0">
                <a:solidFill>
                  <a:schemeClr val="bg1"/>
                </a:solidFill>
              </a:endParaRPr>
            </a:p>
          </p:txBody>
        </p:sp>
      </p:grpSp>
      <p:grpSp>
        <p:nvGrpSpPr>
          <p:cNvPr id="6" name="Group 5"/>
          <p:cNvGrpSpPr/>
          <p:nvPr/>
        </p:nvGrpSpPr>
        <p:grpSpPr>
          <a:xfrm>
            <a:off x="4439503" y="1200153"/>
            <a:ext cx="3866297" cy="3733797"/>
            <a:chOff x="4254866" y="1047750"/>
            <a:chExt cx="3866297" cy="3733797"/>
          </a:xfrm>
        </p:grpSpPr>
        <p:grpSp>
          <p:nvGrpSpPr>
            <p:cNvPr id="32" name="Group 49"/>
            <p:cNvGrpSpPr/>
            <p:nvPr/>
          </p:nvGrpSpPr>
          <p:grpSpPr>
            <a:xfrm>
              <a:off x="4613121" y="1309577"/>
              <a:ext cx="3168591" cy="3181571"/>
              <a:chOff x="1136338" y="2878962"/>
              <a:chExt cx="2311388" cy="2321459"/>
            </a:xfrm>
          </p:grpSpPr>
          <p:pic>
            <p:nvPicPr>
              <p:cNvPr id="33" name="Picture 11"/>
              <p:cNvPicPr>
                <a:picLocks noChangeAspect="1" noChangeArrowheads="1"/>
              </p:cNvPicPr>
              <p:nvPr/>
            </p:nvPicPr>
            <p:blipFill>
              <a:blip r:embed="rId3" cstate="print"/>
              <a:srcRect/>
              <a:stretch>
                <a:fillRect/>
              </a:stretch>
            </p:blipFill>
            <p:spPr bwMode="auto">
              <a:xfrm>
                <a:off x="1138345" y="2880977"/>
                <a:ext cx="2307374" cy="2317428"/>
              </a:xfrm>
              <a:prstGeom prst="rect">
                <a:avLst/>
              </a:prstGeom>
              <a:noFill/>
              <a:ln w="9525" algn="ctr">
                <a:noFill/>
                <a:miter lim="800000"/>
                <a:headEnd/>
                <a:tailEnd/>
              </a:ln>
              <a:effectLst/>
            </p:spPr>
          </p:pic>
          <p:sp>
            <p:nvSpPr>
              <p:cNvPr id="34" name="Oval 12"/>
              <p:cNvSpPr>
                <a:spLocks noChangeArrowheads="1"/>
              </p:cNvSpPr>
              <p:nvPr/>
            </p:nvSpPr>
            <p:spPr bwMode="auto">
              <a:xfrm>
                <a:off x="1136338" y="2878962"/>
                <a:ext cx="2311388" cy="2321459"/>
              </a:xfrm>
              <a:prstGeom prst="ellipse">
                <a:avLst/>
              </a:prstGeom>
              <a:gradFill rotWithShape="1">
                <a:gsLst>
                  <a:gs pos="0">
                    <a:srgbClr val="CCCCCC">
                      <a:gamma/>
                      <a:shade val="46275"/>
                      <a:invGamma/>
                    </a:srgbClr>
                  </a:gs>
                  <a:gs pos="50000">
                    <a:srgbClr val="CCCCCC"/>
                  </a:gs>
                  <a:gs pos="100000">
                    <a:srgbClr val="CCCCCC">
                      <a:gamma/>
                      <a:shade val="46275"/>
                      <a:invGamma/>
                    </a:srgbClr>
                  </a:gs>
                </a:gsLst>
                <a:lin ang="2700000" scaled="1"/>
              </a:gradFill>
              <a:ln w="38100" algn="ctr">
                <a:noFill/>
                <a:round/>
                <a:headEnd/>
                <a:tailEnd/>
              </a:ln>
              <a:effectLst/>
            </p:spPr>
            <p:txBody>
              <a:bodyPr wrap="none" lIns="82124" tIns="41061" rIns="82124" bIns="41061" anchor="ctr"/>
              <a:lstStyle/>
              <a:p>
                <a:endParaRPr lang="en-US" dirty="0">
                  <a:solidFill>
                    <a:srgbClr val="0096D6"/>
                  </a:solidFill>
                  <a:latin typeface="Arial"/>
                </a:endParaRPr>
              </a:p>
            </p:txBody>
          </p:sp>
          <p:sp>
            <p:nvSpPr>
              <p:cNvPr id="35" name="Oval 13"/>
              <p:cNvSpPr>
                <a:spLocks noChangeArrowheads="1"/>
              </p:cNvSpPr>
              <p:nvPr/>
            </p:nvSpPr>
            <p:spPr bwMode="auto">
              <a:xfrm>
                <a:off x="1287118" y="3030398"/>
                <a:ext cx="2009829" cy="2018586"/>
              </a:xfrm>
              <a:prstGeom prst="ellipse">
                <a:avLst/>
              </a:prstGeom>
              <a:gradFill flip="none" rotWithShape="1">
                <a:gsLst>
                  <a:gs pos="22000">
                    <a:schemeClr val="accent2">
                      <a:lumMod val="22000"/>
                    </a:schemeClr>
                  </a:gs>
                  <a:gs pos="100000">
                    <a:schemeClr val="accent2"/>
                  </a:gs>
                </a:gsLst>
                <a:lin ang="2700000" scaled="1"/>
                <a:tileRect/>
              </a:gradFill>
              <a:ln w="12700" algn="ctr">
                <a:solidFill>
                  <a:schemeClr val="tx1"/>
                </a:solidFill>
                <a:round/>
                <a:headEnd/>
                <a:tailEnd/>
              </a:ln>
              <a:effectLst/>
            </p:spPr>
            <p:txBody>
              <a:bodyPr wrap="none" lIns="73025" tIns="36511" rIns="73025" bIns="36511" anchor="ctr"/>
              <a:lstStyle/>
              <a:p>
                <a:endParaRPr lang="en-US" dirty="0">
                  <a:solidFill>
                    <a:srgbClr val="0096D6"/>
                  </a:solidFill>
                  <a:latin typeface="Arial"/>
                </a:endParaRPr>
              </a:p>
            </p:txBody>
          </p:sp>
          <p:sp>
            <p:nvSpPr>
              <p:cNvPr id="36" name="Oval 15"/>
              <p:cNvSpPr>
                <a:spLocks noChangeArrowheads="1"/>
              </p:cNvSpPr>
              <p:nvPr/>
            </p:nvSpPr>
            <p:spPr bwMode="auto">
              <a:xfrm>
                <a:off x="1596086" y="3107224"/>
                <a:ext cx="1391891" cy="970880"/>
              </a:xfrm>
              <a:prstGeom prst="ellipse">
                <a:avLst/>
              </a:prstGeom>
              <a:gradFill rotWithShape="1">
                <a:gsLst>
                  <a:gs pos="0">
                    <a:schemeClr val="bg1">
                      <a:alpha val="56000"/>
                    </a:schemeClr>
                  </a:gs>
                  <a:gs pos="100000">
                    <a:schemeClr val="bg1">
                      <a:alpha val="1000"/>
                    </a:schemeClr>
                  </a:gs>
                </a:gsLst>
                <a:lin ang="5400000" scaled="1"/>
              </a:gradFill>
              <a:ln w="38100" algn="ctr">
                <a:noFill/>
                <a:round/>
                <a:headEnd/>
                <a:tailEnd/>
              </a:ln>
              <a:effectLst/>
            </p:spPr>
            <p:txBody>
              <a:bodyPr wrap="none" lIns="82124" tIns="41061" rIns="82124" bIns="41061" anchor="ctr"/>
              <a:lstStyle/>
              <a:p>
                <a:endParaRPr lang="en-US" dirty="0">
                  <a:solidFill>
                    <a:srgbClr val="0096D6"/>
                  </a:solidFill>
                  <a:latin typeface="Arial"/>
                </a:endParaRPr>
              </a:p>
            </p:txBody>
          </p:sp>
        </p:grpSp>
        <p:pic>
          <p:nvPicPr>
            <p:cNvPr id="37" name="Picture 2" descr="C:\Users\Brent.DUARTE\Desktop\Checklist, Templates, Guides, etc\Images\HMH00657.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614900" y="2317998"/>
              <a:ext cx="1165032" cy="1164729"/>
            </a:xfrm>
            <a:prstGeom prst="ellipse">
              <a:avLst/>
            </a:prstGeom>
            <a:noFill/>
            <a:ln w="19050">
              <a:gradFill>
                <a:gsLst>
                  <a:gs pos="0">
                    <a:schemeClr val="tx1">
                      <a:lumMod val="50000"/>
                    </a:schemeClr>
                  </a:gs>
                  <a:gs pos="50000">
                    <a:schemeClr val="tx1"/>
                  </a:gs>
                  <a:gs pos="100000">
                    <a:schemeClr val="tx1">
                      <a:lumMod val="50000"/>
                    </a:schemeClr>
                  </a:gs>
                </a:gsLst>
                <a:lin ang="5400000" scaled="0"/>
              </a:gradFill>
            </a:ln>
            <a:effectLst>
              <a:outerShdw blurRad="127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8" name="Group 55"/>
            <p:cNvGrpSpPr/>
            <p:nvPr/>
          </p:nvGrpSpPr>
          <p:grpSpPr>
            <a:xfrm>
              <a:off x="5296126" y="1995378"/>
              <a:ext cx="1802584" cy="1809969"/>
              <a:chOff x="6984577" y="2293896"/>
              <a:chExt cx="2538836" cy="2549900"/>
            </a:xfrm>
          </p:grpSpPr>
          <p:sp>
            <p:nvSpPr>
              <p:cNvPr id="39" name="TextBox 38"/>
              <p:cNvSpPr txBox="1"/>
              <p:nvPr/>
            </p:nvSpPr>
            <p:spPr>
              <a:xfrm>
                <a:off x="6984577" y="2293896"/>
                <a:ext cx="2538836" cy="2549900"/>
              </a:xfrm>
              <a:prstGeom prst="rect">
                <a:avLst/>
              </a:prstGeom>
              <a:noFill/>
            </p:spPr>
            <p:txBody>
              <a:bodyPr wrap="none" rtlCol="0">
                <a:prstTxWarp prst="textArchDown">
                  <a:avLst/>
                </a:prstTxWarp>
                <a:spAutoFit/>
              </a:bodyPr>
              <a:lstStyle/>
              <a:p>
                <a:pPr algn="ctr"/>
                <a:r>
                  <a:rPr lang="en-US" sz="1100" dirty="0" smtClean="0">
                    <a:solidFill>
                      <a:schemeClr val="bg1"/>
                    </a:solidFill>
                  </a:rPr>
                  <a:t>COLLABORATION </a:t>
                </a:r>
                <a:r>
                  <a:rPr lang="en-US" sz="1100" dirty="0">
                    <a:solidFill>
                      <a:schemeClr val="bg1"/>
                    </a:solidFill>
                  </a:rPr>
                  <a:t>EDGE ARCHITECTURE</a:t>
                </a:r>
              </a:p>
            </p:txBody>
          </p:sp>
          <p:sp>
            <p:nvSpPr>
              <p:cNvPr id="41" name="Arc 40"/>
              <p:cNvSpPr/>
              <p:nvPr/>
            </p:nvSpPr>
            <p:spPr>
              <a:xfrm>
                <a:off x="7052881" y="2362201"/>
                <a:ext cx="2413292" cy="2413292"/>
              </a:xfrm>
              <a:prstGeom prst="arc">
                <a:avLst>
                  <a:gd name="adj1" fmla="val 10903154"/>
                  <a:gd name="adj2" fmla="val 21587851"/>
                </a:avLst>
              </a:prstGeom>
              <a:noFill/>
              <a:ln cap="rnd">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47" name="Picture 3" descr="C:\Users\Brent.DUARTE\Desktop\Checklist, Templates, Guides, etc\Cisco\Kubrick Icons\Device Icons\Device_CUCM_3085_default_256.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1086" y="3174864"/>
              <a:ext cx="532664" cy="532526"/>
            </a:xfrm>
            <a:prstGeom prst="rect">
              <a:avLst/>
            </a:prstGeom>
            <a:noFill/>
            <a:effectLst>
              <a:outerShdw blurRad="508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8" name="Oval 47"/>
            <p:cNvSpPr/>
            <p:nvPr/>
          </p:nvSpPr>
          <p:spPr>
            <a:xfrm>
              <a:off x="6204818" y="1047751"/>
              <a:ext cx="887510" cy="8872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Teleworkers</a:t>
              </a:r>
            </a:p>
          </p:txBody>
        </p:sp>
        <p:sp>
          <p:nvSpPr>
            <p:cNvPr id="49" name="Oval 48"/>
            <p:cNvSpPr/>
            <p:nvPr/>
          </p:nvSpPr>
          <p:spPr>
            <a:xfrm>
              <a:off x="5295876" y="1047750"/>
              <a:ext cx="887510" cy="8872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Mobile </a:t>
              </a:r>
              <a:br>
                <a:rPr lang="en-US" sz="1100" i="1" dirty="0">
                  <a:effectLst>
                    <a:outerShdw blurRad="38100" dist="38100" dir="2700000" algn="tl">
                      <a:srgbClr val="000000">
                        <a:alpha val="43137"/>
                      </a:srgbClr>
                    </a:outerShdw>
                  </a:effectLst>
                </a:rPr>
              </a:br>
              <a:r>
                <a:rPr lang="en-US" sz="1100" i="1" dirty="0">
                  <a:effectLst>
                    <a:outerShdw blurRad="38100" dist="38100" dir="2700000" algn="tl">
                      <a:srgbClr val="000000">
                        <a:alpha val="43137"/>
                      </a:srgbClr>
                    </a:outerShdw>
                  </a:effectLst>
                </a:rPr>
                <a:t>Workers</a:t>
              </a:r>
            </a:p>
          </p:txBody>
        </p:sp>
        <p:sp>
          <p:nvSpPr>
            <p:cNvPr id="50" name="Oval 49"/>
            <p:cNvSpPr/>
            <p:nvPr/>
          </p:nvSpPr>
          <p:spPr>
            <a:xfrm>
              <a:off x="4552196" y="1585434"/>
              <a:ext cx="887510" cy="8872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B2B</a:t>
              </a:r>
            </a:p>
          </p:txBody>
        </p:sp>
        <p:sp>
          <p:nvSpPr>
            <p:cNvPr id="56" name="Oval 55"/>
            <p:cNvSpPr/>
            <p:nvPr/>
          </p:nvSpPr>
          <p:spPr>
            <a:xfrm>
              <a:off x="4254866" y="2495547"/>
              <a:ext cx="887510" cy="8872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Consumers</a:t>
              </a:r>
            </a:p>
          </p:txBody>
        </p:sp>
        <p:sp>
          <p:nvSpPr>
            <p:cNvPr id="65" name="Oval 64"/>
            <p:cNvSpPr/>
            <p:nvPr/>
          </p:nvSpPr>
          <p:spPr>
            <a:xfrm>
              <a:off x="4552196" y="3358031"/>
              <a:ext cx="887510" cy="8872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3rd Parties</a:t>
              </a:r>
            </a:p>
          </p:txBody>
        </p:sp>
        <p:sp>
          <p:nvSpPr>
            <p:cNvPr id="70" name="Oval 69"/>
            <p:cNvSpPr/>
            <p:nvPr/>
          </p:nvSpPr>
          <p:spPr>
            <a:xfrm>
              <a:off x="6243053" y="3865694"/>
              <a:ext cx="887510" cy="8872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Analog Devices</a:t>
              </a:r>
            </a:p>
          </p:txBody>
        </p:sp>
        <p:sp>
          <p:nvSpPr>
            <p:cNvPr id="71" name="Oval 70"/>
            <p:cNvSpPr/>
            <p:nvPr/>
          </p:nvSpPr>
          <p:spPr>
            <a:xfrm>
              <a:off x="6976700" y="3328497"/>
              <a:ext cx="887510" cy="8872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Branch Office</a:t>
              </a:r>
            </a:p>
          </p:txBody>
        </p:sp>
        <p:sp>
          <p:nvSpPr>
            <p:cNvPr id="72" name="Oval 71"/>
            <p:cNvSpPr/>
            <p:nvPr/>
          </p:nvSpPr>
          <p:spPr>
            <a:xfrm>
              <a:off x="7233653" y="2401050"/>
              <a:ext cx="887510" cy="8872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PSTN or IP PSTN</a:t>
              </a:r>
            </a:p>
          </p:txBody>
        </p:sp>
        <p:sp>
          <p:nvSpPr>
            <p:cNvPr id="73" name="Oval 72"/>
            <p:cNvSpPr/>
            <p:nvPr/>
          </p:nvSpPr>
          <p:spPr>
            <a:xfrm>
              <a:off x="6976699" y="1538186"/>
              <a:ext cx="887510" cy="8872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TDM or </a:t>
              </a:r>
              <a:br>
                <a:rPr lang="en-US" sz="1100" i="1" dirty="0">
                  <a:effectLst>
                    <a:outerShdw blurRad="38100" dist="38100" dir="2700000" algn="tl">
                      <a:srgbClr val="000000">
                        <a:alpha val="43137"/>
                      </a:srgbClr>
                    </a:outerShdw>
                  </a:effectLst>
                </a:rPr>
              </a:br>
              <a:r>
                <a:rPr lang="en-US" sz="1100" i="1" dirty="0">
                  <a:effectLst>
                    <a:outerShdw blurRad="38100" dist="38100" dir="2700000" algn="tl">
                      <a:srgbClr val="000000">
                        <a:alpha val="43137"/>
                      </a:srgbClr>
                    </a:outerShdw>
                  </a:effectLst>
                </a:rPr>
                <a:t>IP PBX</a:t>
              </a:r>
            </a:p>
          </p:txBody>
        </p:sp>
        <p:sp>
          <p:nvSpPr>
            <p:cNvPr id="74" name="Oval 73"/>
            <p:cNvSpPr/>
            <p:nvPr/>
          </p:nvSpPr>
          <p:spPr>
            <a:xfrm>
              <a:off x="5314679" y="3894268"/>
              <a:ext cx="887510" cy="8872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Cloud Services</a:t>
              </a:r>
            </a:p>
          </p:txBody>
        </p:sp>
      </p:grpSp>
    </p:spTree>
    <p:extLst>
      <p:ext uri="{BB962C8B-B14F-4D97-AF65-F5344CB8AC3E}">
        <p14:creationId xmlns:p14="http://schemas.microsoft.com/office/powerpoint/2010/main" val="396516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543800" y="4324350"/>
            <a:ext cx="1600200" cy="8191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2" name="Title 1"/>
          <p:cNvSpPr>
            <a:spLocks noGrp="1"/>
          </p:cNvSpPr>
          <p:nvPr>
            <p:ph type="title"/>
          </p:nvPr>
        </p:nvSpPr>
        <p:spPr/>
        <p:txBody>
          <a:bodyPr/>
          <a:lstStyle/>
          <a:p>
            <a:r>
              <a:rPr lang="en-US" smtClean="0"/>
              <a:t>Expressway Server Certificates</a:t>
            </a:r>
            <a:endParaRPr lang="en-US" dirty="0"/>
          </a:p>
        </p:txBody>
      </p:sp>
      <p:sp>
        <p:nvSpPr>
          <p:cNvPr id="3" name="Text Placeholder 2"/>
          <p:cNvSpPr>
            <a:spLocks noGrp="1"/>
          </p:cNvSpPr>
          <p:nvPr>
            <p:ph idx="1"/>
          </p:nvPr>
        </p:nvSpPr>
        <p:spPr/>
        <p:txBody>
          <a:bodyPr/>
          <a:lstStyle/>
          <a:p>
            <a:r>
              <a:rPr lang="en-US" dirty="0" smtClean="0"/>
              <a:t>Expressway E Server certificates should be signed by 3rd party Public CA</a:t>
            </a:r>
          </a:p>
          <a:p>
            <a:r>
              <a:rPr lang="en-US" dirty="0" smtClean="0"/>
              <a:t>Expressway C server certificates can be signed by 3rd party Public CA or Enterprise CA</a:t>
            </a:r>
          </a:p>
          <a:p>
            <a:r>
              <a:rPr lang="en-US" dirty="0" smtClean="0"/>
              <a:t>Expressway server certificates need to allow for both client &amp; server authentication </a:t>
            </a:r>
          </a:p>
          <a:p>
            <a:endParaRPr lang="en-US" dirty="0"/>
          </a:p>
          <a:p>
            <a:endParaRPr lang="en-US" dirty="0" smtClean="0"/>
          </a:p>
          <a:p>
            <a:r>
              <a:rPr lang="en-US" dirty="0" smtClean="0"/>
              <a:t>Public CA signed certificates allow Jabber clients and endpoints to validate the server certificate without a CTL</a:t>
            </a:r>
          </a:p>
          <a:p>
            <a:r>
              <a:rPr lang="en-US" dirty="0" smtClean="0"/>
              <a:t>Jabber clients with a CTL will not use the CTL to validate Expressway </a:t>
            </a:r>
            <a:r>
              <a:rPr lang="en-US" dirty="0"/>
              <a:t>certificate - </a:t>
            </a:r>
            <a:r>
              <a:rPr lang="en-US" dirty="0" smtClean="0"/>
              <a:t>no </a:t>
            </a:r>
            <a:r>
              <a:rPr lang="en-US" dirty="0"/>
              <a:t>requirement to include Expressway certs in </a:t>
            </a:r>
            <a:r>
              <a:rPr lang="en-US" dirty="0" smtClean="0"/>
              <a:t>CTL</a:t>
            </a:r>
            <a:endParaRPr lang="en-US" dirty="0"/>
          </a:p>
          <a:p>
            <a:r>
              <a:rPr lang="en-US" dirty="0" smtClean="0"/>
              <a:t>No support for wildcard certificates</a:t>
            </a:r>
          </a:p>
          <a:p>
            <a:r>
              <a:rPr lang="en-US" dirty="0" smtClean="0"/>
              <a:t>Don’t upload stacked certificates, separate signed server cert from CA chain</a:t>
            </a:r>
          </a:p>
          <a:p>
            <a:endParaRPr lang="en-US" dirty="0" smtClean="0"/>
          </a:p>
          <a:p>
            <a:endParaRPr lang="en-US" dirty="0" smtClean="0"/>
          </a:p>
          <a:p>
            <a:endParaRPr lang="en-US" dirty="0" smtClean="0"/>
          </a:p>
          <a:p>
            <a:endParaRPr lang="en-US" dirty="0"/>
          </a:p>
        </p:txBody>
      </p:sp>
      <p:sp>
        <p:nvSpPr>
          <p:cNvPr id="7" name="Rectangle 6"/>
          <p:cNvSpPr/>
          <p:nvPr/>
        </p:nvSpPr>
        <p:spPr>
          <a:xfrm>
            <a:off x="3590555" y="2190750"/>
            <a:ext cx="5553445" cy="1177245"/>
          </a:xfrm>
          <a:prstGeom prst="rect">
            <a:avLst/>
          </a:prstGeom>
          <a:noFill/>
          <a:effectLst>
            <a:outerShdw blurRad="50800" dist="50800" dir="5400000" algn="ctr" rotWithShape="0">
              <a:srgbClr val="000000">
                <a:alpha val="0"/>
              </a:srgbClr>
            </a:outerShdw>
          </a:effectLst>
        </p:spPr>
        <p:txBody>
          <a:bodyPr wrap="square" lIns="68589" tIns="34295" rIns="68589" bIns="34295">
            <a:spAutoFit/>
          </a:bodyPr>
          <a:lstStyle/>
          <a:p>
            <a:pPr algn="ct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X.509v3</a:t>
            </a:r>
          </a:p>
        </p:txBody>
      </p:sp>
      <p:sp>
        <p:nvSpPr>
          <p:cNvPr id="10" name="TextBox 9"/>
          <p:cNvSpPr txBox="1"/>
          <p:nvPr/>
        </p:nvSpPr>
        <p:spPr>
          <a:xfrm>
            <a:off x="838200" y="2495550"/>
            <a:ext cx="3505200" cy="738664"/>
          </a:xfrm>
          <a:prstGeom prst="rect">
            <a:avLst/>
          </a:prstGeom>
          <a:solidFill>
            <a:schemeClr val="accent2"/>
          </a:solidFill>
        </p:spPr>
        <p:txBody>
          <a:bodyPr wrap="square" rtlCol="0">
            <a:spAutoFit/>
          </a:bodyPr>
          <a:lstStyle/>
          <a:p>
            <a:r>
              <a:rPr lang="en-US" sz="1400" dirty="0">
                <a:solidFill>
                  <a:schemeClr val="bg1"/>
                </a:solidFill>
                <a:latin typeface="Consolas" panose="020B0609020204030204" pitchFamily="49" charset="0"/>
                <a:cs typeface="Consolas" panose="020B0609020204030204" pitchFamily="49" charset="0"/>
              </a:rPr>
              <a:t>X509v3 Extended Key Usage:</a:t>
            </a:r>
            <a:br>
              <a:rPr lang="en-US" sz="1400" dirty="0">
                <a:solidFill>
                  <a:schemeClr val="bg1"/>
                </a:solidFill>
                <a:latin typeface="Consolas" panose="020B0609020204030204" pitchFamily="49" charset="0"/>
                <a:cs typeface="Consolas" panose="020B0609020204030204" pitchFamily="49" charset="0"/>
              </a:rPr>
            </a:br>
            <a:r>
              <a:rPr lang="en-US" sz="1400" dirty="0">
                <a:solidFill>
                  <a:schemeClr val="bg1"/>
                </a:solidFill>
                <a:latin typeface="Consolas" panose="020B0609020204030204" pitchFamily="49" charset="0"/>
                <a:cs typeface="Consolas" panose="020B0609020204030204" pitchFamily="49" charset="0"/>
              </a:rPr>
              <a:t>TLS Web Client Authentication</a:t>
            </a:r>
            <a:br>
              <a:rPr lang="en-US" sz="1400" dirty="0">
                <a:solidFill>
                  <a:schemeClr val="bg1"/>
                </a:solidFill>
                <a:latin typeface="Consolas" panose="020B0609020204030204" pitchFamily="49" charset="0"/>
                <a:cs typeface="Consolas" panose="020B0609020204030204" pitchFamily="49" charset="0"/>
              </a:rPr>
            </a:br>
            <a:r>
              <a:rPr lang="en-US" sz="1400" dirty="0">
                <a:solidFill>
                  <a:schemeClr val="bg1"/>
                </a:solidFill>
                <a:latin typeface="Consolas" panose="020B0609020204030204" pitchFamily="49" charset="0"/>
                <a:cs typeface="Consolas" panose="020B0609020204030204" pitchFamily="49" charset="0"/>
              </a:rPr>
              <a:t>TLS Web Server Authentication</a:t>
            </a:r>
          </a:p>
        </p:txBody>
      </p:sp>
    </p:spTree>
    <p:extLst>
      <p:ext uri="{BB962C8B-B14F-4D97-AF65-F5344CB8AC3E}">
        <p14:creationId xmlns:p14="http://schemas.microsoft.com/office/powerpoint/2010/main" val="4147818119"/>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Expressway Certs and Clustering</a:t>
            </a:r>
            <a:endParaRPr lang="en-US" dirty="0"/>
          </a:p>
        </p:txBody>
      </p:sp>
      <p:sp>
        <p:nvSpPr>
          <p:cNvPr id="3" name="Text Placeholder 2"/>
          <p:cNvSpPr>
            <a:spLocks noGrp="1"/>
          </p:cNvSpPr>
          <p:nvPr>
            <p:ph idx="1"/>
          </p:nvPr>
        </p:nvSpPr>
        <p:spPr/>
        <p:txBody>
          <a:bodyPr/>
          <a:lstStyle/>
          <a:p>
            <a:r>
              <a:rPr lang="en-US" dirty="0" smtClean="0"/>
              <a:t>Set a cluster name (System &gt; Clustering) even when starting with a single node</a:t>
            </a:r>
          </a:p>
          <a:p>
            <a:r>
              <a:rPr lang="en-US" dirty="0" smtClean="0"/>
              <a:t>Generate server certificate CSR with Common Name set to “FQDN of VCS Cluster”</a:t>
            </a:r>
          </a:p>
          <a:p>
            <a:endParaRPr lang="en-US" sz="2000" dirty="0" smtClean="0"/>
          </a:p>
          <a:p>
            <a:endParaRPr lang="en-US" sz="2000" dirty="0"/>
          </a:p>
          <a:p>
            <a:endParaRPr lang="en-US" sz="2000" dirty="0" smtClean="0"/>
          </a:p>
          <a:p>
            <a:endParaRPr lang="en-US" dirty="0" smtClean="0"/>
          </a:p>
          <a:p>
            <a:r>
              <a:rPr lang="en-US" dirty="0" smtClean="0"/>
              <a:t>Build Expressway E Traversal Server zone with the “TLS verify subject name” set to “Cluster FQDN”</a:t>
            </a:r>
          </a:p>
          <a:p>
            <a:endParaRPr lang="en-US" dirty="0" smtClean="0"/>
          </a:p>
          <a:p>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171950"/>
            <a:ext cx="6926633" cy="51395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62150"/>
            <a:ext cx="6388176" cy="1485900"/>
          </a:xfrm>
          <a:prstGeom prst="rect">
            <a:avLst/>
          </a:prstGeom>
          <a:ln w="9525">
            <a:solidFill>
              <a:srgbClr val="003A54"/>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637383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543800" y="4324350"/>
            <a:ext cx="1600200" cy="8191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sp>
        <p:nvSpPr>
          <p:cNvPr id="6" name="Title 5"/>
          <p:cNvSpPr>
            <a:spLocks noGrp="1"/>
          </p:cNvSpPr>
          <p:nvPr>
            <p:ph type="title"/>
          </p:nvPr>
        </p:nvSpPr>
        <p:spPr/>
        <p:txBody>
          <a:bodyPr/>
          <a:lstStyle/>
          <a:p>
            <a:r>
              <a:rPr lang="en-US" dirty="0" smtClean="0"/>
              <a:t>Expressway Certificate Signing Request (CSR)</a:t>
            </a:r>
            <a:endParaRPr lang="en-US" dirty="0"/>
          </a:p>
        </p:txBody>
      </p:sp>
      <p:sp>
        <p:nvSpPr>
          <p:cNvPr id="7" name="Text Placeholder 6"/>
          <p:cNvSpPr>
            <a:spLocks noGrp="1"/>
          </p:cNvSpPr>
          <p:nvPr>
            <p:ph type="body" sz="quarter" idx="4294967295"/>
          </p:nvPr>
        </p:nvSpPr>
        <p:spPr>
          <a:xfrm>
            <a:off x="0" y="1008063"/>
            <a:ext cx="8570913" cy="3724275"/>
          </a:xfrm>
        </p:spPr>
        <p:txBody>
          <a:bodyPr/>
          <a:lstStyle/>
          <a:p>
            <a:pPr marL="0" indent="0">
              <a:buNone/>
            </a:pPr>
            <a:r>
              <a:rPr lang="en-US" dirty="0" smtClean="0"/>
              <a:t>Maintenance &gt; Security Certificates &gt; Server Certificate</a:t>
            </a:r>
          </a:p>
          <a:p>
            <a:pPr marL="0" indent="0">
              <a:buNone/>
            </a:pPr>
            <a:r>
              <a:rPr lang="en-US" dirty="0" smtClean="0"/>
              <a:t>Click </a:t>
            </a:r>
          </a:p>
          <a:p>
            <a:pPr marL="0" indent="0">
              <a:buNone/>
            </a:pPr>
            <a:r>
              <a:rPr lang="en-US" dirty="0" smtClean="0"/>
              <a:t>to load this page -----&gt;</a:t>
            </a:r>
          </a:p>
          <a:p>
            <a:pPr marL="0" indent="0">
              <a:buNone/>
            </a:pPr>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526" y="1287558"/>
            <a:ext cx="6386986" cy="3641629"/>
          </a:xfrm>
          <a:prstGeom prst="rect">
            <a:avLst/>
          </a:prstGeom>
          <a:ln w="9525">
            <a:solidFill>
              <a:srgbClr val="003A54"/>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19" y="1387654"/>
            <a:ext cx="1176405" cy="31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28310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Cert Subject Alternative Name (SAN) requirements</a:t>
            </a:r>
            <a:endParaRPr lang="en-US" dirty="0"/>
          </a:p>
        </p:txBody>
      </p:sp>
      <p:sp>
        <p:nvSpPr>
          <p:cNvPr id="7" name="Text Placeholder 6"/>
          <p:cNvSpPr>
            <a:spLocks noGrp="1"/>
          </p:cNvSpPr>
          <p:nvPr>
            <p:ph idx="1"/>
          </p:nvPr>
        </p:nvSpPr>
        <p:spPr>
          <a:xfrm>
            <a:off x="148676" y="1085067"/>
            <a:ext cx="6633124" cy="3715533"/>
          </a:xfrm>
        </p:spPr>
        <p:txBody>
          <a:bodyPr/>
          <a:lstStyle/>
          <a:p>
            <a:r>
              <a:rPr lang="en-US" dirty="0" smtClean="0"/>
              <a:t>Customer’s primary domain required to be included as a DNS SAN in all Expressway E server certificates</a:t>
            </a:r>
          </a:p>
          <a:p>
            <a:r>
              <a:rPr lang="en-US" dirty="0" smtClean="0"/>
              <a:t>Primary domain as in </a:t>
            </a:r>
            <a:r>
              <a:rPr lang="en-US" b="1" dirty="0" smtClean="0"/>
              <a:t>example.com</a:t>
            </a:r>
            <a:r>
              <a:rPr lang="en-US" dirty="0" smtClean="0"/>
              <a:t> or </a:t>
            </a:r>
            <a:r>
              <a:rPr lang="en-US" b="1" dirty="0" smtClean="0"/>
              <a:t>cisco.com</a:t>
            </a:r>
            <a:r>
              <a:rPr lang="en-US" dirty="0" smtClean="0"/>
              <a:t> or </a:t>
            </a:r>
          </a:p>
          <a:p>
            <a:pPr marL="0" indent="0">
              <a:buNone/>
            </a:pPr>
            <a:endParaRPr lang="en-US" sz="1600" b="1" dirty="0" smtClean="0">
              <a:solidFill>
                <a:schemeClr val="tx1"/>
              </a:solidFill>
              <a:latin typeface="Consolas" pitchFamily="49" charset="0"/>
              <a:cs typeface="Consolas" pitchFamily="49" charset="0"/>
            </a:endParaRPr>
          </a:p>
          <a:p>
            <a:r>
              <a:rPr lang="en-US" dirty="0" smtClean="0"/>
              <a:t>This domain is used for SRV lookups and extracted from here</a:t>
            </a:r>
          </a:p>
          <a:p>
            <a:r>
              <a:rPr lang="en-US" dirty="0" smtClean="0"/>
              <a:t>This is a security measure that allows clients to verify connections to edge servers authoritative for their domain (RFC 6125)</a:t>
            </a:r>
          </a:p>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5267" y="952811"/>
            <a:ext cx="2115396" cy="3558084"/>
          </a:xfrm>
          <a:prstGeom prst="rect">
            <a:avLst/>
          </a:prstGeom>
          <a:ln w="3175" cap="sq">
            <a:solidFill>
              <a:srgbClr val="003A54"/>
            </a:solidFill>
            <a:prstDash val="solid"/>
            <a:miter lim="800000"/>
          </a:ln>
          <a:effectLst>
            <a:outerShdw blurRad="50800" dist="38100" dir="2700000" algn="tl" rotWithShape="0">
              <a:srgbClr val="000000">
                <a:alpha val="43000"/>
              </a:srgbClr>
            </a:outerShdw>
          </a:effectLst>
        </p:spPr>
      </p:pic>
      <p:cxnSp>
        <p:nvCxnSpPr>
          <p:cNvPr id="12" name="Straight Arrow Connector 11"/>
          <p:cNvCxnSpPr/>
          <p:nvPr/>
        </p:nvCxnSpPr>
        <p:spPr>
          <a:xfrm>
            <a:off x="6477000" y="2586038"/>
            <a:ext cx="489970" cy="23574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1965127"/>
            <a:ext cx="5562600" cy="307777"/>
          </a:xfrm>
          <a:prstGeom prst="rect">
            <a:avLst/>
          </a:prstGeom>
          <a:solidFill>
            <a:schemeClr val="accent2"/>
          </a:solidFill>
        </p:spPr>
        <p:txBody>
          <a:bodyPr wrap="square" rtlCol="0">
            <a:spAutoFit/>
          </a:bodyPr>
          <a:lstStyle/>
          <a:p>
            <a:pPr>
              <a:buClr>
                <a:srgbClr val="6DB344"/>
              </a:buClr>
            </a:pPr>
            <a:r>
              <a:rPr lang="en-US" sz="1400" b="1" dirty="0" smtClean="0">
                <a:solidFill>
                  <a:schemeClr val="bg1"/>
                </a:solidFill>
                <a:latin typeface="Consolas" pitchFamily="49" charset="0"/>
                <a:cs typeface="Consolas" pitchFamily="49" charset="0"/>
              </a:rPr>
              <a:t>DNS X509v3 Subject Alternative Name: </a:t>
            </a:r>
            <a:r>
              <a:rPr lang="en-US" sz="1400" b="1" dirty="0" err="1" smtClean="0">
                <a:solidFill>
                  <a:schemeClr val="bg1"/>
                </a:solidFill>
                <a:latin typeface="Consolas" pitchFamily="49" charset="0"/>
                <a:cs typeface="Consolas" pitchFamily="49" charset="0"/>
              </a:rPr>
              <a:t>DNS:ucdemolab.com</a:t>
            </a:r>
            <a:endParaRPr lang="en-US" sz="1400" b="1" dirty="0">
              <a:solidFill>
                <a:schemeClr val="bg1"/>
              </a:solidFill>
              <a:latin typeface="Consolas" pitchFamily="49" charset="0"/>
              <a:cs typeface="Consolas" pitchFamily="49" charset="0"/>
            </a:endParaRPr>
          </a:p>
        </p:txBody>
      </p:sp>
    </p:spTree>
    <p:extLst>
      <p:ext uri="{BB962C8B-B14F-4D97-AF65-F5344CB8AC3E}">
        <p14:creationId xmlns:p14="http://schemas.microsoft.com/office/powerpoint/2010/main" val="68250545"/>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Unified CM </a:t>
            </a:r>
            <a:r>
              <a:rPr lang="en-US" dirty="0" smtClean="0"/>
              <a:t>Mixed Mode &amp; Expressway SANs</a:t>
            </a:r>
            <a:endParaRPr lang="en-US" dirty="0"/>
          </a:p>
        </p:txBody>
      </p:sp>
      <p:sp>
        <p:nvSpPr>
          <p:cNvPr id="7" name="Text Placeholder 6"/>
          <p:cNvSpPr>
            <a:spLocks noGrp="1"/>
          </p:cNvSpPr>
          <p:nvPr>
            <p:ph idx="1"/>
          </p:nvPr>
        </p:nvSpPr>
        <p:spPr/>
        <p:txBody>
          <a:bodyPr/>
          <a:lstStyle/>
          <a:p>
            <a:r>
              <a:rPr lang="en-US" dirty="0" smtClean="0"/>
              <a:t>Expressway C Server Certificate Generation CSR page will also include the option to include </a:t>
            </a:r>
            <a:r>
              <a:rPr lang="en-US" dirty="0"/>
              <a:t>Unified CM </a:t>
            </a:r>
            <a:r>
              <a:rPr lang="en-US" dirty="0" smtClean="0"/>
              <a:t>security profile names as additional SANs</a:t>
            </a:r>
          </a:p>
          <a:p>
            <a:pPr>
              <a:buClr>
                <a:srgbClr val="6DB344"/>
              </a:buClr>
            </a:pPr>
            <a:endParaRPr lang="en-US" dirty="0" smtClean="0"/>
          </a:p>
          <a:p>
            <a:pPr>
              <a:buClr>
                <a:srgbClr val="6DB344"/>
              </a:buClr>
            </a:pPr>
            <a:r>
              <a:rPr lang="en-US" dirty="0" smtClean="0"/>
              <a:t>This </a:t>
            </a:r>
            <a:r>
              <a:rPr lang="en-US" dirty="0"/>
              <a:t>is </a:t>
            </a:r>
            <a:r>
              <a:rPr lang="en-US" b="1" dirty="0">
                <a:solidFill>
                  <a:schemeClr val="accent3"/>
                </a:solidFill>
              </a:rPr>
              <a:t>only required in deployments that include </a:t>
            </a:r>
            <a:r>
              <a:rPr lang="en-US" b="1" dirty="0" smtClean="0">
                <a:solidFill>
                  <a:schemeClr val="accent3"/>
                </a:solidFill>
              </a:rPr>
              <a:t>encrypted </a:t>
            </a:r>
            <a:r>
              <a:rPr lang="en-US" b="1" dirty="0">
                <a:solidFill>
                  <a:schemeClr val="accent3"/>
                </a:solidFill>
              </a:rPr>
              <a:t>security </a:t>
            </a:r>
            <a:r>
              <a:rPr lang="en-US" b="1" dirty="0" smtClean="0">
                <a:solidFill>
                  <a:schemeClr val="accent3"/>
                </a:solidFill>
              </a:rPr>
              <a:t>profiles</a:t>
            </a:r>
            <a:r>
              <a:rPr lang="en-US" dirty="0"/>
              <a:t> </a:t>
            </a:r>
            <a:r>
              <a:rPr lang="en-US" dirty="0" smtClean="0"/>
              <a:t>(requires </a:t>
            </a:r>
            <a:r>
              <a:rPr lang="en-US" dirty="0"/>
              <a:t>Unified CM to be in mixed mode with CTL </a:t>
            </a:r>
            <a:r>
              <a:rPr lang="en-US" dirty="0" smtClean="0"/>
              <a:t>deployed)</a:t>
            </a:r>
          </a:p>
          <a:p>
            <a:pPr>
              <a:buClr>
                <a:srgbClr val="6DB344"/>
              </a:buClr>
            </a:pPr>
            <a:r>
              <a:rPr lang="en-US" dirty="0" smtClean="0"/>
              <a:t>The Expressway C server certificate will be presented to </a:t>
            </a:r>
            <a:r>
              <a:rPr lang="en-US" dirty="0"/>
              <a:t>Unified CM </a:t>
            </a:r>
            <a:r>
              <a:rPr lang="en-US" dirty="0" smtClean="0"/>
              <a:t>during the TLS handshake on behalf of remote endpoints with encrypted security profiles</a:t>
            </a:r>
          </a:p>
          <a:p>
            <a:pPr>
              <a:buClr>
                <a:srgbClr val="6DB344"/>
              </a:buClr>
            </a:pPr>
            <a:r>
              <a:rPr lang="en-US" dirty="0"/>
              <a:t>Unified CM </a:t>
            </a:r>
            <a:r>
              <a:rPr lang="en-US" dirty="0" smtClean="0"/>
              <a:t>needs to find a match between the Expressway certificate’s CN or SAN and the phone security profile name to authorize the TLS registration on TCP 5061</a:t>
            </a:r>
          </a:p>
          <a:p>
            <a:pPr>
              <a:buClr>
                <a:srgbClr val="6DB344"/>
              </a:buClr>
            </a:pPr>
            <a:r>
              <a:rPr lang="en-US" dirty="0"/>
              <a:t>Unified CM </a:t>
            </a:r>
            <a:r>
              <a:rPr lang="en-US" dirty="0" smtClean="0"/>
              <a:t>phone security profile names cannot be shared across device types</a:t>
            </a:r>
            <a:endParaRPr lang="en-US" dirty="0"/>
          </a:p>
          <a:p>
            <a:pPr marL="0" indent="0">
              <a:buClr>
                <a:srgbClr val="6DB344"/>
              </a:buClr>
              <a:buNone/>
            </a:pPr>
            <a:endParaRPr lang="en-US" b="1" dirty="0" smtClean="0">
              <a:latin typeface="Consolas" pitchFamily="49" charset="0"/>
              <a:cs typeface="Consolas" pitchFamily="49" charset="0"/>
            </a:endParaRPr>
          </a:p>
        </p:txBody>
      </p:sp>
      <p:sp>
        <p:nvSpPr>
          <p:cNvPr id="4" name="TextBox 3"/>
          <p:cNvSpPr txBox="1"/>
          <p:nvPr/>
        </p:nvSpPr>
        <p:spPr>
          <a:xfrm>
            <a:off x="685800" y="1657350"/>
            <a:ext cx="6781800" cy="307777"/>
          </a:xfrm>
          <a:prstGeom prst="rect">
            <a:avLst/>
          </a:prstGeom>
          <a:solidFill>
            <a:schemeClr val="accent2"/>
          </a:solidFill>
        </p:spPr>
        <p:txBody>
          <a:bodyPr wrap="square" rtlCol="0">
            <a:spAutoFit/>
          </a:bodyPr>
          <a:lstStyle/>
          <a:p>
            <a:pPr>
              <a:buClr>
                <a:srgbClr val="6DB344"/>
              </a:buClr>
            </a:pPr>
            <a:r>
              <a:rPr lang="en-US" sz="1400" b="1" dirty="0">
                <a:solidFill>
                  <a:schemeClr val="bg1"/>
                </a:solidFill>
                <a:latin typeface="Consolas" pitchFamily="49" charset="0"/>
                <a:cs typeface="Consolas" pitchFamily="49" charset="0"/>
              </a:rPr>
              <a:t>DNS X509v3 Subject Alternative Name: DNS:secure.ex90.ucdemolab.com</a:t>
            </a:r>
          </a:p>
        </p:txBody>
      </p:sp>
    </p:spTree>
    <p:extLst>
      <p:ext uri="{BB962C8B-B14F-4D97-AF65-F5344CB8AC3E}">
        <p14:creationId xmlns:p14="http://schemas.microsoft.com/office/powerpoint/2010/main" val="377614918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Optional SANs for future usage</a:t>
            </a:r>
            <a:endParaRPr lang="en-US" dirty="0"/>
          </a:p>
        </p:txBody>
      </p:sp>
      <p:sp>
        <p:nvSpPr>
          <p:cNvPr id="7" name="Text Placeholder 6"/>
          <p:cNvSpPr>
            <a:spLocks noGrp="1"/>
          </p:cNvSpPr>
          <p:nvPr>
            <p:ph idx="1"/>
          </p:nvPr>
        </p:nvSpPr>
        <p:spPr/>
        <p:txBody>
          <a:bodyPr/>
          <a:lstStyle/>
          <a:p>
            <a:r>
              <a:rPr lang="en-US" dirty="0" smtClean="0"/>
              <a:t>The Expressway Server Certificate Generate CSR page will also insert “</a:t>
            </a:r>
            <a:r>
              <a:rPr lang="en-US" b="1" dirty="0" smtClean="0"/>
              <a:t>chat node aliases</a:t>
            </a:r>
            <a:r>
              <a:rPr lang="en-US" dirty="0" smtClean="0"/>
              <a:t>” as SANs</a:t>
            </a:r>
          </a:p>
          <a:p>
            <a:r>
              <a:rPr lang="en-US" dirty="0" smtClean="0"/>
              <a:t>These specific SANS will allow for </a:t>
            </a:r>
            <a:r>
              <a:rPr lang="en-US" b="1" dirty="0" smtClean="0">
                <a:solidFill>
                  <a:schemeClr val="tx2"/>
                </a:solidFill>
              </a:rPr>
              <a:t>TLS XMPP federation</a:t>
            </a:r>
          </a:p>
          <a:p>
            <a:endParaRPr lang="en-US" dirty="0" smtClean="0"/>
          </a:p>
          <a:p>
            <a:endParaRPr lang="en-US" dirty="0"/>
          </a:p>
          <a:p>
            <a:r>
              <a:rPr lang="en-US" dirty="0" smtClean="0"/>
              <a:t>There will be 1 chat node alias per deployed </a:t>
            </a:r>
            <a:r>
              <a:rPr lang="en-US" dirty="0"/>
              <a:t>Unified CM </a:t>
            </a:r>
            <a:r>
              <a:rPr lang="en-US" dirty="0" smtClean="0"/>
              <a:t>IM&amp;P server</a:t>
            </a:r>
          </a:p>
          <a:p>
            <a:r>
              <a:rPr lang="en-US" dirty="0" smtClean="0"/>
              <a:t>Expressway XMPP federation is still a roadmap feature, but this inclusion will potentially save customers from having to get new certificates signed in the future when deploying XMPP federation</a:t>
            </a:r>
            <a:endParaRPr lang="en-US" dirty="0"/>
          </a:p>
        </p:txBody>
      </p:sp>
      <p:sp>
        <p:nvSpPr>
          <p:cNvPr id="8" name="Rectangle 7"/>
          <p:cNvSpPr/>
          <p:nvPr/>
        </p:nvSpPr>
        <p:spPr>
          <a:xfrm>
            <a:off x="3575664" y="3604865"/>
            <a:ext cx="5553445" cy="1177245"/>
          </a:xfrm>
          <a:prstGeom prst="rect">
            <a:avLst/>
          </a:prstGeom>
          <a:noFill/>
          <a:effectLst>
            <a:outerShdw blurRad="50800" dist="50800" dir="5400000" algn="ctr" rotWithShape="0">
              <a:srgbClr val="000000">
                <a:alpha val="0"/>
              </a:srgbClr>
            </a:outerShdw>
          </a:effectLst>
        </p:spPr>
        <p:txBody>
          <a:bodyPr wrap="square" lIns="68589" tIns="34295" rIns="68589" bIns="34295">
            <a:spAutoFit/>
          </a:bodyPr>
          <a:lstStyle/>
          <a:p>
            <a:pPr algn="ct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X.509v3</a:t>
            </a:r>
          </a:p>
        </p:txBody>
      </p:sp>
      <p:sp>
        <p:nvSpPr>
          <p:cNvPr id="2" name="TextBox 1"/>
          <p:cNvSpPr txBox="1"/>
          <p:nvPr/>
        </p:nvSpPr>
        <p:spPr>
          <a:xfrm>
            <a:off x="228600" y="2056918"/>
            <a:ext cx="8763000" cy="286232"/>
          </a:xfrm>
          <a:prstGeom prst="rect">
            <a:avLst/>
          </a:prstGeom>
          <a:solidFill>
            <a:schemeClr val="accent2"/>
          </a:solidFill>
        </p:spPr>
        <p:txBody>
          <a:bodyPr wrap="square" rtlCol="0">
            <a:spAutoFit/>
          </a:bodyPr>
          <a:lstStyle/>
          <a:p>
            <a:pPr>
              <a:lnSpc>
                <a:spcPct val="90000"/>
              </a:lnSpc>
              <a:spcBef>
                <a:spcPts val="600"/>
              </a:spcBef>
            </a:pPr>
            <a:r>
              <a:rPr lang="en-US" sz="1400" b="1" dirty="0" smtClean="0">
                <a:solidFill>
                  <a:schemeClr val="bg1"/>
                </a:solidFill>
                <a:latin typeface="Consolas" pitchFamily="49" charset="0"/>
                <a:cs typeface="Consolas" pitchFamily="49" charset="0"/>
              </a:rPr>
              <a:t>X509v3 Subject Alternative Name: DNS:conference-2-StandAloneCluster9c265.ucdemolab.com</a:t>
            </a:r>
            <a:endParaRPr lang="en-US" sz="1400" b="1" dirty="0">
              <a:solidFill>
                <a:schemeClr val="bg1"/>
              </a:solidFill>
              <a:latin typeface="Consolas" pitchFamily="49" charset="0"/>
              <a:cs typeface="Consolas" pitchFamily="49" charset="0"/>
            </a:endParaRPr>
          </a:p>
        </p:txBody>
      </p:sp>
    </p:spTree>
    <p:extLst>
      <p:ext uri="{BB962C8B-B14F-4D97-AF65-F5344CB8AC3E}">
        <p14:creationId xmlns:p14="http://schemas.microsoft.com/office/powerpoint/2010/main" val="344017780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Expressway </a:t>
            </a:r>
            <a:r>
              <a:rPr lang="en-US" dirty="0" smtClean="0"/>
              <a:t>Trusted </a:t>
            </a:r>
            <a:r>
              <a:rPr lang="en-US" dirty="0"/>
              <a:t>CA Certificates</a:t>
            </a:r>
          </a:p>
        </p:txBody>
      </p:sp>
      <p:sp>
        <p:nvSpPr>
          <p:cNvPr id="7" name="Text Placeholder 6"/>
          <p:cNvSpPr>
            <a:spLocks noGrp="1"/>
          </p:cNvSpPr>
          <p:nvPr>
            <p:ph idx="1"/>
          </p:nvPr>
        </p:nvSpPr>
        <p:spPr/>
        <p:txBody>
          <a:bodyPr/>
          <a:lstStyle/>
          <a:p>
            <a:r>
              <a:rPr lang="en-US" altLang="ja-JP" dirty="0" smtClean="0"/>
              <a:t>Trusted </a:t>
            </a:r>
            <a:r>
              <a:rPr lang="en-US" altLang="ja-JP" dirty="0"/>
              <a:t>CA certificates can now be viewed in either </a:t>
            </a:r>
            <a:r>
              <a:rPr lang="en-US" altLang="ja-JP" dirty="0" smtClean="0"/>
              <a:t>a decoded human-readable format</a:t>
            </a:r>
            <a:r>
              <a:rPr lang="en-US" altLang="ja-JP" dirty="0"/>
              <a:t>, or in </a:t>
            </a:r>
            <a:r>
              <a:rPr lang="en-US" altLang="ja-JP" dirty="0" smtClean="0"/>
              <a:t>base64 encoded PEM format</a:t>
            </a:r>
            <a:endParaRPr lang="en-US" dirty="0" smtClean="0"/>
          </a:p>
          <a:p>
            <a:r>
              <a:rPr lang="en-US" dirty="0" smtClean="0"/>
              <a:t>X8.1 release will </a:t>
            </a:r>
            <a:r>
              <a:rPr lang="en-US" b="1" dirty="0" smtClean="0"/>
              <a:t>not</a:t>
            </a:r>
            <a:r>
              <a:rPr lang="en-US" dirty="0" smtClean="0"/>
              <a:t> include the default trusted CA certificate list</a:t>
            </a:r>
          </a:p>
          <a:p>
            <a:r>
              <a:rPr lang="en-US" dirty="0" smtClean="0"/>
              <a:t>VCS customers upgrading from X7 or prior should consider purging this list</a:t>
            </a: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90002"/>
            <a:ext cx="7467163" cy="2614613"/>
          </a:xfrm>
          <a:prstGeom prst="rect">
            <a:avLst/>
          </a:prstGeom>
          <a:ln w="9525">
            <a:solidFill>
              <a:srgbClr val="003A54"/>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6245740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Expressway Trusted CA Certificates</a:t>
            </a:r>
          </a:p>
        </p:txBody>
      </p:sp>
      <p:graphicFrame>
        <p:nvGraphicFramePr>
          <p:cNvPr id="4" name="Table 3"/>
          <p:cNvGraphicFramePr>
            <a:graphicFrameLocks noGrp="1"/>
          </p:cNvGraphicFramePr>
          <p:nvPr>
            <p:extLst>
              <p:ext uri="{D42A27DB-BD31-4B8C-83A1-F6EECF244321}">
                <p14:modId xmlns:p14="http://schemas.microsoft.com/office/powerpoint/2010/main" val="3947734448"/>
              </p:ext>
            </p:extLst>
          </p:nvPr>
        </p:nvGraphicFramePr>
        <p:xfrm>
          <a:off x="400153" y="834518"/>
          <a:ext cx="8360365" cy="3819190"/>
        </p:xfrm>
        <a:graphic>
          <a:graphicData uri="http://schemas.openxmlformats.org/drawingml/2006/table">
            <a:tbl>
              <a:tblPr firstRow="1" bandRow="1">
                <a:tableStyleId>{5C22544A-7EE6-4342-B048-85BDC9FD1C3A}</a:tableStyleId>
              </a:tblPr>
              <a:tblGrid>
                <a:gridCol w="2157131"/>
                <a:gridCol w="1392095"/>
                <a:gridCol w="1437988"/>
                <a:gridCol w="3373151"/>
              </a:tblGrid>
              <a:tr h="359710">
                <a:tc>
                  <a:txBody>
                    <a:bodyPr/>
                    <a:lstStyle/>
                    <a:p>
                      <a:r>
                        <a:rPr lang="en-US" sz="1400" dirty="0" smtClean="0"/>
                        <a:t>Certificate Type</a:t>
                      </a:r>
                      <a:endParaRPr lang="en-US" sz="1400" dirty="0"/>
                    </a:p>
                  </a:txBody>
                  <a:tcPr marL="68598" marR="68598" marT="34290" marB="34290"/>
                </a:tc>
                <a:tc>
                  <a:txBody>
                    <a:bodyPr/>
                    <a:lstStyle/>
                    <a:p>
                      <a:r>
                        <a:rPr lang="en-US" sz="1400" dirty="0" smtClean="0"/>
                        <a:t>Expressway C</a:t>
                      </a:r>
                      <a:endParaRPr lang="en-US" sz="1400" dirty="0"/>
                    </a:p>
                  </a:txBody>
                  <a:tcPr marL="68598" marR="68598" marT="34290" marB="34290"/>
                </a:tc>
                <a:tc>
                  <a:txBody>
                    <a:bodyPr/>
                    <a:lstStyle/>
                    <a:p>
                      <a:r>
                        <a:rPr lang="en-US" sz="1400" dirty="0" smtClean="0"/>
                        <a:t>Expressway E</a:t>
                      </a:r>
                      <a:endParaRPr lang="en-US" sz="1400" dirty="0"/>
                    </a:p>
                  </a:txBody>
                  <a:tcPr marL="68598" marR="68598" marT="34290" marB="34290"/>
                </a:tc>
                <a:tc>
                  <a:txBody>
                    <a:bodyPr/>
                    <a:lstStyle/>
                    <a:p>
                      <a:r>
                        <a:rPr lang="en-US" sz="1400" dirty="0" smtClean="0"/>
                        <a:t>Comments</a:t>
                      </a:r>
                      <a:endParaRPr lang="en-US" sz="1400" dirty="0"/>
                    </a:p>
                  </a:txBody>
                  <a:tcPr marL="68598" marR="68598" marT="34290" marB="34290"/>
                </a:tc>
              </a:tr>
              <a:tr h="549648">
                <a:tc>
                  <a:txBody>
                    <a:bodyPr/>
                    <a:lstStyle/>
                    <a:p>
                      <a:pPr algn="l"/>
                      <a:r>
                        <a:rPr lang="en-US" sz="1200" dirty="0" smtClean="0"/>
                        <a:t>Public CA cert chain used to sign</a:t>
                      </a:r>
                      <a:r>
                        <a:rPr lang="en-US" sz="1200" baseline="0" dirty="0" smtClean="0"/>
                        <a:t> Expressway E certificate</a:t>
                      </a:r>
                      <a:endParaRPr lang="en-US" sz="1200" dirty="0"/>
                    </a:p>
                  </a:txBody>
                  <a:tcPr marL="68598" marR="68598"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accent2"/>
                          </a:solidFill>
                          <a:latin typeface="Wingdings" pitchFamily="2" charset="2"/>
                          <a:sym typeface="Wingdings"/>
                        </a:rPr>
                        <a:t></a:t>
                      </a:r>
                      <a:endParaRPr lang="en-US" sz="3200" dirty="0" smtClean="0">
                        <a:solidFill>
                          <a:schemeClr val="accent2"/>
                        </a:solidFill>
                      </a:endParaRPr>
                    </a:p>
                  </a:txBody>
                  <a:tcPr marL="68598" marR="68598"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accent2"/>
                          </a:solidFill>
                          <a:latin typeface="Wingdings" pitchFamily="2" charset="2"/>
                          <a:sym typeface="Wingdings"/>
                        </a:rPr>
                        <a:t></a:t>
                      </a:r>
                      <a:endParaRPr lang="en-US" sz="2000" dirty="0" smtClean="0">
                        <a:solidFill>
                          <a:schemeClr val="accent2"/>
                        </a:solidFill>
                      </a:endParaRPr>
                    </a:p>
                  </a:txBody>
                  <a:tcPr marL="68598" marR="68598"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Required</a:t>
                      </a:r>
                      <a:r>
                        <a:rPr lang="en-US" sz="1200" baseline="0" dirty="0" smtClean="0"/>
                        <a:t> to establish Traversal Zone connections</a:t>
                      </a:r>
                      <a:endParaRPr lang="en-US" sz="1200" dirty="0" smtClean="0"/>
                    </a:p>
                  </a:txBody>
                  <a:tcPr marL="68598" marR="68598" marT="34290" marB="34290"/>
                </a:tc>
              </a:tr>
              <a:tr h="549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Public or Enterprise CA cert chain used to sign</a:t>
                      </a:r>
                      <a:r>
                        <a:rPr lang="en-US" sz="1200" baseline="0" dirty="0" smtClean="0"/>
                        <a:t> Expressway C certificate</a:t>
                      </a:r>
                      <a:endParaRPr lang="en-US" sz="1200" dirty="0" smtClean="0"/>
                    </a:p>
                  </a:txBody>
                  <a:tcPr marL="68598" marR="68598"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accent2"/>
                          </a:solidFill>
                          <a:latin typeface="Wingdings" pitchFamily="2" charset="2"/>
                          <a:sym typeface="Wingdings"/>
                        </a:rPr>
                        <a:t></a:t>
                      </a:r>
                      <a:endParaRPr lang="en-US" sz="2000" dirty="0" smtClean="0">
                        <a:solidFill>
                          <a:schemeClr val="accent2"/>
                        </a:solidFill>
                      </a:endParaRPr>
                    </a:p>
                  </a:txBody>
                  <a:tcPr marL="68598" marR="68598"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accent2"/>
                          </a:solidFill>
                          <a:latin typeface="Wingdings" pitchFamily="2" charset="2"/>
                          <a:sym typeface="Wingdings"/>
                        </a:rPr>
                        <a:t></a:t>
                      </a:r>
                      <a:endParaRPr lang="en-US" sz="3200" dirty="0" smtClean="0">
                        <a:solidFill>
                          <a:schemeClr val="accent2"/>
                        </a:solidFill>
                      </a:endParaRPr>
                    </a:p>
                  </a:txBody>
                  <a:tcPr marL="68598" marR="68598"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Required</a:t>
                      </a:r>
                      <a:r>
                        <a:rPr lang="en-US" sz="1200" baseline="0" dirty="0" smtClean="0"/>
                        <a:t> to establish Traversal Zone connections</a:t>
                      </a:r>
                      <a:endParaRPr lang="en-US" sz="1200" dirty="0" smtClean="0"/>
                    </a:p>
                  </a:txBody>
                  <a:tcPr marL="68598" marR="68598" marT="34290" marB="34290"/>
                </a:tc>
              </a:tr>
              <a:tr h="549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Unified CM Tomcat certificates or CA chain</a:t>
                      </a:r>
                    </a:p>
                  </a:txBody>
                  <a:tcPr marL="68598" marR="68598" marT="34290" marB="34290" anchor="ctr"/>
                </a:tc>
                <a:tc>
                  <a:txBody>
                    <a:bodyPr/>
                    <a:lstStyle/>
                    <a:p>
                      <a:pPr algn="ctr"/>
                      <a:r>
                        <a:rPr lang="en-US" sz="3200" dirty="0" smtClean="0">
                          <a:solidFill>
                            <a:schemeClr val="accent2"/>
                          </a:solidFill>
                          <a:latin typeface="Wingdings" pitchFamily="2" charset="2"/>
                          <a:sym typeface="Wingdings"/>
                        </a:rPr>
                        <a:t></a:t>
                      </a:r>
                      <a:endParaRPr lang="en-US" sz="3200" dirty="0">
                        <a:solidFill>
                          <a:schemeClr val="accent2"/>
                        </a:solidFill>
                      </a:endParaRPr>
                    </a:p>
                  </a:txBody>
                  <a:tcPr marL="68598" marR="68598" marT="34290" marB="34290" anchor="ctr"/>
                </a:tc>
                <a:tc>
                  <a:txBody>
                    <a:bodyPr/>
                    <a:lstStyle/>
                    <a:p>
                      <a:pPr algn="ctr"/>
                      <a:r>
                        <a:rPr lang="en-US" sz="3200" dirty="0" smtClean="0">
                          <a:solidFill>
                            <a:srgbClr val="FF0000"/>
                          </a:solidFill>
                          <a:latin typeface="Wingdings" pitchFamily="2" charset="2"/>
                          <a:sym typeface="Wingdings"/>
                        </a:rPr>
                        <a:t></a:t>
                      </a:r>
                      <a:endParaRPr lang="en-US" sz="3200" dirty="0"/>
                    </a:p>
                  </a:txBody>
                  <a:tcPr marL="68598" marR="68598" marT="34290" marB="34290" anchor="ctr"/>
                </a:tc>
                <a:tc>
                  <a:txBody>
                    <a:bodyPr/>
                    <a:lstStyle/>
                    <a:p>
                      <a:r>
                        <a:rPr lang="en-US" sz="1200" dirty="0" smtClean="0"/>
                        <a:t>Only required when Expressway C configured to use TLS Verify mode on Unified CM discovery</a:t>
                      </a:r>
                    </a:p>
                  </a:txBody>
                  <a:tcPr marL="68598" marR="68598" marT="34290" marB="34290"/>
                </a:tc>
              </a:tr>
              <a:tr h="549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a:t>
                      </a:r>
                      <a:r>
                        <a:rPr lang="en-US" sz="1200" kern="1200" dirty="0" smtClean="0">
                          <a:solidFill>
                            <a:srgbClr val="000000"/>
                          </a:solidFill>
                          <a:effectLst/>
                          <a:latin typeface="+mn-lt"/>
                          <a:ea typeface="+mn-ea"/>
                          <a:cs typeface="+mn-cs"/>
                        </a:rPr>
                        <a:t>nified </a:t>
                      </a:r>
                      <a:r>
                        <a:rPr lang="en-US" sz="1200" dirty="0" smtClean="0"/>
                        <a:t>CM CallManager certificates or CA chain</a:t>
                      </a:r>
                    </a:p>
                  </a:txBody>
                  <a:tcPr marL="68598" marR="68598"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accent2"/>
                          </a:solidFill>
                          <a:latin typeface="Wingdings" pitchFamily="2" charset="2"/>
                          <a:sym typeface="Wingdings"/>
                        </a:rPr>
                        <a:t></a:t>
                      </a:r>
                      <a:endParaRPr lang="en-US" sz="3200" dirty="0" smtClean="0">
                        <a:solidFill>
                          <a:schemeClr val="accent2"/>
                        </a:solidFill>
                      </a:endParaRPr>
                    </a:p>
                  </a:txBody>
                  <a:tcPr marL="68598" marR="68598" marT="34290" marB="34290" anchor="ctr"/>
                </a:tc>
                <a:tc>
                  <a:txBody>
                    <a:bodyPr/>
                    <a:lstStyle/>
                    <a:p>
                      <a:pPr algn="ctr"/>
                      <a:r>
                        <a:rPr lang="en-US" sz="3200" dirty="0" smtClean="0">
                          <a:solidFill>
                            <a:srgbClr val="FF0000"/>
                          </a:solidFill>
                          <a:latin typeface="Wingdings" pitchFamily="2" charset="2"/>
                          <a:sym typeface="Wingdings"/>
                        </a:rPr>
                        <a:t></a:t>
                      </a:r>
                      <a:endParaRPr lang="en-US" sz="3200" dirty="0"/>
                    </a:p>
                  </a:txBody>
                  <a:tcPr marL="68598" marR="68598" marT="34290" marB="34290" anchor="ctr"/>
                </a:tc>
                <a:tc>
                  <a:txBody>
                    <a:bodyPr/>
                    <a:lstStyle/>
                    <a:p>
                      <a:r>
                        <a:rPr lang="en-US" sz="1200" dirty="0" smtClean="0"/>
                        <a:t>Only required when Unified CM is in mixed mode for end to end TLS</a:t>
                      </a:r>
                    </a:p>
                  </a:txBody>
                  <a:tcPr marL="68598" marR="68598" marT="34290" marB="34290"/>
                </a:tc>
              </a:tr>
              <a:tr h="549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Unified CM IM&amp;P Tomcat certificates or CA chain</a:t>
                      </a:r>
                    </a:p>
                  </a:txBody>
                  <a:tcPr marL="68598" marR="68598"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accent2"/>
                          </a:solidFill>
                          <a:latin typeface="Wingdings" pitchFamily="2" charset="2"/>
                          <a:sym typeface="Wingdings"/>
                        </a:rPr>
                        <a:t></a:t>
                      </a:r>
                      <a:endParaRPr lang="en-US" sz="3200" dirty="0" smtClean="0">
                        <a:solidFill>
                          <a:schemeClr val="accent2"/>
                        </a:solidFill>
                      </a:endParaRPr>
                    </a:p>
                  </a:txBody>
                  <a:tcPr marL="68598" marR="68598" marT="34290" marB="34290" anchor="ctr"/>
                </a:tc>
                <a:tc>
                  <a:txBody>
                    <a:bodyPr/>
                    <a:lstStyle/>
                    <a:p>
                      <a:pPr algn="ctr"/>
                      <a:r>
                        <a:rPr lang="en-US" sz="3200" dirty="0" smtClean="0">
                          <a:solidFill>
                            <a:srgbClr val="FF0000"/>
                          </a:solidFill>
                          <a:latin typeface="Wingdings" pitchFamily="2" charset="2"/>
                          <a:sym typeface="Wingdings"/>
                        </a:rPr>
                        <a:t></a:t>
                      </a:r>
                      <a:endParaRPr lang="en-US" sz="3200" dirty="0"/>
                    </a:p>
                  </a:txBody>
                  <a:tcPr marL="68598" marR="68598" marT="34290" marB="34290" anchor="ctr"/>
                </a:tc>
                <a:tc>
                  <a:txBody>
                    <a:bodyPr/>
                    <a:lstStyle/>
                    <a:p>
                      <a:r>
                        <a:rPr lang="en-US" sz="1200" dirty="0" smtClean="0"/>
                        <a:t>Only required</a:t>
                      </a:r>
                      <a:r>
                        <a:rPr lang="en-US" sz="1200" baseline="0" dirty="0" smtClean="0"/>
                        <a:t> when </a:t>
                      </a:r>
                      <a:r>
                        <a:rPr lang="en-US" sz="1200" dirty="0" smtClean="0"/>
                        <a:t>Expressway C configured to use TLS Verify mode on IM&amp;P discovery</a:t>
                      </a:r>
                    </a:p>
                  </a:txBody>
                  <a:tcPr marL="68598" marR="68598" marT="34290" marB="34290"/>
                </a:tc>
              </a:tr>
              <a:tr h="549648">
                <a:tc>
                  <a:txBody>
                    <a:bodyPr/>
                    <a:lstStyle/>
                    <a:p>
                      <a:pPr algn="l"/>
                      <a:r>
                        <a:rPr lang="en-US" sz="1200" dirty="0" smtClean="0"/>
                        <a:t>Unified CM</a:t>
                      </a:r>
                      <a:r>
                        <a:rPr lang="en-US" sz="1200" baseline="0" dirty="0" smtClean="0"/>
                        <a:t> </a:t>
                      </a:r>
                      <a:r>
                        <a:rPr lang="en-US" sz="1200" dirty="0" smtClean="0"/>
                        <a:t>CAPF certificate(s)</a:t>
                      </a:r>
                      <a:endParaRPr lang="en-US" sz="1200" dirty="0"/>
                    </a:p>
                  </a:txBody>
                  <a:tcPr marL="68598" marR="68598" marT="34290" marB="34290" anchor="ctr"/>
                </a:tc>
                <a:tc>
                  <a:txBody>
                    <a:bodyPr/>
                    <a:lstStyle/>
                    <a:p>
                      <a:pPr algn="ctr"/>
                      <a:r>
                        <a:rPr lang="en-US" sz="3200" dirty="0" smtClean="0">
                          <a:solidFill>
                            <a:srgbClr val="FF0000"/>
                          </a:solidFill>
                          <a:latin typeface="Wingdings" pitchFamily="2" charset="2"/>
                          <a:sym typeface="Wingdings"/>
                        </a:rPr>
                        <a:t></a:t>
                      </a:r>
                      <a:endParaRPr lang="en-US" sz="3200" dirty="0"/>
                    </a:p>
                  </a:txBody>
                  <a:tcPr marL="68598" marR="68598" marT="34290" marB="34290" anchor="ctr"/>
                </a:tc>
                <a:tc>
                  <a:txBody>
                    <a:bodyPr/>
                    <a:lstStyle/>
                    <a:p>
                      <a:pPr algn="ctr"/>
                      <a:r>
                        <a:rPr lang="en-US" sz="3200" dirty="0" smtClean="0">
                          <a:solidFill>
                            <a:schemeClr val="accent2"/>
                          </a:solidFill>
                          <a:latin typeface="Wingdings" pitchFamily="2" charset="2"/>
                          <a:sym typeface="Wingdings"/>
                        </a:rPr>
                        <a:t></a:t>
                      </a:r>
                      <a:endParaRPr lang="en-US" sz="3200" dirty="0">
                        <a:solidFill>
                          <a:schemeClr val="accent2"/>
                        </a:solidFill>
                      </a:endParaRPr>
                    </a:p>
                  </a:txBody>
                  <a:tcPr marL="68598" marR="68598"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Only required when</a:t>
                      </a:r>
                      <a:r>
                        <a:rPr lang="en-US" sz="1200" baseline="0" dirty="0" smtClean="0"/>
                        <a:t> remote endpoints authenticate with LSC certificate</a:t>
                      </a:r>
                      <a:endParaRPr lang="en-US" sz="1200" dirty="0" smtClean="0"/>
                    </a:p>
                  </a:txBody>
                  <a:tcPr marL="68598" marR="68598" marT="34290" marB="34290"/>
                </a:tc>
              </a:tr>
            </a:tbl>
          </a:graphicData>
        </a:graphic>
      </p:graphicFrame>
      <p:sp>
        <p:nvSpPr>
          <p:cNvPr id="5" name="Rectangle 4"/>
          <p:cNvSpPr/>
          <p:nvPr/>
        </p:nvSpPr>
        <p:spPr>
          <a:xfrm>
            <a:off x="400153" y="1215517"/>
            <a:ext cx="8360365" cy="1143000"/>
          </a:xfrm>
          <a:prstGeom prst="rect">
            <a:avLst/>
          </a:prstGeom>
          <a:noFill/>
          <a:ln>
            <a:solidFill>
              <a:schemeClr val="accent6"/>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p>
        </p:txBody>
      </p:sp>
    </p:spTree>
    <p:extLst>
      <p:ext uri="{BB962C8B-B14F-4D97-AF65-F5344CB8AC3E}">
        <p14:creationId xmlns:p14="http://schemas.microsoft.com/office/powerpoint/2010/main" val="172680282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Tree>
    <p:extLst>
      <p:ext uri="{BB962C8B-B14F-4D97-AF65-F5344CB8AC3E}">
        <p14:creationId xmlns:p14="http://schemas.microsoft.com/office/powerpoint/2010/main" val="24780851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 Level Deployment Guidance</a:t>
            </a:r>
            <a:endParaRPr lang="en-US" dirty="0"/>
          </a:p>
        </p:txBody>
      </p:sp>
      <p:sp>
        <p:nvSpPr>
          <p:cNvPr id="4" name="Content Placeholder 3"/>
          <p:cNvSpPr>
            <a:spLocks noGrp="1"/>
          </p:cNvSpPr>
          <p:nvPr>
            <p:ph idx="1"/>
          </p:nvPr>
        </p:nvSpPr>
        <p:spPr/>
        <p:txBody>
          <a:bodyPr/>
          <a:lstStyle/>
          <a:p>
            <a:r>
              <a:rPr lang="en-US" dirty="0" smtClean="0"/>
              <a:t>Start on solid ground </a:t>
            </a:r>
          </a:p>
          <a:p>
            <a:pPr lvl="1"/>
            <a:r>
              <a:rPr lang="en-US" dirty="0" smtClean="0"/>
              <a:t>Jabber service discovery needs to work on-</a:t>
            </a:r>
            <a:r>
              <a:rPr lang="en-US" dirty="0" err="1" smtClean="0"/>
              <a:t>prem</a:t>
            </a:r>
            <a:endParaRPr lang="en-US" dirty="0" smtClean="0"/>
          </a:p>
          <a:p>
            <a:pPr lvl="1"/>
            <a:r>
              <a:rPr lang="en-US" dirty="0" smtClean="0"/>
              <a:t>Start on-</a:t>
            </a:r>
            <a:r>
              <a:rPr lang="en-US" dirty="0" err="1" smtClean="0"/>
              <a:t>prem</a:t>
            </a:r>
            <a:r>
              <a:rPr lang="en-US" dirty="0" smtClean="0"/>
              <a:t> and then add edge access</a:t>
            </a:r>
          </a:p>
          <a:p>
            <a:pPr lvl="1"/>
            <a:r>
              <a:rPr lang="en-US" dirty="0" smtClean="0"/>
              <a:t>Verify end user home cluster discovery in multi </a:t>
            </a:r>
            <a:r>
              <a:rPr lang="en-US" dirty="0"/>
              <a:t>Unified CM </a:t>
            </a:r>
            <a:r>
              <a:rPr lang="en-US" dirty="0" smtClean="0"/>
              <a:t>cluster deployments</a:t>
            </a:r>
          </a:p>
          <a:p>
            <a:r>
              <a:rPr lang="en-US" dirty="0" smtClean="0"/>
              <a:t>Don’t forget about DNS</a:t>
            </a:r>
          </a:p>
          <a:p>
            <a:pPr lvl="1"/>
            <a:r>
              <a:rPr lang="en-US" dirty="0" smtClean="0"/>
              <a:t>Understand split DNS SRV requirements, get DNS change requests in the queue</a:t>
            </a:r>
            <a:endParaRPr lang="en-US" dirty="0"/>
          </a:p>
          <a:p>
            <a:pPr lvl="1"/>
            <a:r>
              <a:rPr lang="en-US" dirty="0" smtClean="0"/>
              <a:t>A common DNS domain simplifies matters</a:t>
            </a:r>
          </a:p>
          <a:p>
            <a:r>
              <a:rPr lang="en-US" dirty="0" smtClean="0"/>
              <a:t>Review TCP and UDP port requirements with firewall team</a:t>
            </a:r>
          </a:p>
          <a:p>
            <a:r>
              <a:rPr lang="en-US" dirty="0" smtClean="0"/>
              <a:t>Verify Expressway CA signed certs </a:t>
            </a:r>
          </a:p>
          <a:p>
            <a:pPr lvl="1"/>
            <a:r>
              <a:rPr lang="en-US" dirty="0" smtClean="0"/>
              <a:t>Confirm SANs returned in CA signed cert match what was requested in the CSR</a:t>
            </a:r>
          </a:p>
          <a:p>
            <a:pPr lvl="1"/>
            <a:r>
              <a:rPr lang="en-US" dirty="0" smtClean="0"/>
              <a:t>Verify cert includes both TLS </a:t>
            </a:r>
            <a:r>
              <a:rPr lang="en-US" dirty="0"/>
              <a:t>Web </a:t>
            </a:r>
            <a:r>
              <a:rPr lang="en-US" dirty="0" smtClean="0">
                <a:solidFill>
                  <a:schemeClr val="accent6"/>
                </a:solidFill>
              </a:rPr>
              <a:t>Server &amp; Client </a:t>
            </a:r>
            <a:r>
              <a:rPr lang="en-US" dirty="0"/>
              <a:t>Authentication </a:t>
            </a:r>
            <a:r>
              <a:rPr lang="en-US" dirty="0" smtClean="0"/>
              <a:t>Extended </a:t>
            </a:r>
            <a:r>
              <a:rPr lang="en-US" dirty="0"/>
              <a:t>Key </a:t>
            </a:r>
            <a:r>
              <a:rPr lang="en-US" dirty="0" smtClean="0"/>
              <a:t>Usage</a:t>
            </a:r>
          </a:p>
          <a:p>
            <a:endParaRPr lang="en-US" dirty="0"/>
          </a:p>
        </p:txBody>
      </p:sp>
    </p:spTree>
    <p:extLst>
      <p:ext uri="{BB962C8B-B14F-4D97-AF65-F5344CB8AC3E}">
        <p14:creationId xmlns:p14="http://schemas.microsoft.com/office/powerpoint/2010/main" val="295366154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p:cNvSpPr>
            <a:spLocks noGrp="1"/>
          </p:cNvSpPr>
          <p:nvPr>
            <p:ph type="title"/>
          </p:nvPr>
        </p:nvSpPr>
        <p:spPr/>
        <p:txBody>
          <a:bodyPr/>
          <a:lstStyle/>
          <a:p>
            <a:r>
              <a:rPr lang="en-US" dirty="0"/>
              <a:t>Cisco </a:t>
            </a:r>
            <a:r>
              <a:rPr lang="en-US" dirty="0" smtClean="0"/>
              <a:t>Expressway</a:t>
            </a:r>
            <a:endParaRPr lang="en-US" dirty="0"/>
          </a:p>
        </p:txBody>
      </p:sp>
      <p:sp>
        <p:nvSpPr>
          <p:cNvPr id="5" name="Text Placeholder 4"/>
          <p:cNvSpPr>
            <a:spLocks noGrp="1"/>
          </p:cNvSpPr>
          <p:nvPr>
            <p:ph type="body" sz="quarter" idx="10"/>
          </p:nvPr>
        </p:nvSpPr>
        <p:spPr/>
        <p:txBody>
          <a:bodyPr/>
          <a:lstStyle/>
          <a:p>
            <a:r>
              <a:rPr lang="en-US" smtClean="0"/>
              <a:t>A new gateway solving &amp; simplifying business relevant use cases</a:t>
            </a:r>
            <a:endParaRPr lang="en-US" dirty="0"/>
          </a:p>
        </p:txBody>
      </p:sp>
      <p:grpSp>
        <p:nvGrpSpPr>
          <p:cNvPr id="7" name="Group 6"/>
          <p:cNvGrpSpPr/>
          <p:nvPr/>
        </p:nvGrpSpPr>
        <p:grpSpPr>
          <a:xfrm>
            <a:off x="196567" y="1352550"/>
            <a:ext cx="5989447" cy="3276230"/>
            <a:chOff x="196567" y="1041605"/>
            <a:chExt cx="5989447" cy="3276230"/>
          </a:xfrm>
        </p:grpSpPr>
        <p:sp>
          <p:nvSpPr>
            <p:cNvPr id="40" name="Rectangle 39"/>
            <p:cNvSpPr/>
            <p:nvPr/>
          </p:nvSpPr>
          <p:spPr>
            <a:xfrm rot="16200000" flipH="1">
              <a:off x="1595995" y="-272185"/>
              <a:ext cx="3190592" cy="5989447"/>
            </a:xfrm>
            <a:prstGeom prst="rect">
              <a:avLst/>
            </a:prstGeom>
            <a:solidFill>
              <a:schemeClr val="tx1">
                <a:lumMod val="50000"/>
                <a:alpha val="35000"/>
              </a:schemeClr>
            </a:solidFill>
            <a:ln w="25400" cap="flat" cmpd="sng" algn="ctr">
              <a:noFill/>
              <a:prstDash val="solid"/>
            </a:ln>
            <a:effectLst>
              <a:innerShdw blurRad="419100">
                <a:prstClr val="black">
                  <a:alpha val="47000"/>
                </a:prstClr>
              </a:innerShdw>
            </a:effectLst>
          </p:spPr>
          <p:txBody>
            <a:bodyPr lIns="68589" tIns="34295" rIns="68589" bIns="34295" rtlCol="0" anchor="ctr"/>
            <a:lstStyle/>
            <a:p>
              <a:pPr algn="ctr"/>
              <a:endParaRPr lang="en-US" dirty="0">
                <a:solidFill>
                  <a:schemeClr val="bg1">
                    <a:lumMod val="50000"/>
                  </a:schemeClr>
                </a:solidFill>
              </a:endParaRPr>
            </a:p>
          </p:txBody>
        </p:sp>
        <p:grpSp>
          <p:nvGrpSpPr>
            <p:cNvPr id="3" name="Group 162"/>
            <p:cNvGrpSpPr/>
            <p:nvPr/>
          </p:nvGrpSpPr>
          <p:grpSpPr>
            <a:xfrm>
              <a:off x="196568" y="1041605"/>
              <a:ext cx="5243138" cy="94552"/>
              <a:chOff x="152400" y="4464908"/>
              <a:chExt cx="12188824" cy="114183"/>
            </a:xfrm>
          </p:grpSpPr>
          <p:sp>
            <p:nvSpPr>
              <p:cNvPr id="42" name="Rectangle 41"/>
              <p:cNvSpPr/>
              <p:nvPr/>
            </p:nvSpPr>
            <p:spPr>
              <a:xfrm rot="5400000" flipH="1">
                <a:off x="1618913" y="2998395"/>
                <a:ext cx="114181" cy="3047208"/>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50000"/>
                    </a:schemeClr>
                  </a:solidFill>
                </a:endParaRPr>
              </a:p>
            </p:txBody>
          </p:sp>
          <p:sp>
            <p:nvSpPr>
              <p:cNvPr id="43" name="Rectangle 42"/>
              <p:cNvSpPr/>
              <p:nvPr/>
            </p:nvSpPr>
            <p:spPr>
              <a:xfrm rot="5400000" flipH="1">
                <a:off x="4666118" y="2998395"/>
                <a:ext cx="114181" cy="3047208"/>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50000"/>
                    </a:schemeClr>
                  </a:solidFill>
                </a:endParaRPr>
              </a:p>
            </p:txBody>
          </p:sp>
          <p:sp>
            <p:nvSpPr>
              <p:cNvPr id="44" name="Rectangle 43"/>
              <p:cNvSpPr/>
              <p:nvPr/>
            </p:nvSpPr>
            <p:spPr>
              <a:xfrm rot="5400000" flipH="1">
                <a:off x="7724315" y="2976918"/>
                <a:ext cx="114182" cy="3090162"/>
              </a:xfrm>
              <a:prstGeom prst="rect">
                <a:avLst/>
              </a:prstGeom>
              <a:solidFill>
                <a:srgbClr val="6EAF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50000"/>
                    </a:schemeClr>
                  </a:solidFill>
                </a:endParaRPr>
              </a:p>
            </p:txBody>
          </p:sp>
          <p:sp>
            <p:nvSpPr>
              <p:cNvPr id="45" name="Rectangle 44"/>
              <p:cNvSpPr/>
              <p:nvPr/>
            </p:nvSpPr>
            <p:spPr>
              <a:xfrm rot="5400000" flipH="1">
                <a:off x="10776764" y="3014631"/>
                <a:ext cx="114182" cy="3014738"/>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50000"/>
                    </a:schemeClr>
                  </a:solidFill>
                </a:endParaRPr>
              </a:p>
            </p:txBody>
          </p:sp>
        </p:grpSp>
        <p:sp>
          <p:nvSpPr>
            <p:cNvPr id="46" name="Rectangle 45"/>
            <p:cNvSpPr/>
            <p:nvPr/>
          </p:nvSpPr>
          <p:spPr>
            <a:xfrm>
              <a:off x="305754" y="1252912"/>
              <a:ext cx="4577504" cy="3023915"/>
            </a:xfrm>
            <a:prstGeom prst="rect">
              <a:avLst/>
            </a:prstGeom>
          </p:spPr>
          <p:txBody>
            <a:bodyPr wrap="square" lIns="68589" tIns="34295" rIns="68589" bIns="34295">
              <a:spAutoFit/>
            </a:bodyPr>
            <a:lstStyle/>
            <a:p>
              <a:pPr marL="257209" indent="-257209">
                <a:buFont typeface="Arial"/>
                <a:buChar char="•"/>
              </a:pPr>
              <a:r>
                <a:rPr lang="en-US" sz="2400" dirty="0">
                  <a:solidFill>
                    <a:schemeClr val="bg1"/>
                  </a:solidFill>
                </a:rPr>
                <a:t>For Unified CM &amp; Business Edition environments</a:t>
              </a:r>
            </a:p>
            <a:p>
              <a:endParaRPr lang="en-US" sz="2400" dirty="0">
                <a:solidFill>
                  <a:schemeClr val="bg1"/>
                </a:solidFill>
              </a:endParaRPr>
            </a:p>
            <a:p>
              <a:pPr marL="257209" indent="-257209">
                <a:buFont typeface="Arial"/>
                <a:buChar char="•"/>
              </a:pPr>
              <a:r>
                <a:rPr lang="en-US" sz="2400" dirty="0">
                  <a:solidFill>
                    <a:schemeClr val="bg1"/>
                  </a:solidFill>
                </a:rPr>
                <a:t>Based on Cisco VCS Technology</a:t>
              </a:r>
            </a:p>
            <a:p>
              <a:pPr marL="257209" indent="-257209">
                <a:buFont typeface="Arial"/>
                <a:buChar char="•"/>
              </a:pPr>
              <a:endParaRPr lang="en-US" sz="2400" dirty="0">
                <a:solidFill>
                  <a:schemeClr val="bg1"/>
                </a:solidFill>
              </a:endParaRPr>
            </a:p>
            <a:p>
              <a:pPr marL="257209" indent="-257209">
                <a:buFont typeface="Arial"/>
                <a:buChar char="•"/>
              </a:pPr>
              <a:r>
                <a:rPr lang="en-US" sz="2400" dirty="0">
                  <a:solidFill>
                    <a:schemeClr val="bg1"/>
                  </a:solidFill>
                </a:rPr>
                <a:t>Standards-based interoperability</a:t>
              </a:r>
            </a:p>
          </p:txBody>
        </p:sp>
      </p:grpSp>
      <p:grpSp>
        <p:nvGrpSpPr>
          <p:cNvPr id="8" name="Group 7"/>
          <p:cNvGrpSpPr/>
          <p:nvPr/>
        </p:nvGrpSpPr>
        <p:grpSpPr>
          <a:xfrm>
            <a:off x="4439503" y="1200153"/>
            <a:ext cx="3866297" cy="3733797"/>
            <a:chOff x="4439503" y="1200153"/>
            <a:chExt cx="3866297" cy="3733797"/>
          </a:xfrm>
        </p:grpSpPr>
        <p:grpSp>
          <p:nvGrpSpPr>
            <p:cNvPr id="6" name="Group 5"/>
            <p:cNvGrpSpPr/>
            <p:nvPr/>
          </p:nvGrpSpPr>
          <p:grpSpPr>
            <a:xfrm>
              <a:off x="4439503" y="1200153"/>
              <a:ext cx="3866297" cy="3733797"/>
              <a:chOff x="4254866" y="1047750"/>
              <a:chExt cx="3866297" cy="3733797"/>
            </a:xfrm>
          </p:grpSpPr>
          <p:grpSp>
            <p:nvGrpSpPr>
              <p:cNvPr id="32" name="Group 49"/>
              <p:cNvGrpSpPr/>
              <p:nvPr/>
            </p:nvGrpSpPr>
            <p:grpSpPr>
              <a:xfrm>
                <a:off x="4613121" y="1309577"/>
                <a:ext cx="3168591" cy="3181571"/>
                <a:chOff x="1136338" y="2878962"/>
                <a:chExt cx="2311388" cy="2321459"/>
              </a:xfrm>
            </p:grpSpPr>
            <p:pic>
              <p:nvPicPr>
                <p:cNvPr id="33" name="Picture 11"/>
                <p:cNvPicPr>
                  <a:picLocks noChangeAspect="1" noChangeArrowheads="1"/>
                </p:cNvPicPr>
                <p:nvPr/>
              </p:nvPicPr>
              <p:blipFill>
                <a:blip r:embed="rId3" cstate="print"/>
                <a:srcRect/>
                <a:stretch>
                  <a:fillRect/>
                </a:stretch>
              </p:blipFill>
              <p:spPr bwMode="auto">
                <a:xfrm>
                  <a:off x="1138345" y="2880977"/>
                  <a:ext cx="2307374" cy="2317428"/>
                </a:xfrm>
                <a:prstGeom prst="rect">
                  <a:avLst/>
                </a:prstGeom>
                <a:noFill/>
                <a:ln w="9525" algn="ctr">
                  <a:noFill/>
                  <a:miter lim="800000"/>
                  <a:headEnd/>
                  <a:tailEnd/>
                </a:ln>
                <a:effectLst/>
              </p:spPr>
            </p:pic>
            <p:sp>
              <p:nvSpPr>
                <p:cNvPr id="34" name="Oval 12"/>
                <p:cNvSpPr>
                  <a:spLocks noChangeArrowheads="1"/>
                </p:cNvSpPr>
                <p:nvPr/>
              </p:nvSpPr>
              <p:spPr bwMode="auto">
                <a:xfrm>
                  <a:off x="1136338" y="2878962"/>
                  <a:ext cx="2311388" cy="2321459"/>
                </a:xfrm>
                <a:prstGeom prst="ellipse">
                  <a:avLst/>
                </a:prstGeom>
                <a:gradFill rotWithShape="1">
                  <a:gsLst>
                    <a:gs pos="0">
                      <a:srgbClr val="CCCCCC">
                        <a:gamma/>
                        <a:shade val="46275"/>
                        <a:invGamma/>
                      </a:srgbClr>
                    </a:gs>
                    <a:gs pos="50000">
                      <a:srgbClr val="CCCCCC"/>
                    </a:gs>
                    <a:gs pos="100000">
                      <a:srgbClr val="CCCCCC">
                        <a:gamma/>
                        <a:shade val="46275"/>
                        <a:invGamma/>
                      </a:srgbClr>
                    </a:gs>
                  </a:gsLst>
                  <a:lin ang="2700000" scaled="1"/>
                </a:gradFill>
                <a:ln w="38100" algn="ctr">
                  <a:noFill/>
                  <a:round/>
                  <a:headEnd/>
                  <a:tailEnd/>
                </a:ln>
                <a:effectLst/>
              </p:spPr>
              <p:txBody>
                <a:bodyPr wrap="none" lIns="82124" tIns="41061" rIns="82124" bIns="41061" anchor="ctr"/>
                <a:lstStyle/>
                <a:p>
                  <a:endParaRPr lang="en-US" dirty="0">
                    <a:solidFill>
                      <a:srgbClr val="0096D6"/>
                    </a:solidFill>
                    <a:latin typeface="Arial"/>
                  </a:endParaRPr>
                </a:p>
              </p:txBody>
            </p:sp>
            <p:sp>
              <p:nvSpPr>
                <p:cNvPr id="35" name="Oval 13"/>
                <p:cNvSpPr>
                  <a:spLocks noChangeArrowheads="1"/>
                </p:cNvSpPr>
                <p:nvPr/>
              </p:nvSpPr>
              <p:spPr bwMode="auto">
                <a:xfrm>
                  <a:off x="1287118" y="3030398"/>
                  <a:ext cx="2009829" cy="2018586"/>
                </a:xfrm>
                <a:prstGeom prst="ellipse">
                  <a:avLst/>
                </a:prstGeom>
                <a:gradFill flip="none" rotWithShape="1">
                  <a:gsLst>
                    <a:gs pos="22000">
                      <a:schemeClr val="accent2">
                        <a:lumMod val="22000"/>
                      </a:schemeClr>
                    </a:gs>
                    <a:gs pos="100000">
                      <a:schemeClr val="accent2"/>
                    </a:gs>
                  </a:gsLst>
                  <a:lin ang="2700000" scaled="1"/>
                  <a:tileRect/>
                </a:gradFill>
                <a:ln w="12700" algn="ctr">
                  <a:solidFill>
                    <a:schemeClr val="tx1"/>
                  </a:solidFill>
                  <a:round/>
                  <a:headEnd/>
                  <a:tailEnd/>
                </a:ln>
                <a:effectLst/>
              </p:spPr>
              <p:txBody>
                <a:bodyPr wrap="none" lIns="73025" tIns="36511" rIns="73025" bIns="36511" anchor="ctr"/>
                <a:lstStyle/>
                <a:p>
                  <a:endParaRPr lang="en-US" dirty="0">
                    <a:solidFill>
                      <a:srgbClr val="0096D6"/>
                    </a:solidFill>
                    <a:latin typeface="Arial"/>
                  </a:endParaRPr>
                </a:p>
              </p:txBody>
            </p:sp>
            <p:sp>
              <p:nvSpPr>
                <p:cNvPr id="36" name="Oval 15"/>
                <p:cNvSpPr>
                  <a:spLocks noChangeArrowheads="1"/>
                </p:cNvSpPr>
                <p:nvPr/>
              </p:nvSpPr>
              <p:spPr bwMode="auto">
                <a:xfrm>
                  <a:off x="1596086" y="3107224"/>
                  <a:ext cx="1391891" cy="970880"/>
                </a:xfrm>
                <a:prstGeom prst="ellipse">
                  <a:avLst/>
                </a:prstGeom>
                <a:gradFill rotWithShape="1">
                  <a:gsLst>
                    <a:gs pos="0">
                      <a:schemeClr val="bg1">
                        <a:alpha val="56000"/>
                      </a:schemeClr>
                    </a:gs>
                    <a:gs pos="100000">
                      <a:schemeClr val="bg1">
                        <a:alpha val="1000"/>
                      </a:schemeClr>
                    </a:gs>
                  </a:gsLst>
                  <a:lin ang="5400000" scaled="1"/>
                </a:gradFill>
                <a:ln w="38100" algn="ctr">
                  <a:noFill/>
                  <a:round/>
                  <a:headEnd/>
                  <a:tailEnd/>
                </a:ln>
                <a:effectLst/>
              </p:spPr>
              <p:txBody>
                <a:bodyPr wrap="none" lIns="82124" tIns="41061" rIns="82124" bIns="41061" anchor="ctr"/>
                <a:lstStyle/>
                <a:p>
                  <a:endParaRPr lang="en-US" dirty="0">
                    <a:solidFill>
                      <a:srgbClr val="0096D6"/>
                    </a:solidFill>
                    <a:latin typeface="Arial"/>
                  </a:endParaRPr>
                </a:p>
              </p:txBody>
            </p:sp>
          </p:grpSp>
          <p:pic>
            <p:nvPicPr>
              <p:cNvPr id="37" name="Picture 2" descr="C:\Users\Brent.DUARTE\Desktop\Checklist, Templates, Guides, etc\Images\HMH00657.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614900" y="2317998"/>
                <a:ext cx="1165032" cy="1164729"/>
              </a:xfrm>
              <a:prstGeom prst="ellipse">
                <a:avLst/>
              </a:prstGeom>
              <a:noFill/>
              <a:ln w="19050">
                <a:gradFill>
                  <a:gsLst>
                    <a:gs pos="0">
                      <a:schemeClr val="tx1">
                        <a:lumMod val="50000"/>
                      </a:schemeClr>
                    </a:gs>
                    <a:gs pos="50000">
                      <a:schemeClr val="tx1"/>
                    </a:gs>
                    <a:gs pos="100000">
                      <a:schemeClr val="tx1">
                        <a:lumMod val="50000"/>
                      </a:schemeClr>
                    </a:gs>
                  </a:gsLst>
                  <a:lin ang="5400000" scaled="0"/>
                </a:gradFill>
              </a:ln>
              <a:effectLst>
                <a:outerShdw blurRad="127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5296126" y="1995378"/>
                <a:ext cx="1802584" cy="1809969"/>
              </a:xfrm>
              <a:prstGeom prst="rect">
                <a:avLst/>
              </a:prstGeom>
              <a:noFill/>
            </p:spPr>
            <p:txBody>
              <a:bodyPr wrap="none" rtlCol="0">
                <a:prstTxWarp prst="textArchDown">
                  <a:avLst/>
                </a:prstTxWarp>
                <a:spAutoFit/>
              </a:bodyPr>
              <a:lstStyle/>
              <a:p>
                <a:pPr algn="ctr"/>
                <a:r>
                  <a:rPr lang="en-US" sz="1100" dirty="0" smtClean="0">
                    <a:solidFill>
                      <a:schemeClr val="bg1"/>
                    </a:solidFill>
                  </a:rPr>
                  <a:t>COLLABORATION </a:t>
                </a:r>
                <a:r>
                  <a:rPr lang="en-US" sz="1100" dirty="0">
                    <a:solidFill>
                      <a:schemeClr val="bg1"/>
                    </a:solidFill>
                  </a:rPr>
                  <a:t>EDGE ARCHITECTURE</a:t>
                </a:r>
              </a:p>
            </p:txBody>
          </p:sp>
          <p:pic>
            <p:nvPicPr>
              <p:cNvPr id="47" name="Picture 3" descr="C:\Users\Brent.DUARTE\Desktop\Checklist, Templates, Guides, etc\Cisco\Kubrick Icons\Device Icons\Device_CUCM_3085_default_256.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1086" y="3174864"/>
                <a:ext cx="532664" cy="532526"/>
              </a:xfrm>
              <a:prstGeom prst="rect">
                <a:avLst/>
              </a:prstGeom>
              <a:noFill/>
              <a:effectLst>
                <a:outerShdw blurRad="508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8" name="Oval 47"/>
              <p:cNvSpPr/>
              <p:nvPr/>
            </p:nvSpPr>
            <p:spPr>
              <a:xfrm>
                <a:off x="6204818" y="1047751"/>
                <a:ext cx="887510" cy="887279"/>
              </a:xfrm>
              <a:prstGeom prst="ellipse">
                <a:avLst/>
              </a:prstGeom>
              <a:gradFill>
                <a:gsLst>
                  <a:gs pos="0">
                    <a:schemeClr val="accent2">
                      <a:lumMod val="75000"/>
                    </a:schemeClr>
                  </a:gs>
                  <a:gs pos="50000">
                    <a:schemeClr val="accent2">
                      <a:lumMod val="75000"/>
                    </a:schemeClr>
                  </a:gs>
                  <a:gs pos="100000">
                    <a:schemeClr val="accent2">
                      <a:lumMod val="50000"/>
                    </a:schemeClr>
                  </a:gs>
                </a:gsLst>
                <a:lin ang="16200000" scaled="1"/>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Teleworkers</a:t>
                </a:r>
              </a:p>
            </p:txBody>
          </p:sp>
          <p:sp>
            <p:nvSpPr>
              <p:cNvPr id="49" name="Oval 48"/>
              <p:cNvSpPr/>
              <p:nvPr/>
            </p:nvSpPr>
            <p:spPr>
              <a:xfrm>
                <a:off x="5295876" y="1047750"/>
                <a:ext cx="887510" cy="887279"/>
              </a:xfrm>
              <a:prstGeom prst="ellipse">
                <a:avLst/>
              </a:prstGeom>
              <a:gradFill>
                <a:gsLst>
                  <a:gs pos="0">
                    <a:schemeClr val="accent2">
                      <a:lumMod val="75000"/>
                    </a:schemeClr>
                  </a:gs>
                  <a:gs pos="50000">
                    <a:schemeClr val="accent2">
                      <a:lumMod val="75000"/>
                    </a:schemeClr>
                  </a:gs>
                  <a:gs pos="100000">
                    <a:schemeClr val="accent2">
                      <a:lumMod val="50000"/>
                    </a:schemeClr>
                  </a:gs>
                </a:gsLst>
                <a:lin ang="16200000" scaled="1"/>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Mobile </a:t>
                </a:r>
                <a:br>
                  <a:rPr lang="en-US" sz="1100" i="1" dirty="0">
                    <a:effectLst>
                      <a:outerShdw blurRad="38100" dist="38100" dir="2700000" algn="tl">
                        <a:srgbClr val="000000">
                          <a:alpha val="43137"/>
                        </a:srgbClr>
                      </a:outerShdw>
                    </a:effectLst>
                  </a:rPr>
                </a:br>
                <a:r>
                  <a:rPr lang="en-US" sz="1100" i="1" dirty="0">
                    <a:effectLst>
                      <a:outerShdw blurRad="38100" dist="38100" dir="2700000" algn="tl">
                        <a:srgbClr val="000000">
                          <a:alpha val="43137"/>
                        </a:srgbClr>
                      </a:outerShdw>
                    </a:effectLst>
                  </a:rPr>
                  <a:t>Workers</a:t>
                </a:r>
              </a:p>
            </p:txBody>
          </p:sp>
          <p:sp>
            <p:nvSpPr>
              <p:cNvPr id="50" name="Oval 49"/>
              <p:cNvSpPr/>
              <p:nvPr/>
            </p:nvSpPr>
            <p:spPr>
              <a:xfrm>
                <a:off x="4552196" y="1585434"/>
                <a:ext cx="887510" cy="887279"/>
              </a:xfrm>
              <a:prstGeom prst="ellipse">
                <a:avLst/>
              </a:prstGeom>
              <a:gradFill>
                <a:gsLst>
                  <a:gs pos="0">
                    <a:schemeClr val="accent2">
                      <a:lumMod val="75000"/>
                    </a:schemeClr>
                  </a:gs>
                  <a:gs pos="50000">
                    <a:schemeClr val="accent2">
                      <a:lumMod val="75000"/>
                    </a:schemeClr>
                  </a:gs>
                  <a:gs pos="100000">
                    <a:schemeClr val="accent2">
                      <a:lumMod val="50000"/>
                    </a:schemeClr>
                  </a:gs>
                </a:gsLst>
                <a:lin ang="16200000" scaled="1"/>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B2B</a:t>
                </a:r>
              </a:p>
            </p:txBody>
          </p:sp>
          <p:sp>
            <p:nvSpPr>
              <p:cNvPr id="56" name="Oval 55"/>
              <p:cNvSpPr/>
              <p:nvPr/>
            </p:nvSpPr>
            <p:spPr>
              <a:xfrm>
                <a:off x="4254866" y="2495547"/>
                <a:ext cx="887510" cy="887279"/>
              </a:xfrm>
              <a:prstGeom prst="ellipse">
                <a:avLst/>
              </a:prstGeom>
              <a:gradFill>
                <a:gsLst>
                  <a:gs pos="0">
                    <a:schemeClr val="accent2">
                      <a:lumMod val="75000"/>
                    </a:schemeClr>
                  </a:gs>
                  <a:gs pos="50000">
                    <a:schemeClr val="accent2">
                      <a:lumMod val="75000"/>
                    </a:schemeClr>
                  </a:gs>
                  <a:gs pos="100000">
                    <a:schemeClr val="accent2">
                      <a:lumMod val="50000"/>
                    </a:schemeClr>
                  </a:gs>
                </a:gsLst>
                <a:lin ang="16200000" scaled="1"/>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Consumers</a:t>
                </a:r>
              </a:p>
            </p:txBody>
          </p:sp>
          <p:sp>
            <p:nvSpPr>
              <p:cNvPr id="65" name="Oval 64"/>
              <p:cNvSpPr/>
              <p:nvPr/>
            </p:nvSpPr>
            <p:spPr>
              <a:xfrm>
                <a:off x="4552196" y="3358031"/>
                <a:ext cx="887510" cy="887279"/>
              </a:xfrm>
              <a:prstGeom prst="ellipse">
                <a:avLst/>
              </a:prstGeom>
              <a:gradFill>
                <a:gsLst>
                  <a:gs pos="0">
                    <a:schemeClr val="accent2">
                      <a:lumMod val="75000"/>
                    </a:schemeClr>
                  </a:gs>
                  <a:gs pos="50000">
                    <a:schemeClr val="accent2">
                      <a:lumMod val="75000"/>
                    </a:schemeClr>
                  </a:gs>
                  <a:gs pos="100000">
                    <a:schemeClr val="accent2">
                      <a:lumMod val="50000"/>
                    </a:schemeClr>
                  </a:gs>
                </a:gsLst>
                <a:lin ang="16200000" scaled="1"/>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3rd Parties</a:t>
                </a:r>
              </a:p>
            </p:txBody>
          </p:sp>
          <p:sp>
            <p:nvSpPr>
              <p:cNvPr id="70" name="Oval 69"/>
              <p:cNvSpPr/>
              <p:nvPr/>
            </p:nvSpPr>
            <p:spPr>
              <a:xfrm>
                <a:off x="6243053" y="3865694"/>
                <a:ext cx="887510" cy="8872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Analog Devices</a:t>
                </a:r>
              </a:p>
            </p:txBody>
          </p:sp>
          <p:sp>
            <p:nvSpPr>
              <p:cNvPr id="71" name="Oval 70"/>
              <p:cNvSpPr/>
              <p:nvPr/>
            </p:nvSpPr>
            <p:spPr>
              <a:xfrm>
                <a:off x="6976700" y="3328497"/>
                <a:ext cx="887510" cy="8872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Branch Office</a:t>
                </a:r>
              </a:p>
            </p:txBody>
          </p:sp>
          <p:sp>
            <p:nvSpPr>
              <p:cNvPr id="72" name="Oval 71"/>
              <p:cNvSpPr/>
              <p:nvPr/>
            </p:nvSpPr>
            <p:spPr>
              <a:xfrm>
                <a:off x="7233653" y="2401050"/>
                <a:ext cx="887510" cy="8872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PSTN or IP PSTN</a:t>
                </a:r>
              </a:p>
            </p:txBody>
          </p:sp>
          <p:sp>
            <p:nvSpPr>
              <p:cNvPr id="73" name="Oval 72"/>
              <p:cNvSpPr/>
              <p:nvPr/>
            </p:nvSpPr>
            <p:spPr>
              <a:xfrm>
                <a:off x="6976699" y="1538186"/>
                <a:ext cx="887510" cy="8872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TDM or </a:t>
                </a:r>
                <a:br>
                  <a:rPr lang="en-US" sz="1100" i="1" dirty="0">
                    <a:effectLst>
                      <a:outerShdw blurRad="38100" dist="38100" dir="2700000" algn="tl">
                        <a:srgbClr val="000000">
                          <a:alpha val="43137"/>
                        </a:srgbClr>
                      </a:outerShdw>
                    </a:effectLst>
                  </a:rPr>
                </a:br>
                <a:r>
                  <a:rPr lang="en-US" sz="1100" i="1" dirty="0">
                    <a:effectLst>
                      <a:outerShdw blurRad="38100" dist="38100" dir="2700000" algn="tl">
                        <a:srgbClr val="000000">
                          <a:alpha val="43137"/>
                        </a:srgbClr>
                      </a:outerShdw>
                    </a:effectLst>
                  </a:rPr>
                  <a:t>IP PBX</a:t>
                </a:r>
              </a:p>
            </p:txBody>
          </p:sp>
          <p:sp>
            <p:nvSpPr>
              <p:cNvPr id="74" name="Oval 73"/>
              <p:cNvSpPr/>
              <p:nvPr/>
            </p:nvSpPr>
            <p:spPr>
              <a:xfrm>
                <a:off x="5314679" y="3894268"/>
                <a:ext cx="887510" cy="88727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4295" rIns="0" bIns="34295" rtlCol="0" anchor="ctr"/>
              <a:lstStyle/>
              <a:p>
                <a:pPr algn="ctr">
                  <a:lnSpc>
                    <a:spcPct val="90000"/>
                  </a:lnSpc>
                </a:pPr>
                <a:r>
                  <a:rPr lang="en-US" sz="1100" i="1" dirty="0">
                    <a:effectLst>
                      <a:outerShdw blurRad="38100" dist="38100" dir="2700000" algn="tl">
                        <a:srgbClr val="000000">
                          <a:alpha val="43137"/>
                        </a:srgbClr>
                      </a:outerShdw>
                    </a:effectLst>
                  </a:rPr>
                  <a:t>Cloud Services</a:t>
                </a:r>
              </a:p>
            </p:txBody>
          </p:sp>
        </p:grpSp>
        <p:sp>
          <p:nvSpPr>
            <p:cNvPr id="51" name="Arc 50"/>
            <p:cNvSpPr/>
            <p:nvPr/>
          </p:nvSpPr>
          <p:spPr>
            <a:xfrm>
              <a:off x="5529259" y="2196265"/>
              <a:ext cx="1713447" cy="1713002"/>
            </a:xfrm>
            <a:prstGeom prst="arc">
              <a:avLst>
                <a:gd name="adj1" fmla="val 10903154"/>
                <a:gd name="adj2" fmla="val 21587851"/>
              </a:avLst>
            </a:prstGeom>
            <a:noFill/>
            <a:ln cap="rnd">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Tree>
    <p:extLst>
      <p:ext uri="{BB962C8B-B14F-4D97-AF65-F5344CB8AC3E}">
        <p14:creationId xmlns:p14="http://schemas.microsoft.com/office/powerpoint/2010/main" val="63025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4" name="Content Placeholder 3"/>
          <p:cNvSpPr>
            <a:spLocks noGrp="1"/>
          </p:cNvSpPr>
          <p:nvPr>
            <p:ph idx="1"/>
          </p:nvPr>
        </p:nvSpPr>
        <p:spPr/>
        <p:txBody>
          <a:bodyPr/>
          <a:lstStyle/>
          <a:p>
            <a:r>
              <a:rPr lang="en-US" dirty="0" smtClean="0"/>
              <a:t>Cisco Expressway: a new product offering specifically for </a:t>
            </a:r>
            <a:r>
              <a:rPr lang="en-US" dirty="0"/>
              <a:t>Unified CM </a:t>
            </a:r>
            <a:r>
              <a:rPr lang="en-US" dirty="0" smtClean="0"/>
              <a:t>9.1+ and Business Edition customers, available today!</a:t>
            </a:r>
          </a:p>
          <a:p>
            <a:r>
              <a:rPr lang="en-US" dirty="0" smtClean="0"/>
              <a:t>Expressway is easy </a:t>
            </a:r>
            <a:r>
              <a:rPr lang="en-US" dirty="0"/>
              <a:t>to </a:t>
            </a:r>
            <a:r>
              <a:rPr lang="en-US" dirty="0" smtClean="0"/>
              <a:t>deploy </a:t>
            </a:r>
            <a:r>
              <a:rPr lang="en-US" dirty="0"/>
              <a:t>with no </a:t>
            </a:r>
            <a:r>
              <a:rPr lang="en-US" dirty="0" smtClean="0"/>
              <a:t>added costs </a:t>
            </a:r>
            <a:r>
              <a:rPr lang="en-US" dirty="0"/>
              <a:t>for </a:t>
            </a:r>
            <a:r>
              <a:rPr lang="en-US" dirty="0" smtClean="0"/>
              <a:t>mobile &amp; remote users</a:t>
            </a:r>
          </a:p>
          <a:p>
            <a:r>
              <a:rPr lang="en-US" dirty="0" smtClean="0"/>
              <a:t>Provide simple and secure Jabber </a:t>
            </a:r>
            <a:r>
              <a:rPr lang="en-US" dirty="0"/>
              <a:t>VPN-less access </a:t>
            </a:r>
            <a:r>
              <a:rPr lang="en-US" dirty="0" smtClean="0"/>
              <a:t>with Expressway </a:t>
            </a:r>
            <a:r>
              <a:rPr lang="en-US" dirty="0"/>
              <a:t>Mobile &amp; Remote Access</a:t>
            </a:r>
          </a:p>
          <a:p>
            <a:r>
              <a:rPr lang="en-US" dirty="0" smtClean="0"/>
              <a:t>Cisco </a:t>
            </a:r>
            <a:r>
              <a:rPr lang="en-US" dirty="0"/>
              <a:t>VCS includes the superset of X8 software features</a:t>
            </a:r>
          </a:p>
          <a:p>
            <a:r>
              <a:rPr lang="en-US" dirty="0"/>
              <a:t>Cisco Expressway includes </a:t>
            </a:r>
            <a:r>
              <a:rPr lang="en-US" dirty="0" smtClean="0"/>
              <a:t>a subset </a:t>
            </a:r>
            <a:r>
              <a:rPr lang="en-US" dirty="0"/>
              <a:t>of X8 software features</a:t>
            </a:r>
          </a:p>
          <a:p>
            <a:r>
              <a:rPr lang="en-US" dirty="0" smtClean="0"/>
              <a:t>AnyConnect and Expressway are complementary remote access solutions that can co-exist</a:t>
            </a:r>
          </a:p>
          <a:p>
            <a:endParaRPr lang="en-US" dirty="0"/>
          </a:p>
          <a:p>
            <a:endParaRPr lang="en-US" dirty="0" smtClean="0"/>
          </a:p>
          <a:p>
            <a:endParaRPr lang="en-US" dirty="0" smtClean="0"/>
          </a:p>
          <a:p>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80</a:t>
            </a:fld>
            <a:endParaRPr lang="en-US" kern="0" dirty="0">
              <a:solidFill>
                <a:srgbClr val="595959"/>
              </a:solidFill>
            </a:endParaRPr>
          </a:p>
        </p:txBody>
      </p:sp>
    </p:spTree>
    <p:extLst>
      <p:ext uri="{BB962C8B-B14F-4D97-AF65-F5344CB8AC3E}">
        <p14:creationId xmlns:p14="http://schemas.microsoft.com/office/powerpoint/2010/main" val="3077438889"/>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81</a:t>
            </a:fld>
            <a:endParaRPr lang="en-US" kern="0" dirty="0">
              <a:solidFill>
                <a:srgbClr val="595959"/>
              </a:solidFill>
            </a:endParaRPr>
          </a:p>
        </p:txBody>
      </p:sp>
    </p:spTree>
    <p:extLst>
      <p:ext uri="{BB962C8B-B14F-4D97-AF65-F5344CB8AC3E}">
        <p14:creationId xmlns:p14="http://schemas.microsoft.com/office/powerpoint/2010/main" val="380702375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a:xfrm>
            <a:off x="484188" y="3956050"/>
            <a:ext cx="8281987" cy="557213"/>
          </a:xfrm>
        </p:spPr>
        <p:txBody>
          <a:bodyPr/>
          <a:lstStyle/>
          <a:p>
            <a:r>
              <a:rPr lang="en-US" dirty="0" smtClean="0"/>
              <a:t>Q&amp;A</a:t>
            </a:r>
          </a:p>
        </p:txBody>
      </p:sp>
    </p:spTree>
    <p:extLst>
      <p:ext uri="{BB962C8B-B14F-4D97-AF65-F5344CB8AC3E}">
        <p14:creationId xmlns:p14="http://schemas.microsoft.com/office/powerpoint/2010/main" val="383427334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14389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 7.0.1 Endpoint Provisioning</a:t>
            </a:r>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84</a:t>
            </a:fld>
            <a:endParaRPr lang="en-US" kern="0" dirty="0">
              <a:solidFill>
                <a:srgbClr val="59595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09981"/>
            <a:ext cx="6960613" cy="417636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8338437"/>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 7.0.1 Endpoint Provisioning</a:t>
            </a:r>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85</a:t>
            </a:fld>
            <a:endParaRPr lang="en-US" kern="0" dirty="0">
              <a:solidFill>
                <a:srgbClr val="59595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09981"/>
            <a:ext cx="6960613" cy="417636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2304348"/>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 7.0.1 Endpoint Provisioning</a:t>
            </a:r>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86</a:t>
            </a:fld>
            <a:endParaRPr lang="en-US" kern="0" dirty="0">
              <a:solidFill>
                <a:srgbClr val="59595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09981"/>
            <a:ext cx="6960613" cy="417636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8314939"/>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 7.0.1 Endpoint Provisioning</a:t>
            </a:r>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87</a:t>
            </a:fld>
            <a:endParaRPr lang="en-US" kern="0" dirty="0">
              <a:solidFill>
                <a:srgbClr val="59595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09981"/>
            <a:ext cx="6960612" cy="417636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1131068"/>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 7.0.1 Endpoint Provisioning</a:t>
            </a:r>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88</a:t>
            </a:fld>
            <a:endParaRPr lang="en-US" kern="0" dirty="0">
              <a:solidFill>
                <a:srgbClr val="59595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09981"/>
            <a:ext cx="6960612" cy="417636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5498462"/>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 7.0.1 Endpoint Provisioning</a:t>
            </a:r>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89</a:t>
            </a:fld>
            <a:endParaRPr lang="en-US" kern="0" dirty="0">
              <a:solidFill>
                <a:srgbClr val="59595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09981"/>
            <a:ext cx="6960611" cy="417636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12381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7543800" y="4324350"/>
            <a:ext cx="1600200" cy="8191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350"/>
            <a:endParaRPr lang="en-US" sz="1400" dirty="0" err="1" smtClean="0">
              <a:solidFill>
                <a:schemeClr val="bg1"/>
              </a:solidFill>
              <a:ea typeface="Arial" pitchFamily="-107" charset="0"/>
              <a:cs typeface="Arial" pitchFamily="-107" charset="0"/>
              <a:sym typeface="Arial" pitchFamily="-107" charset="0"/>
            </a:endParaRPr>
          </a:p>
        </p:txBody>
      </p:sp>
      <p:grpSp>
        <p:nvGrpSpPr>
          <p:cNvPr id="51" name="Group 50"/>
          <p:cNvGrpSpPr/>
          <p:nvPr/>
        </p:nvGrpSpPr>
        <p:grpSpPr>
          <a:xfrm>
            <a:off x="4611441" y="1656265"/>
            <a:ext cx="4222151" cy="3201485"/>
            <a:chOff x="6079473" y="2241653"/>
            <a:chExt cx="5628069" cy="4013936"/>
          </a:xfrm>
        </p:grpSpPr>
        <p:sp>
          <p:nvSpPr>
            <p:cNvPr id="48" name="Rounded Rectangle 47"/>
            <p:cNvSpPr/>
            <p:nvPr/>
          </p:nvSpPr>
          <p:spPr>
            <a:xfrm>
              <a:off x="6079473" y="2241653"/>
              <a:ext cx="5628069" cy="4013936"/>
            </a:xfrm>
            <a:prstGeom prst="roundRect">
              <a:avLst>
                <a:gd name="adj" fmla="val 3478"/>
              </a:avLst>
            </a:prstGeom>
            <a:no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Rectangle 564"/>
            <p:cNvSpPr>
              <a:spLocks noChangeArrowheads="1"/>
            </p:cNvSpPr>
            <p:nvPr>
              <p:custDataLst>
                <p:tags r:id="rId3"/>
              </p:custDataLst>
            </p:nvPr>
          </p:nvSpPr>
          <p:spPr bwMode="auto">
            <a:xfrm>
              <a:off x="6125321" y="3988961"/>
              <a:ext cx="5536373" cy="2181970"/>
            </a:xfrm>
            <a:prstGeom prst="rect">
              <a:avLst/>
            </a:prstGeom>
            <a:noFill/>
            <a:ln w="9525" algn="ctr">
              <a:noFill/>
              <a:miter lim="800000"/>
              <a:headEnd/>
              <a:tailEnd/>
            </a:ln>
          </p:spPr>
          <p:txBody>
            <a:bodyPr wrap="square" lIns="97313" tIns="48655" rIns="97313" bIns="48655" anchor="t">
              <a:normAutofit lnSpcReduction="10000"/>
            </a:bodyPr>
            <a:lstStyle/>
            <a:p>
              <a:pPr marL="214341" indent="-214341">
                <a:lnSpc>
                  <a:spcPct val="120000"/>
                </a:lnSpc>
                <a:buFont typeface="Arial" pitchFamily="34" charset="0"/>
                <a:buChar char="•"/>
              </a:pPr>
              <a:r>
                <a:rPr lang="en-US" sz="1600" b="1" dirty="0">
                  <a:solidFill>
                    <a:schemeClr val="bg1">
                      <a:lumMod val="50000"/>
                    </a:schemeClr>
                  </a:solidFill>
                </a:rPr>
                <a:t>Solution </a:t>
              </a:r>
              <a:r>
                <a:rPr lang="en-US" sz="1600" b="1" dirty="0" smtClean="0">
                  <a:solidFill>
                    <a:schemeClr val="bg1">
                      <a:lumMod val="50000"/>
                    </a:schemeClr>
                  </a:solidFill>
                </a:rPr>
                <a:t>designed for and sold exclusively with Unified CM 9.1 </a:t>
              </a:r>
              <a:r>
                <a:rPr lang="en-US" sz="1600" b="1" dirty="0">
                  <a:solidFill>
                    <a:schemeClr val="bg1">
                      <a:lumMod val="50000"/>
                    </a:schemeClr>
                  </a:solidFill>
                </a:rPr>
                <a:t>and </a:t>
              </a:r>
              <a:r>
                <a:rPr lang="en-US" sz="1600" b="1" dirty="0" smtClean="0">
                  <a:solidFill>
                    <a:schemeClr val="bg1">
                      <a:lumMod val="50000"/>
                    </a:schemeClr>
                  </a:solidFill>
                </a:rPr>
                <a:t>above (including Business Edition)</a:t>
              </a:r>
            </a:p>
            <a:p>
              <a:pPr marL="214341" indent="-214341">
                <a:lnSpc>
                  <a:spcPct val="120000"/>
                </a:lnSpc>
                <a:buFont typeface="Arial" pitchFamily="34" charset="0"/>
                <a:buChar char="•"/>
              </a:pPr>
              <a:r>
                <a:rPr lang="en-US" sz="1600" b="1" dirty="0" smtClean="0">
                  <a:solidFill>
                    <a:schemeClr val="accent1"/>
                  </a:solidFill>
                </a:rPr>
                <a:t>Subset</a:t>
              </a:r>
              <a:r>
                <a:rPr lang="en-US" sz="1600" b="1" dirty="0" smtClean="0">
                  <a:solidFill>
                    <a:schemeClr val="bg1">
                      <a:lumMod val="50000"/>
                    </a:schemeClr>
                  </a:solidFill>
                </a:rPr>
                <a:t> of X8.1 features</a:t>
              </a:r>
            </a:p>
            <a:p>
              <a:pPr marL="214341" indent="-214341">
                <a:lnSpc>
                  <a:spcPct val="120000"/>
                </a:lnSpc>
                <a:buFont typeface="Arial" pitchFamily="34" charset="0"/>
                <a:buChar char="•"/>
              </a:pPr>
              <a:r>
                <a:rPr lang="en-US" sz="1600" b="1" dirty="0" smtClean="0">
                  <a:solidFill>
                    <a:schemeClr val="bg1">
                      <a:lumMod val="50000"/>
                    </a:schemeClr>
                  </a:solidFill>
                </a:rPr>
                <a:t>No additional cost for server software licenses</a:t>
              </a:r>
              <a:endParaRPr lang="en-US" sz="1600" b="1" dirty="0">
                <a:solidFill>
                  <a:schemeClr val="bg1">
                    <a:lumMod val="50000"/>
                  </a:schemeClr>
                </a:solidFill>
              </a:endParaRPr>
            </a:p>
            <a:p>
              <a:pPr marL="214341" indent="-214341">
                <a:lnSpc>
                  <a:spcPct val="120000"/>
                </a:lnSpc>
                <a:buFont typeface="Arial" pitchFamily="34" charset="0"/>
                <a:buChar char="•"/>
              </a:pPr>
              <a:endParaRPr lang="en-US" sz="1600" b="1" dirty="0" smtClean="0">
                <a:solidFill>
                  <a:schemeClr val="bg1">
                    <a:lumMod val="50000"/>
                  </a:schemeClr>
                </a:solidFill>
              </a:endParaRPr>
            </a:p>
            <a:p>
              <a:pPr marL="214341" indent="-214341">
                <a:lnSpc>
                  <a:spcPct val="120000"/>
                </a:lnSpc>
                <a:buFont typeface="Arial" pitchFamily="34" charset="0"/>
                <a:buChar char="•"/>
              </a:pPr>
              <a:endParaRPr lang="en-US" sz="1600" b="1" dirty="0">
                <a:solidFill>
                  <a:schemeClr val="bg1">
                    <a:lumMod val="50000"/>
                  </a:schemeClr>
                </a:solidFill>
              </a:endParaRPr>
            </a:p>
            <a:p>
              <a:pPr>
                <a:lnSpc>
                  <a:spcPct val="120000"/>
                </a:lnSpc>
              </a:pPr>
              <a:endParaRPr lang="en-US" sz="1400" dirty="0" smtClean="0">
                <a:solidFill>
                  <a:schemeClr val="bg1">
                    <a:lumMod val="50000"/>
                  </a:schemeClr>
                </a:solidFill>
              </a:endParaRPr>
            </a:p>
          </p:txBody>
        </p:sp>
      </p:grpSp>
      <p:sp>
        <p:nvSpPr>
          <p:cNvPr id="2" name="Title 1"/>
          <p:cNvSpPr>
            <a:spLocks noGrp="1"/>
          </p:cNvSpPr>
          <p:nvPr>
            <p:ph type="title"/>
          </p:nvPr>
        </p:nvSpPr>
        <p:spPr/>
        <p:txBody>
          <a:bodyPr/>
          <a:lstStyle/>
          <a:p>
            <a:r>
              <a:rPr lang="en-US" dirty="0" smtClean="0"/>
              <a:t>X8.1 Product Line Options</a:t>
            </a:r>
            <a:endParaRPr lang="en-US" dirty="0"/>
          </a:p>
        </p:txBody>
      </p:sp>
      <p:grpSp>
        <p:nvGrpSpPr>
          <p:cNvPr id="47" name="Group 46"/>
          <p:cNvGrpSpPr/>
          <p:nvPr/>
        </p:nvGrpSpPr>
        <p:grpSpPr>
          <a:xfrm>
            <a:off x="4715120" y="1709233"/>
            <a:ext cx="1228783" cy="685274"/>
            <a:chOff x="8961801" y="1270415"/>
            <a:chExt cx="1637951" cy="913699"/>
          </a:xfrm>
        </p:grpSpPr>
        <p:sp>
          <p:nvSpPr>
            <p:cNvPr id="46" name="Rounded Rectangle 45"/>
            <p:cNvSpPr/>
            <p:nvPr/>
          </p:nvSpPr>
          <p:spPr>
            <a:xfrm>
              <a:off x="8961801" y="1270415"/>
              <a:ext cx="1637951" cy="91369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nvGrpSpPr>
            <p:cNvPr id="11" name="Group 10"/>
            <p:cNvGrpSpPr>
              <a:grpSpLocks noChangeAspect="1"/>
            </p:cNvGrpSpPr>
            <p:nvPr/>
          </p:nvGrpSpPr>
          <p:grpSpPr>
            <a:xfrm>
              <a:off x="9069374" y="1429333"/>
              <a:ext cx="1429955" cy="619502"/>
              <a:chOff x="6932544" y="1492073"/>
              <a:chExt cx="2184964" cy="946594"/>
            </a:xfrm>
          </p:grpSpPr>
          <p:sp>
            <p:nvSpPr>
              <p:cNvPr id="10" name="Oval 9"/>
              <p:cNvSpPr>
                <a:spLocks noChangeAspect="1"/>
              </p:cNvSpPr>
              <p:nvPr/>
            </p:nvSpPr>
            <p:spPr>
              <a:xfrm>
                <a:off x="7161951" y="1533740"/>
                <a:ext cx="427930" cy="426949"/>
              </a:xfrm>
              <a:prstGeom prst="ellipse">
                <a:avLst/>
              </a:prstGeom>
              <a:solidFill>
                <a:srgbClr val="FFFF00"/>
              </a:solidFill>
              <a:ln>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pic>
            <p:nvPicPr>
              <p:cNvPr id="8" name="Picture 7" descr="10261_tip_256.png"/>
              <p:cNvPicPr>
                <a:picLocks noChangeAspect="1"/>
              </p:cNvPicPr>
              <p:nvPr/>
            </p:nvPicPr>
            <p:blipFill>
              <a:blip r:embed="rId5" cstate="print">
                <a:alphaModFix amt="59000"/>
                <a:extLst>
                  <a:ext uri="{28A0092B-C50C-407E-A947-70E740481C1C}">
                    <a14:useLocalDpi xmlns:a14="http://schemas.microsoft.com/office/drawing/2010/main"/>
                  </a:ext>
                </a:extLst>
              </a:blip>
              <a:stretch>
                <a:fillRect/>
              </a:stretch>
            </p:blipFill>
            <p:spPr>
              <a:xfrm>
                <a:off x="6932544" y="1492073"/>
                <a:ext cx="910485" cy="910483"/>
              </a:xfrm>
              <a:prstGeom prst="rect">
                <a:avLst/>
              </a:prstGeom>
            </p:spPr>
          </p:pic>
          <p:sp>
            <p:nvSpPr>
              <p:cNvPr id="9" name="TextBox 8"/>
              <p:cNvSpPr txBox="1"/>
              <p:nvPr/>
            </p:nvSpPr>
            <p:spPr>
              <a:xfrm>
                <a:off x="7578237" y="1560812"/>
                <a:ext cx="1539271" cy="877855"/>
              </a:xfrm>
              <a:prstGeom prst="rect">
                <a:avLst/>
              </a:prstGeom>
              <a:noFill/>
            </p:spPr>
            <p:txBody>
              <a:bodyPr wrap="square" rtlCol="0">
                <a:spAutoFit/>
              </a:bodyPr>
              <a:lstStyle/>
              <a:p>
                <a:pPr algn="ctr"/>
                <a:r>
                  <a:rPr lang="en-US" sz="1100" dirty="0">
                    <a:solidFill>
                      <a:schemeClr val="bg1"/>
                    </a:solidFill>
                  </a:rPr>
                  <a:t>New Offering</a:t>
                </a:r>
              </a:p>
            </p:txBody>
          </p:sp>
        </p:grpSp>
      </p:grpSp>
      <p:grpSp>
        <p:nvGrpSpPr>
          <p:cNvPr id="40" name="Group 39"/>
          <p:cNvGrpSpPr/>
          <p:nvPr/>
        </p:nvGrpSpPr>
        <p:grpSpPr>
          <a:xfrm>
            <a:off x="4042281" y="845614"/>
            <a:ext cx="1059439" cy="830875"/>
            <a:chOff x="5388304" y="1326965"/>
            <a:chExt cx="1412217" cy="1107833"/>
          </a:xfrm>
        </p:grpSpPr>
        <p:sp>
          <p:nvSpPr>
            <p:cNvPr id="5" name="TextBox 4"/>
            <p:cNvSpPr txBox="1"/>
            <p:nvPr/>
          </p:nvSpPr>
          <p:spPr>
            <a:xfrm>
              <a:off x="5641541" y="1326965"/>
              <a:ext cx="905742" cy="492443"/>
            </a:xfrm>
            <a:prstGeom prst="rect">
              <a:avLst/>
            </a:prstGeom>
            <a:noFill/>
          </p:spPr>
          <p:txBody>
            <a:bodyPr wrap="square" rtlCol="0">
              <a:spAutoFit/>
            </a:bodyPr>
            <a:lstStyle/>
            <a:p>
              <a:pPr algn="ctr"/>
              <a:r>
                <a:rPr lang="en-US" b="1" dirty="0">
                  <a:solidFill>
                    <a:schemeClr val="bg1">
                      <a:lumMod val="50000"/>
                    </a:schemeClr>
                  </a:solidFill>
                </a:rPr>
                <a:t>X8.1</a:t>
              </a:r>
            </a:p>
          </p:txBody>
        </p:sp>
        <p:sp>
          <p:nvSpPr>
            <p:cNvPr id="18" name="Down Arrow 17"/>
            <p:cNvSpPr/>
            <p:nvPr/>
          </p:nvSpPr>
          <p:spPr>
            <a:xfrm rot="2699374" flipH="1">
              <a:off x="5388304" y="1686511"/>
              <a:ext cx="646191" cy="748287"/>
            </a:xfrm>
            <a:prstGeom prst="downArrow">
              <a:avLst/>
            </a:prstGeom>
            <a:gradFill flip="none" rotWithShape="1">
              <a:gsLst>
                <a:gs pos="100000">
                  <a:schemeClr val="bg1">
                    <a:lumMod val="50000"/>
                  </a:schemeClr>
                </a:gs>
                <a:gs pos="14000">
                  <a:srgbClr val="000000">
                    <a:alpha val="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713"/>
              <a:endParaRPr lang="en-US" sz="1200" b="1" dirty="0">
                <a:solidFill>
                  <a:srgbClr val="0096D6"/>
                </a:solidFill>
              </a:endParaRPr>
            </a:p>
          </p:txBody>
        </p:sp>
        <p:sp>
          <p:nvSpPr>
            <p:cNvPr id="19" name="Down Arrow 18"/>
            <p:cNvSpPr/>
            <p:nvPr/>
          </p:nvSpPr>
          <p:spPr>
            <a:xfrm rot="8100626" flipH="1" flipV="1">
              <a:off x="6154330" y="1686511"/>
              <a:ext cx="646191" cy="748287"/>
            </a:xfrm>
            <a:prstGeom prst="downArrow">
              <a:avLst/>
            </a:prstGeom>
            <a:gradFill flip="none" rotWithShape="1">
              <a:gsLst>
                <a:gs pos="100000">
                  <a:schemeClr val="bg1">
                    <a:lumMod val="50000"/>
                  </a:schemeClr>
                </a:gs>
                <a:gs pos="14000">
                  <a:srgbClr val="000000">
                    <a:alpha val="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713"/>
              <a:endParaRPr lang="en-US" sz="1200" b="1" dirty="0">
                <a:solidFill>
                  <a:srgbClr val="0096D6"/>
                </a:solidFill>
              </a:endParaRPr>
            </a:p>
          </p:txBody>
        </p:sp>
      </p:grpSp>
      <p:sp>
        <p:nvSpPr>
          <p:cNvPr id="24" name="TextBox 23"/>
          <p:cNvSpPr txBox="1"/>
          <p:nvPr/>
        </p:nvSpPr>
        <p:spPr>
          <a:xfrm>
            <a:off x="5045321" y="2466052"/>
            <a:ext cx="1772858" cy="438582"/>
          </a:xfrm>
          <a:prstGeom prst="rect">
            <a:avLst/>
          </a:prstGeom>
          <a:noFill/>
        </p:spPr>
        <p:txBody>
          <a:bodyPr wrap="square" lIns="68589" tIns="34295" rIns="68589" bIns="34295" rtlCol="0">
            <a:spAutoFit/>
          </a:bodyPr>
          <a:lstStyle/>
          <a:p>
            <a:pPr algn="ctr"/>
            <a:r>
              <a:rPr lang="en-US" sz="1200" b="1" dirty="0">
                <a:solidFill>
                  <a:schemeClr val="bg1">
                    <a:lumMod val="50000"/>
                  </a:schemeClr>
                </a:solidFill>
              </a:rPr>
              <a:t>“Expressway C”</a:t>
            </a:r>
          </a:p>
          <a:p>
            <a:pPr algn="ctr"/>
            <a:r>
              <a:rPr lang="en-US" sz="1200" b="1" dirty="0">
                <a:solidFill>
                  <a:schemeClr val="bg1">
                    <a:lumMod val="50000"/>
                  </a:schemeClr>
                </a:solidFill>
              </a:rPr>
              <a:t>Or Core</a:t>
            </a:r>
          </a:p>
        </p:txBody>
      </p:sp>
      <p:sp>
        <p:nvSpPr>
          <p:cNvPr id="25" name="TextBox 24"/>
          <p:cNvSpPr txBox="1"/>
          <p:nvPr/>
        </p:nvSpPr>
        <p:spPr>
          <a:xfrm>
            <a:off x="6631775" y="2466052"/>
            <a:ext cx="1772858" cy="438582"/>
          </a:xfrm>
          <a:prstGeom prst="rect">
            <a:avLst/>
          </a:prstGeom>
          <a:noFill/>
        </p:spPr>
        <p:txBody>
          <a:bodyPr wrap="square" lIns="68589" tIns="34295" rIns="68589" bIns="34295" rtlCol="0">
            <a:spAutoFit/>
          </a:bodyPr>
          <a:lstStyle/>
          <a:p>
            <a:pPr algn="ctr"/>
            <a:r>
              <a:rPr lang="en-US" sz="1200" b="1" dirty="0">
                <a:solidFill>
                  <a:schemeClr val="bg1">
                    <a:lumMod val="50000"/>
                  </a:schemeClr>
                </a:solidFill>
              </a:rPr>
              <a:t>“Expressway E”</a:t>
            </a:r>
          </a:p>
          <a:p>
            <a:pPr algn="ctr"/>
            <a:r>
              <a:rPr lang="en-US" sz="1200" b="1" dirty="0">
                <a:solidFill>
                  <a:schemeClr val="bg1">
                    <a:lumMod val="50000"/>
                  </a:schemeClr>
                </a:solidFill>
              </a:rPr>
              <a:t>Or Edge</a:t>
            </a:r>
          </a:p>
        </p:txBody>
      </p:sp>
      <p:sp>
        <p:nvSpPr>
          <p:cNvPr id="27" name="TextBox 26"/>
          <p:cNvSpPr txBox="1"/>
          <p:nvPr/>
        </p:nvSpPr>
        <p:spPr>
          <a:xfrm>
            <a:off x="744886" y="2466052"/>
            <a:ext cx="1772858" cy="438582"/>
          </a:xfrm>
          <a:prstGeom prst="rect">
            <a:avLst/>
          </a:prstGeom>
          <a:noFill/>
        </p:spPr>
        <p:txBody>
          <a:bodyPr wrap="square" lIns="68589" tIns="34295" rIns="68589" bIns="34295" rtlCol="0">
            <a:spAutoFit/>
          </a:bodyPr>
          <a:lstStyle/>
          <a:p>
            <a:pPr algn="ctr"/>
            <a:r>
              <a:rPr lang="en-US" sz="1200" b="1" dirty="0">
                <a:solidFill>
                  <a:schemeClr val="bg1">
                    <a:lumMod val="50000"/>
                  </a:schemeClr>
                </a:solidFill>
              </a:rPr>
              <a:t>“VCS Control”</a:t>
            </a:r>
          </a:p>
          <a:p>
            <a:pPr algn="ctr"/>
            <a:r>
              <a:rPr lang="en-US" sz="1200" b="1" dirty="0">
                <a:solidFill>
                  <a:schemeClr val="bg1">
                    <a:lumMod val="50000"/>
                  </a:schemeClr>
                </a:solidFill>
              </a:rPr>
              <a:t>No Change</a:t>
            </a:r>
          </a:p>
        </p:txBody>
      </p:sp>
      <p:sp>
        <p:nvSpPr>
          <p:cNvPr id="28" name="TextBox 27"/>
          <p:cNvSpPr txBox="1"/>
          <p:nvPr/>
        </p:nvSpPr>
        <p:spPr>
          <a:xfrm>
            <a:off x="2331340" y="2466052"/>
            <a:ext cx="1772858" cy="438582"/>
          </a:xfrm>
          <a:prstGeom prst="rect">
            <a:avLst/>
          </a:prstGeom>
          <a:noFill/>
        </p:spPr>
        <p:txBody>
          <a:bodyPr wrap="square" lIns="68589" tIns="34295" rIns="68589" bIns="34295" rtlCol="0">
            <a:spAutoFit/>
          </a:bodyPr>
          <a:lstStyle/>
          <a:p>
            <a:pPr algn="ctr"/>
            <a:r>
              <a:rPr lang="en-US" sz="1200" b="1" dirty="0">
                <a:solidFill>
                  <a:schemeClr val="bg1">
                    <a:lumMod val="50000"/>
                  </a:schemeClr>
                </a:solidFill>
              </a:rPr>
              <a:t>“VCS Expressway”</a:t>
            </a:r>
          </a:p>
          <a:p>
            <a:pPr algn="ctr"/>
            <a:r>
              <a:rPr lang="en-US" sz="1200" b="1" dirty="0">
                <a:solidFill>
                  <a:schemeClr val="bg1">
                    <a:lumMod val="50000"/>
                  </a:schemeClr>
                </a:solidFill>
              </a:rPr>
              <a:t>No Change</a:t>
            </a:r>
          </a:p>
        </p:txBody>
      </p:sp>
      <p:grpSp>
        <p:nvGrpSpPr>
          <p:cNvPr id="39" name="Group 38"/>
          <p:cNvGrpSpPr/>
          <p:nvPr/>
        </p:nvGrpSpPr>
        <p:grpSpPr>
          <a:xfrm>
            <a:off x="1891765" y="1705201"/>
            <a:ext cx="1059439" cy="830875"/>
            <a:chOff x="3084665" y="2437471"/>
            <a:chExt cx="1412217" cy="1107833"/>
          </a:xfrm>
        </p:grpSpPr>
        <p:sp>
          <p:nvSpPr>
            <p:cNvPr id="33" name="TextBox 32"/>
            <p:cNvSpPr txBox="1"/>
            <p:nvPr/>
          </p:nvSpPr>
          <p:spPr>
            <a:xfrm>
              <a:off x="3337902" y="2437471"/>
              <a:ext cx="905742" cy="492443"/>
            </a:xfrm>
            <a:prstGeom prst="rect">
              <a:avLst/>
            </a:prstGeom>
            <a:noFill/>
          </p:spPr>
          <p:txBody>
            <a:bodyPr wrap="square" rtlCol="0">
              <a:spAutoFit/>
            </a:bodyPr>
            <a:lstStyle/>
            <a:p>
              <a:pPr algn="ctr"/>
              <a:r>
                <a:rPr lang="en-US" b="1" dirty="0">
                  <a:solidFill>
                    <a:schemeClr val="bg1">
                      <a:lumMod val="50000"/>
                    </a:schemeClr>
                  </a:solidFill>
                </a:rPr>
                <a:t>VCS</a:t>
              </a:r>
            </a:p>
          </p:txBody>
        </p:sp>
        <p:sp>
          <p:nvSpPr>
            <p:cNvPr id="34" name="Down Arrow 33"/>
            <p:cNvSpPr/>
            <p:nvPr/>
          </p:nvSpPr>
          <p:spPr>
            <a:xfrm rot="2699374" flipH="1">
              <a:off x="3084665" y="2797017"/>
              <a:ext cx="646191" cy="748287"/>
            </a:xfrm>
            <a:prstGeom prst="downArrow">
              <a:avLst/>
            </a:prstGeom>
            <a:gradFill flip="none" rotWithShape="1">
              <a:gsLst>
                <a:gs pos="100000">
                  <a:schemeClr val="bg1">
                    <a:lumMod val="50000"/>
                  </a:schemeClr>
                </a:gs>
                <a:gs pos="14000">
                  <a:srgbClr val="000000">
                    <a:alpha val="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713"/>
              <a:endParaRPr lang="en-US" sz="1200" b="1" dirty="0">
                <a:solidFill>
                  <a:srgbClr val="0096D6"/>
                </a:solidFill>
              </a:endParaRPr>
            </a:p>
          </p:txBody>
        </p:sp>
        <p:sp>
          <p:nvSpPr>
            <p:cNvPr id="35" name="Down Arrow 34"/>
            <p:cNvSpPr/>
            <p:nvPr/>
          </p:nvSpPr>
          <p:spPr>
            <a:xfrm rot="8100626" flipH="1" flipV="1">
              <a:off x="3850691" y="2797017"/>
              <a:ext cx="646191" cy="748287"/>
            </a:xfrm>
            <a:prstGeom prst="downArrow">
              <a:avLst/>
            </a:prstGeom>
            <a:gradFill flip="none" rotWithShape="1">
              <a:gsLst>
                <a:gs pos="100000">
                  <a:schemeClr val="bg1">
                    <a:lumMod val="50000"/>
                  </a:schemeClr>
                </a:gs>
                <a:gs pos="14000">
                  <a:srgbClr val="000000">
                    <a:alpha val="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713"/>
              <a:endParaRPr lang="en-US" sz="1200" b="1" dirty="0">
                <a:solidFill>
                  <a:srgbClr val="0096D6"/>
                </a:solidFill>
              </a:endParaRPr>
            </a:p>
          </p:txBody>
        </p:sp>
      </p:grpSp>
      <p:grpSp>
        <p:nvGrpSpPr>
          <p:cNvPr id="53" name="Group 52"/>
          <p:cNvGrpSpPr/>
          <p:nvPr/>
        </p:nvGrpSpPr>
        <p:grpSpPr>
          <a:xfrm>
            <a:off x="5963333" y="1705202"/>
            <a:ext cx="1518365" cy="830875"/>
            <a:chOff x="7050053" y="2306902"/>
            <a:chExt cx="2023960" cy="1107833"/>
          </a:xfrm>
        </p:grpSpPr>
        <p:sp>
          <p:nvSpPr>
            <p:cNvPr id="36" name="TextBox 35"/>
            <p:cNvSpPr txBox="1"/>
            <p:nvPr/>
          </p:nvSpPr>
          <p:spPr>
            <a:xfrm>
              <a:off x="7050053" y="2306902"/>
              <a:ext cx="2023960" cy="492443"/>
            </a:xfrm>
            <a:prstGeom prst="rect">
              <a:avLst/>
            </a:prstGeom>
            <a:noFill/>
          </p:spPr>
          <p:txBody>
            <a:bodyPr wrap="none" rtlCol="0">
              <a:spAutoFit/>
            </a:bodyPr>
            <a:lstStyle/>
            <a:p>
              <a:pPr algn="ctr"/>
              <a:r>
                <a:rPr lang="en-US" b="1" dirty="0">
                  <a:solidFill>
                    <a:schemeClr val="bg1">
                      <a:lumMod val="50000"/>
                    </a:schemeClr>
                  </a:solidFill>
                </a:rPr>
                <a:t>Expressway</a:t>
              </a:r>
            </a:p>
          </p:txBody>
        </p:sp>
        <p:sp>
          <p:nvSpPr>
            <p:cNvPr id="37" name="Down Arrow 36"/>
            <p:cNvSpPr/>
            <p:nvPr/>
          </p:nvSpPr>
          <p:spPr>
            <a:xfrm rot="2699374" flipH="1">
              <a:off x="7355923" y="2666448"/>
              <a:ext cx="646191" cy="748287"/>
            </a:xfrm>
            <a:prstGeom prst="downArrow">
              <a:avLst/>
            </a:prstGeom>
            <a:gradFill flip="none" rotWithShape="1">
              <a:gsLst>
                <a:gs pos="100000">
                  <a:schemeClr val="bg1">
                    <a:lumMod val="50000"/>
                  </a:schemeClr>
                </a:gs>
                <a:gs pos="14000">
                  <a:srgbClr val="000000">
                    <a:alpha val="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713"/>
              <a:endParaRPr lang="en-US" sz="1200" b="1" dirty="0">
                <a:solidFill>
                  <a:srgbClr val="0096D6"/>
                </a:solidFill>
              </a:endParaRPr>
            </a:p>
          </p:txBody>
        </p:sp>
        <p:sp>
          <p:nvSpPr>
            <p:cNvPr id="38" name="Down Arrow 37"/>
            <p:cNvSpPr/>
            <p:nvPr/>
          </p:nvSpPr>
          <p:spPr>
            <a:xfrm rot="8100626" flipH="1" flipV="1">
              <a:off x="8121949" y="2666448"/>
              <a:ext cx="646191" cy="748287"/>
            </a:xfrm>
            <a:prstGeom prst="downArrow">
              <a:avLst/>
            </a:prstGeom>
            <a:gradFill flip="none" rotWithShape="1">
              <a:gsLst>
                <a:gs pos="100000">
                  <a:schemeClr val="bg1">
                    <a:lumMod val="50000"/>
                  </a:schemeClr>
                </a:gs>
                <a:gs pos="14000">
                  <a:srgbClr val="000000">
                    <a:alpha val="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713"/>
              <a:endParaRPr lang="en-US" sz="1200" b="1" dirty="0">
                <a:solidFill>
                  <a:srgbClr val="0096D6"/>
                </a:solidFill>
              </a:endParaRPr>
            </a:p>
          </p:txBody>
        </p:sp>
      </p:grpSp>
      <p:grpSp>
        <p:nvGrpSpPr>
          <p:cNvPr id="50" name="Group 49"/>
          <p:cNvGrpSpPr/>
          <p:nvPr/>
        </p:nvGrpSpPr>
        <p:grpSpPr>
          <a:xfrm>
            <a:off x="310409" y="1656265"/>
            <a:ext cx="4222151" cy="3201485"/>
            <a:chOff x="346257" y="2241653"/>
            <a:chExt cx="5628069" cy="4013936"/>
          </a:xfrm>
        </p:grpSpPr>
        <p:sp>
          <p:nvSpPr>
            <p:cNvPr id="49" name="Rounded Rectangle 48"/>
            <p:cNvSpPr/>
            <p:nvPr/>
          </p:nvSpPr>
          <p:spPr>
            <a:xfrm>
              <a:off x="346257" y="2241653"/>
              <a:ext cx="5628069" cy="4013936"/>
            </a:xfrm>
            <a:prstGeom prst="roundRect">
              <a:avLst>
                <a:gd name="adj" fmla="val 3478"/>
              </a:avLst>
            </a:prstGeom>
            <a:no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 name="Rectangle 564"/>
            <p:cNvSpPr>
              <a:spLocks noChangeArrowheads="1"/>
            </p:cNvSpPr>
            <p:nvPr>
              <p:custDataLst>
                <p:tags r:id="rId2"/>
              </p:custDataLst>
            </p:nvPr>
          </p:nvSpPr>
          <p:spPr bwMode="auto">
            <a:xfrm>
              <a:off x="392105" y="3988961"/>
              <a:ext cx="5536373" cy="2039529"/>
            </a:xfrm>
            <a:prstGeom prst="rect">
              <a:avLst/>
            </a:prstGeom>
            <a:noFill/>
            <a:ln w="9525" algn="ctr">
              <a:noFill/>
              <a:miter lim="800000"/>
              <a:headEnd/>
              <a:tailEnd/>
            </a:ln>
          </p:spPr>
          <p:txBody>
            <a:bodyPr wrap="square" lIns="97313" tIns="48655" rIns="97313" bIns="48655" anchor="t">
              <a:noAutofit/>
            </a:bodyPr>
            <a:lstStyle/>
            <a:p>
              <a:pPr marL="214341" indent="-214341">
                <a:lnSpc>
                  <a:spcPct val="120000"/>
                </a:lnSpc>
                <a:buFont typeface="Arial" pitchFamily="34" charset="0"/>
                <a:buChar char="•"/>
              </a:pPr>
              <a:r>
                <a:rPr lang="en-US" sz="1600" b="1" dirty="0" smtClean="0">
                  <a:solidFill>
                    <a:schemeClr val="bg1">
                      <a:lumMod val="50000"/>
                    </a:schemeClr>
                  </a:solidFill>
                </a:rPr>
                <a:t>Specialized video </a:t>
              </a:r>
              <a:r>
                <a:rPr lang="en-US" sz="1600" b="1" dirty="0">
                  <a:solidFill>
                    <a:schemeClr val="bg1">
                      <a:lumMod val="50000"/>
                    </a:schemeClr>
                  </a:solidFill>
                </a:rPr>
                <a:t>applications for video-only customer </a:t>
              </a:r>
              <a:r>
                <a:rPr lang="en-US" sz="1600" b="1" dirty="0" smtClean="0">
                  <a:solidFill>
                    <a:schemeClr val="bg1">
                      <a:lumMod val="50000"/>
                    </a:schemeClr>
                  </a:solidFill>
                </a:rPr>
                <a:t>base and advanced video requirements</a:t>
              </a:r>
            </a:p>
            <a:p>
              <a:pPr marL="214341" indent="-214341">
                <a:lnSpc>
                  <a:spcPct val="120000"/>
                </a:lnSpc>
                <a:buFont typeface="Arial" pitchFamily="34" charset="0"/>
                <a:buChar char="•"/>
              </a:pPr>
              <a:r>
                <a:rPr lang="en-US" sz="1600" b="1" dirty="0" smtClean="0">
                  <a:solidFill>
                    <a:schemeClr val="accent1"/>
                  </a:solidFill>
                </a:rPr>
                <a:t>Superset</a:t>
              </a:r>
              <a:r>
                <a:rPr lang="en-US" sz="1600" b="1" dirty="0" smtClean="0">
                  <a:solidFill>
                    <a:schemeClr val="bg1">
                      <a:lumMod val="50000"/>
                    </a:schemeClr>
                  </a:solidFill>
                </a:rPr>
                <a:t> of X8.1 features</a:t>
              </a:r>
            </a:p>
            <a:p>
              <a:pPr marL="214341" indent="-214341">
                <a:lnSpc>
                  <a:spcPct val="120000"/>
                </a:lnSpc>
                <a:buFont typeface="Arial" pitchFamily="34" charset="0"/>
                <a:buChar char="•"/>
              </a:pPr>
              <a:r>
                <a:rPr lang="en-US" sz="1600" b="1" dirty="0" smtClean="0">
                  <a:solidFill>
                    <a:schemeClr val="bg1">
                      <a:lumMod val="50000"/>
                    </a:schemeClr>
                  </a:solidFill>
                </a:rPr>
                <a:t>No changes to existing licensing model</a:t>
              </a:r>
              <a:endParaRPr lang="en-US" sz="1600" b="1" dirty="0">
                <a:solidFill>
                  <a:schemeClr val="bg1">
                    <a:lumMod val="50000"/>
                  </a:schemeClr>
                </a:solidFill>
              </a:endParaRPr>
            </a:p>
          </p:txBody>
        </p:sp>
      </p:grpSp>
      <p:graphicFrame>
        <p:nvGraphicFramePr>
          <p:cNvPr id="4" name="Object 3"/>
          <p:cNvGraphicFramePr>
            <a:graphicFrameLocks noChangeAspect="1"/>
          </p:cNvGraphicFramePr>
          <p:nvPr>
            <p:extLst>
              <p:ext uri="{D42A27DB-BD31-4B8C-83A1-F6EECF244321}">
                <p14:modId xmlns:p14="http://schemas.microsoft.com/office/powerpoint/2010/main" val="3357492006"/>
              </p:ext>
            </p:extLst>
          </p:nvPr>
        </p:nvGraphicFramePr>
        <p:xfrm>
          <a:off x="659139" y="2504368"/>
          <a:ext cx="402536" cy="361950"/>
        </p:xfrm>
        <a:graphic>
          <a:graphicData uri="http://schemas.openxmlformats.org/presentationml/2006/ole">
            <mc:AlternateContent xmlns:mc="http://schemas.openxmlformats.org/markup-compatibility/2006">
              <mc:Choice xmlns:v="urn:schemas-microsoft-com:vml" Requires="v">
                <p:oleObj spid="_x0000_s40974" name="Visio" r:id="rId6" imgW="576739" imgH="518732" progId="Visio.Drawing.11">
                  <p:embed/>
                </p:oleObj>
              </mc:Choice>
              <mc:Fallback>
                <p:oleObj name="Visio" r:id="rId6" imgW="576739" imgH="518732"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139" y="2504368"/>
                        <a:ext cx="40253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67096952"/>
              </p:ext>
            </p:extLst>
          </p:nvPr>
        </p:nvGraphicFramePr>
        <p:xfrm>
          <a:off x="3914807" y="2504368"/>
          <a:ext cx="402536" cy="361950"/>
        </p:xfrm>
        <a:graphic>
          <a:graphicData uri="http://schemas.openxmlformats.org/presentationml/2006/ole">
            <mc:AlternateContent xmlns:mc="http://schemas.openxmlformats.org/markup-compatibility/2006">
              <mc:Choice xmlns:v="urn:schemas-microsoft-com:vml" Requires="v">
                <p:oleObj spid="_x0000_s40975" name="Visio" r:id="rId8" imgW="576739" imgH="518732" progId="Visio.Drawing.11">
                  <p:embed/>
                </p:oleObj>
              </mc:Choice>
              <mc:Fallback>
                <p:oleObj name="Visio" r:id="rId8" imgW="576739" imgH="518732"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4807" y="2504368"/>
                        <a:ext cx="402536"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59291197"/>
              </p:ext>
            </p:extLst>
          </p:nvPr>
        </p:nvGraphicFramePr>
        <p:xfrm>
          <a:off x="4911742" y="2504368"/>
          <a:ext cx="402536" cy="361950"/>
        </p:xfrm>
        <a:graphic>
          <a:graphicData uri="http://schemas.openxmlformats.org/presentationml/2006/ole">
            <mc:AlternateContent xmlns:mc="http://schemas.openxmlformats.org/markup-compatibility/2006">
              <mc:Choice xmlns:v="urn:schemas-microsoft-com:vml" Requires="v">
                <p:oleObj spid="_x0000_s40976" name="Visio" r:id="rId10" imgW="576739" imgH="518732" progId="Visio.Drawing.11">
                  <p:embed/>
                </p:oleObj>
              </mc:Choice>
              <mc:Fallback>
                <p:oleObj name="Visio" r:id="rId10" imgW="576739" imgH="518732"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1742" y="2504368"/>
                        <a:ext cx="402536"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545185474"/>
              </p:ext>
            </p:extLst>
          </p:nvPr>
        </p:nvGraphicFramePr>
        <p:xfrm>
          <a:off x="8203364" y="2504368"/>
          <a:ext cx="402536" cy="361950"/>
        </p:xfrm>
        <a:graphic>
          <a:graphicData uri="http://schemas.openxmlformats.org/presentationml/2006/ole">
            <mc:AlternateContent xmlns:mc="http://schemas.openxmlformats.org/markup-compatibility/2006">
              <mc:Choice xmlns:v="urn:schemas-microsoft-com:vml" Requires="v">
                <p:oleObj spid="_x0000_s40977" name="Visio" r:id="rId11" imgW="576739" imgH="518732" progId="Visio.Drawing.11">
                  <p:embed/>
                </p:oleObj>
              </mc:Choice>
              <mc:Fallback>
                <p:oleObj name="Visio" r:id="rId11" imgW="576739" imgH="518732"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3364" y="2504368"/>
                        <a:ext cx="402536"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970343065"/>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 7.0.1 Endpoint Provisioning</a:t>
            </a:r>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90</a:t>
            </a:fld>
            <a:endParaRPr lang="en-US" kern="0" dirty="0">
              <a:solidFill>
                <a:srgbClr val="59595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09981"/>
            <a:ext cx="6960611" cy="417636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03644652"/>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 7.0.1 Endpoint Provisioning</a:t>
            </a:r>
            <a:endParaRPr lang="en-US" dirty="0"/>
          </a:p>
        </p:txBody>
      </p:sp>
      <p:sp>
        <p:nvSpPr>
          <p:cNvPr id="3" name="Slide Number Placeholder 2"/>
          <p:cNvSpPr>
            <a:spLocks noGrp="1"/>
          </p:cNvSpPr>
          <p:nvPr>
            <p:ph type="sldNum" sz="quarter" idx="4"/>
          </p:nvPr>
        </p:nvSpPr>
        <p:spPr/>
        <p:txBody>
          <a:bodyPr/>
          <a:lstStyle/>
          <a:p>
            <a:pPr defTabSz="514350" fontAlgn="auto">
              <a:spcBef>
                <a:spcPts val="0"/>
              </a:spcBef>
              <a:spcAft>
                <a:spcPts val="0"/>
              </a:spcAft>
              <a:defRPr/>
            </a:pPr>
            <a:fld id="{2F5CCB13-0A32-4557-88E9-079F0C330695}" type="slidenum">
              <a:rPr lang="en-US" kern="0" smtClean="0">
                <a:solidFill>
                  <a:srgbClr val="595959"/>
                </a:solidFill>
              </a:rPr>
              <a:pPr defTabSz="514350" fontAlgn="auto">
                <a:spcBef>
                  <a:spcPts val="0"/>
                </a:spcBef>
                <a:spcAft>
                  <a:spcPts val="0"/>
                </a:spcAft>
                <a:defRPr/>
              </a:pPr>
              <a:t>91</a:t>
            </a:fld>
            <a:endParaRPr lang="en-US" kern="0" dirty="0">
              <a:solidFill>
                <a:srgbClr val="59595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909981"/>
            <a:ext cx="6960609" cy="417636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455597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casPYDQ1US.9.F9_R20e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casPYDQ1US.9.F9_R20e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casPYDQ1US.9.F9_R20e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casPYDQ1US.9.F9_R20ew"/>
</p:tagLst>
</file>

<file path=ppt/theme/theme1.xml><?xml version="1.0" encoding="utf-8"?>
<a:theme xmlns:a="http://schemas.openxmlformats.org/drawingml/2006/main" name="Master layout">
  <a:themeElements>
    <a:clrScheme name="Cisco Live 2013">
      <a:dk1>
        <a:srgbClr val="000000"/>
      </a:dk1>
      <a:lt1>
        <a:srgbClr val="FFFFFF"/>
      </a:lt1>
      <a:dk2>
        <a:srgbClr val="595959"/>
      </a:dk2>
      <a:lt2>
        <a:srgbClr val="9A9B9C"/>
      </a:lt2>
      <a:accent1>
        <a:srgbClr val="0065BD"/>
      </a:accent1>
      <a:accent2>
        <a:srgbClr val="3F9C35"/>
      </a:accent2>
      <a:accent3>
        <a:srgbClr val="824BB0"/>
      </a:accent3>
      <a:accent4>
        <a:srgbClr val="05346C"/>
      </a:accent4>
      <a:accent5>
        <a:srgbClr val="7FC3FF"/>
      </a:accent5>
      <a:accent6>
        <a:srgbClr val="920481"/>
      </a:accent6>
      <a:hlink>
        <a:srgbClr val="3F9C34"/>
      </a:hlink>
      <a:folHlink>
        <a:srgbClr val="89C6FF"/>
      </a:folHlink>
    </a:clrScheme>
    <a:fontScheme name="Bullets-graphic element">
      <a:majorFont>
        <a:latin typeface="Arial"/>
        <a:ea typeface="Apple LiGothic Medium"/>
        <a:cs typeface="Apple LiGothic Medium"/>
      </a:majorFont>
      <a:minorFont>
        <a:latin typeface="Arial"/>
        <a:ea typeface="Apple LiGothic Medium"/>
        <a:cs typeface="Apple LiGothic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a:noFill/>
          <a:miter lim="800000"/>
          <a:headEnd type="none" w="med" len="med"/>
          <a:tailEnd type="none" w="med" len="med"/>
        </a:ln>
      </a:spPr>
      <a:bodyPr lIns="0" tIns="0" rIns="0" bIns="0" rtlCol="0" anchor="ctr"/>
      <a:lstStyle>
        <a:defPPr algn="ctr" defTabSz="514350">
          <a:defRPr sz="1400" dirty="0" err="1" smtClean="0">
            <a:solidFill>
              <a:schemeClr val="bg1"/>
            </a:solidFill>
            <a:ea typeface="Arial" pitchFamily="-107" charset="0"/>
            <a:cs typeface="Arial" pitchFamily="-107" charset="0"/>
            <a:sym typeface="Arial" pitchFamily="-107" charset="0"/>
          </a:defRPr>
        </a:defPPr>
      </a:lstStyle>
    </a:spDef>
    <a:lnDef>
      <a:spPr bwMode="auto">
        <a:solidFill>
          <a:srgbClr val="0183B7"/>
        </a:solidFill>
        <a:ln w="19050" cap="flat" cmpd="sng" algn="ctr">
          <a:solidFill>
            <a:schemeClr val="accent1"/>
          </a:solidFill>
          <a:prstDash val="solid"/>
          <a:round/>
          <a:headEnd type="none" w="med" len="med"/>
          <a:tailEnd type="none" w="med" len="med"/>
        </a:ln>
        <a:effectLst/>
      </a:spPr>
      <a:bodyPr/>
      <a:lstStyle/>
    </a:lnDef>
    <a:txDef>
      <a:spPr>
        <a:noFill/>
      </a:spPr>
      <a:bodyPr wrap="square" rtlCol="0">
        <a:spAutoFit/>
      </a:bodyPr>
      <a:lstStyle>
        <a:defPPr>
          <a:lnSpc>
            <a:spcPct val="90000"/>
          </a:lnSpc>
          <a:spcBef>
            <a:spcPts val="600"/>
          </a:spcBef>
          <a:defRPr sz="1600" dirty="0" err="1" smtClean="0">
            <a:solidFill>
              <a:srgbClr val="000000"/>
            </a:solidFill>
          </a:defRPr>
        </a:defPPr>
      </a:lstStyle>
    </a:txDef>
  </a:objectDefaults>
  <a:extraClrSchemeLst>
    <a:extraClrScheme>
      <a:clrScheme name="Bullets-graphic ele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9997</TotalTime>
  <Words>6200</Words>
  <Application>Microsoft Office PowerPoint</Application>
  <PresentationFormat>On-screen Show (16:9)</PresentationFormat>
  <Paragraphs>1253</Paragraphs>
  <Slides>91</Slides>
  <Notes>30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102" baseType="lpstr">
      <vt:lpstr>ＭＳ Ｐゴシック</vt:lpstr>
      <vt:lpstr>Apple LiGothic Medium</vt:lpstr>
      <vt:lpstr>Arial</vt:lpstr>
      <vt:lpstr>Calibri</vt:lpstr>
      <vt:lpstr>Century Gothic</vt:lpstr>
      <vt:lpstr>Consolas</vt:lpstr>
      <vt:lpstr>Times New Roman</vt:lpstr>
      <vt:lpstr>Wingdings</vt:lpstr>
      <vt:lpstr>Zapf Dingbats</vt:lpstr>
      <vt:lpstr>Master layout</vt:lpstr>
      <vt:lpstr>Visio</vt:lpstr>
      <vt:lpstr>PowerPoint Presentation</vt:lpstr>
      <vt:lpstr>Cisco Expressway at the Collaboration Edge  Design Session</vt:lpstr>
      <vt:lpstr>Abstract</vt:lpstr>
      <vt:lpstr>Sessions of Interest</vt:lpstr>
      <vt:lpstr>Agenda</vt:lpstr>
      <vt:lpstr>Terminology Introduction</vt:lpstr>
      <vt:lpstr>Introducing Cisco Collaboration Edge Architecture</vt:lpstr>
      <vt:lpstr>Cisco Expressway</vt:lpstr>
      <vt:lpstr>X8.1 Product Line Options</vt:lpstr>
      <vt:lpstr>Branding Terminology Decode</vt:lpstr>
      <vt:lpstr>Expressway Mobile &amp; Remote Access  Solution Overview</vt:lpstr>
      <vt:lpstr>Mobile and Remote Collaboration with Expressway</vt:lpstr>
      <vt:lpstr>Cisco Jabber Remote Access Options</vt:lpstr>
      <vt:lpstr>What can a Jabber client do with Expressway? A fully featured client outside the network</vt:lpstr>
      <vt:lpstr>Expressway Firewall Traversal Basics</vt:lpstr>
      <vt:lpstr>X8.1 Firewall Traversal Capabilities Expanded</vt:lpstr>
      <vt:lpstr>Solution Components Software Requirements</vt:lpstr>
      <vt:lpstr>Product Line Options, Licensing, Scalability</vt:lpstr>
      <vt:lpstr>X8.1 Product Line Options</vt:lpstr>
      <vt:lpstr>VCS and Cisco Expressway Feature Comparison</vt:lpstr>
      <vt:lpstr>Cisco Expressway Licensing</vt:lpstr>
      <vt:lpstr>Expressway: “Unified CM Calls”</vt:lpstr>
      <vt:lpstr>Flexible Call Licensing</vt:lpstr>
      <vt:lpstr>New Compute Platforms for X8</vt:lpstr>
      <vt:lpstr>Expressway X8.1 Scalability</vt:lpstr>
      <vt:lpstr>Expressway Rich Media Session Licenses</vt:lpstr>
      <vt:lpstr>Expressway License Keys</vt:lpstr>
      <vt:lpstr>Design and Deployment Considerations</vt:lpstr>
      <vt:lpstr>Expressway &amp; Jabber Service Discovery</vt:lpstr>
      <vt:lpstr>Split DNS SRV Record Requirements</vt:lpstr>
      <vt:lpstr>Reverse proxy usage</vt:lpstr>
      <vt:lpstr>Home Cluster Discovery</vt:lpstr>
      <vt:lpstr>Protocol Workload Summary</vt:lpstr>
      <vt:lpstr>Hybrid Deployment - Cloud based IM&amp;P</vt:lpstr>
      <vt:lpstr>Contact Search Considerations (Cloud based IM&amp;P)</vt:lpstr>
      <vt:lpstr>Contact Search Considerations (on-premise IM&amp;P)</vt:lpstr>
      <vt:lpstr>Media Path Summary</vt:lpstr>
      <vt:lpstr>Expressway Clustering, 4+2</vt:lpstr>
      <vt:lpstr>Mobile &amp; Remote Access Deployment Options</vt:lpstr>
      <vt:lpstr>Global Deployment Topology &amp; Geo DNS</vt:lpstr>
      <vt:lpstr>Unsupported Features</vt:lpstr>
      <vt:lpstr>Unsupported: Unbalanced Expressway Deployments</vt:lpstr>
      <vt:lpstr>Unsupported: Expressway Chained Traversal</vt:lpstr>
      <vt:lpstr>Existing VCS Customers</vt:lpstr>
      <vt:lpstr>Parallel Deployments of VCS &amp; Expressway</vt:lpstr>
      <vt:lpstr>AnyConnect &amp; Expressway Coexistence</vt:lpstr>
      <vt:lpstr>Expressway Configuration</vt:lpstr>
      <vt:lpstr>Expressway Configuration Summary</vt:lpstr>
      <vt:lpstr>Unified Communications Configuration</vt:lpstr>
      <vt:lpstr>Unified Communications Configuration</vt:lpstr>
      <vt:lpstr>Expressway C Domain Configuration</vt:lpstr>
      <vt:lpstr>Expressway C Traversal Client Zone</vt:lpstr>
      <vt:lpstr>Expressway E Traversal Server Zone</vt:lpstr>
      <vt:lpstr>Allowed Reverse Proxy Traffic</vt:lpstr>
      <vt:lpstr>Expressway C Unified Communications Status</vt:lpstr>
      <vt:lpstr>Unified CM Requirements</vt:lpstr>
      <vt:lpstr>Expressway Remote Access</vt:lpstr>
      <vt:lpstr>Interaction with SIP trunk</vt:lpstr>
      <vt:lpstr>UDS Directory Search </vt:lpstr>
      <vt:lpstr>Pre-requisites to supporting multiple Unified CM Clusters</vt:lpstr>
      <vt:lpstr>Unified CM Bulk Certificate Management</vt:lpstr>
      <vt:lpstr>External NTP source for TC endpoints</vt:lpstr>
      <vt:lpstr>Security</vt:lpstr>
      <vt:lpstr>Firewall Port Details</vt:lpstr>
      <vt:lpstr>Media Port Range Expansion</vt:lpstr>
      <vt:lpstr>Traversal Media Port Changes</vt:lpstr>
      <vt:lpstr>Client Authentication at the Edge</vt:lpstr>
      <vt:lpstr>Edge Server Authentication</vt:lpstr>
      <vt:lpstr>Expressway Server Certificates</vt:lpstr>
      <vt:lpstr>Expressway Server Certificates</vt:lpstr>
      <vt:lpstr>Expressway Certs and Clustering</vt:lpstr>
      <vt:lpstr>Expressway Certificate Signing Request (CSR)</vt:lpstr>
      <vt:lpstr>Cert Subject Alternative Name (SAN) requirements</vt:lpstr>
      <vt:lpstr>Unified CM Mixed Mode &amp; Expressway SANs</vt:lpstr>
      <vt:lpstr>Optional SANs for future usage</vt:lpstr>
      <vt:lpstr>Expressway Trusted CA Certificates</vt:lpstr>
      <vt:lpstr>Expressway Trusted CA Certificates</vt:lpstr>
      <vt:lpstr>Closing Thoughts</vt:lpstr>
      <vt:lpstr>High Level Deployment Guidance</vt:lpstr>
      <vt:lpstr>Key Takeaways</vt:lpstr>
      <vt:lpstr>PowerPoint Presentation</vt:lpstr>
      <vt:lpstr>Q&amp;A</vt:lpstr>
      <vt:lpstr>PowerPoint Presentation</vt:lpstr>
      <vt:lpstr>TC 7.0.1 Endpoint Provisioning</vt:lpstr>
      <vt:lpstr>TC 7.0.1 Endpoint Provisioning</vt:lpstr>
      <vt:lpstr>TC 7.0.1 Endpoint Provisioning</vt:lpstr>
      <vt:lpstr>TC 7.0.1 Endpoint Provisioning</vt:lpstr>
      <vt:lpstr>TC 7.0.1 Endpoint Provisioning</vt:lpstr>
      <vt:lpstr>TC 7.0.1 Endpoint Provisioning</vt:lpstr>
      <vt:lpstr>TC 7.0.1 Endpoint Provisioning</vt:lpstr>
      <vt:lpstr>TC 7.0.1 Endpoint Provisioning</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kroarty@cisco.com</dc:creator>
  <cp:lastModifiedBy>Sean Alexander</cp:lastModifiedBy>
  <cp:revision>252</cp:revision>
  <dcterms:created xsi:type="dcterms:W3CDTF">2013-02-13T19:44:40Z</dcterms:created>
  <dcterms:modified xsi:type="dcterms:W3CDTF">2014-05-23T07:11:48Z</dcterms:modified>
</cp:coreProperties>
</file>