
<file path=[Content_Types].xml><?xml version="1.0" encoding="utf-8"?>
<Types xmlns="http://schemas.openxmlformats.org/package/2006/content-types">
  <Default Extension="xml" ContentType="application/xml"/>
  <Default Extension="WAV" ContentType="audio/wav"/>
  <Default Extension="jpe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00" autoAdjust="0"/>
  </p:normalViewPr>
  <p:slideViewPr>
    <p:cSldViewPr snapToGrid="0" snapToObjects="1">
      <p:cViewPr varScale="1">
        <p:scale>
          <a:sx n="101" d="100"/>
          <a:sy n="101" d="100"/>
        </p:scale>
        <p:origin x="-1792" y="-112"/>
      </p:cViewPr>
      <p:guideLst>
        <p:guide orient="horz" pos="2160"/>
        <p:guide pos="2880"/>
      </p:guideLst>
    </p:cSldViewPr>
  </p:slideViewPr>
  <p:outlineViewPr>
    <p:cViewPr>
      <p:scale>
        <a:sx n="33" d="100"/>
        <a:sy n="33" d="100"/>
      </p:scale>
      <p:origin x="0" y="6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980D2-FB8F-524F-A425-5168445ADB99}" type="datetimeFigureOut">
              <a:rPr lang="en-US" smtClean="0"/>
              <a:t>16/06/14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613F1-E786-EA48-B42B-AD641337B415}" type="slidenum">
              <a:rPr lang="en-US" smtClean="0"/>
              <a:t>‹#›</a:t>
            </a:fld>
            <a:endParaRPr lang="en-US"/>
          </a:p>
        </p:txBody>
      </p:sp>
    </p:spTree>
    <p:extLst>
      <p:ext uri="{BB962C8B-B14F-4D97-AF65-F5344CB8AC3E}">
        <p14:creationId xmlns:p14="http://schemas.microsoft.com/office/powerpoint/2010/main" val="40103132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BE29F84-AA12-E84F-A99C-506DABAF4952}" type="slidenum">
              <a:rPr lang="en-CA"/>
              <a:pPr/>
              <a:t>3</a:t>
            </a:fld>
            <a:endParaRPr lang="en-CA"/>
          </a:p>
        </p:txBody>
      </p:sp>
      <p:sp>
        <p:nvSpPr>
          <p:cNvPr id="19459" name="Rectangle 2"/>
          <p:cNvSpPr>
            <a:spLocks noGrp="1" noRot="1" noChangeAspect="1" noChangeArrowheads="1" noTextEdit="1"/>
          </p:cNvSpPr>
          <p:nvPr>
            <p:ph type="sldImg"/>
          </p:nvPr>
        </p:nvSpPr>
        <p:spPr>
          <a:xfrm>
            <a:off x="1135063" y="674688"/>
            <a:ext cx="4595812" cy="3446462"/>
          </a:xfrm>
          <a:ln/>
        </p:spPr>
      </p:sp>
      <p:sp>
        <p:nvSpPr>
          <p:cNvPr id="19460" name="Rectangle 3"/>
          <p:cNvSpPr>
            <a:spLocks noGrp="1" noChangeArrowheads="1"/>
          </p:cNvSpPr>
          <p:nvPr>
            <p:ph type="body" idx="1"/>
          </p:nvPr>
        </p:nvSpPr>
        <p:spPr>
          <a:xfrm>
            <a:off x="914400" y="4348163"/>
            <a:ext cx="5029200" cy="4121150"/>
          </a:xfrm>
          <a:noFill/>
          <a:ln/>
        </p:spPr>
        <p:txBody>
          <a:bodyPr/>
          <a:lstStyle/>
          <a:p>
            <a:pPr eaLnBrk="1" hangingPunct="1"/>
            <a:endParaRPr lang="en-US">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B5D40B5-0C21-4E97-ADE1-25CFE4935C82}" type="slidenum">
              <a:rPr lang="en-US" sz="800">
                <a:solidFill>
                  <a:srgbClr val="8E8E95"/>
                </a:solidFill>
                <a:latin typeface="Calibri" charset="0"/>
              </a:rPr>
              <a:pPr eaLnBrk="1" hangingPunct="1"/>
              <a:t>7</a:t>
            </a:fld>
            <a:endParaRPr lang="en-US" sz="800">
              <a:solidFill>
                <a:srgbClr val="8E8E95"/>
              </a:solidFill>
              <a:latin typeface="Calibri" charset="0"/>
            </a:endParaRPr>
          </a:p>
        </p:txBody>
      </p:sp>
      <p:sp>
        <p:nvSpPr>
          <p:cNvPr id="66563" name="Rectangle 11"/>
          <p:cNvSpPr txBox="1">
            <a:spLocks noGrp="1" noChangeArrowheads="1"/>
          </p:cNvSpPr>
          <p:nvPr/>
        </p:nvSpPr>
        <p:spPr bwMode="auto">
          <a:xfrm>
            <a:off x="5800725" y="8539163"/>
            <a:ext cx="793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5" tIns="0" rIns="18465" bIns="0" anchor="b"/>
          <a:lstStyle>
            <a:lvl1pPr defTabSz="885825" eaLnBrk="0" hangingPunct="0">
              <a:defRPr sz="2400">
                <a:solidFill>
                  <a:schemeClr val="tx1"/>
                </a:solidFill>
                <a:latin typeface="Arial" charset="0"/>
                <a:cs typeface="Arial" charset="0"/>
              </a:defRPr>
            </a:lvl1pPr>
            <a:lvl2pPr marL="37931725" indent="-37474525" defTabSz="8858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a:fld id="{3D4EFF70-5CEB-4758-92C0-7EA0E1CB11FB}" type="slidenum">
              <a:rPr lang="en-US" sz="800"/>
              <a:pPr algn="r"/>
              <a:t>7</a:t>
            </a:fld>
            <a:endParaRPr lang="en-US" sz="800"/>
          </a:p>
        </p:txBody>
      </p:sp>
      <p:sp>
        <p:nvSpPr>
          <p:cNvPr id="66564" name="Rectangle 2"/>
          <p:cNvSpPr>
            <a:spLocks noGrp="1" noRot="1" noChangeAspect="1" noChangeArrowheads="1" noTextEdit="1"/>
          </p:cNvSpPr>
          <p:nvPr>
            <p:ph type="sldImg"/>
          </p:nvPr>
        </p:nvSpPr>
        <p:spPr bwMode="auto">
          <a:xfrm>
            <a:off x="841375" y="239713"/>
            <a:ext cx="5232400" cy="3924300"/>
          </a:xfrm>
          <a:noFill/>
          <a:ln>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xfrm>
            <a:off x="396875" y="4306888"/>
            <a:ext cx="5989638"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8" tIns="49242" rIns="93868" bIns="49242"/>
          <a:lstStyle/>
          <a:p>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the customer was</a:t>
            </a:r>
            <a:r>
              <a:rPr lang="en-US" baseline="0" dirty="0" smtClean="0"/>
              <a:t> trying to tune their AMD to correctly identify as many AM as possible to avoid sending them to the Agents.</a:t>
            </a:r>
          </a:p>
          <a:p>
            <a:r>
              <a:rPr lang="en-US" baseline="0" dirty="0" smtClean="0"/>
              <a:t>Tuning of the algorithm is a standard practice </a:t>
            </a:r>
            <a:endParaRPr lang="en-US" dirty="0"/>
          </a:p>
        </p:txBody>
      </p:sp>
      <p:sp>
        <p:nvSpPr>
          <p:cNvPr id="4" name="Slide Number Placeholder 3"/>
          <p:cNvSpPr>
            <a:spLocks noGrp="1"/>
          </p:cNvSpPr>
          <p:nvPr>
            <p:ph type="sldNum" sz="quarter" idx="10"/>
          </p:nvPr>
        </p:nvSpPr>
        <p:spPr/>
        <p:txBody>
          <a:bodyPr/>
          <a:lstStyle/>
          <a:p>
            <a:fld id="{640344F9-B904-D045-9C81-19BB210BA79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customer’s campaign was set up to drop AM calls, so there is no need to try to detect a beep.  </a:t>
            </a:r>
          </a:p>
          <a:p>
            <a:r>
              <a:rPr lang="en-US" baseline="0" dirty="0" smtClean="0"/>
              <a:t>Analysis period was set up to be 2000 ms for this customer.</a:t>
            </a:r>
            <a:endParaRPr lang="en-US" dirty="0"/>
          </a:p>
        </p:txBody>
      </p:sp>
      <p:sp>
        <p:nvSpPr>
          <p:cNvPr id="4" name="Slide Number Placeholder 3"/>
          <p:cNvSpPr>
            <a:spLocks noGrp="1"/>
          </p:cNvSpPr>
          <p:nvPr>
            <p:ph type="sldNum" sz="quarter" idx="10"/>
          </p:nvPr>
        </p:nvSpPr>
        <p:spPr/>
        <p:txBody>
          <a:bodyPr/>
          <a:lstStyle/>
          <a:p>
            <a:fld id="{640344F9-B904-D045-9C81-19BB210BA796}"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calls can never be</a:t>
            </a:r>
            <a:r>
              <a:rPr lang="en-US" baseline="0" dirty="0" smtClean="0"/>
              <a:t> correctly designated.  </a:t>
            </a:r>
            <a:endParaRPr lang="en-US" dirty="0"/>
          </a:p>
        </p:txBody>
      </p:sp>
      <p:sp>
        <p:nvSpPr>
          <p:cNvPr id="4" name="Slide Number Placeholder 3"/>
          <p:cNvSpPr>
            <a:spLocks noGrp="1"/>
          </p:cNvSpPr>
          <p:nvPr>
            <p:ph type="sldNum" sz="quarter" idx="10"/>
          </p:nvPr>
        </p:nvSpPr>
        <p:spPr/>
        <p:txBody>
          <a:bodyPr/>
          <a:lstStyle/>
          <a:p>
            <a:fld id="{640344F9-B904-D045-9C81-19BB210BA79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 live customer drop must</a:t>
            </a:r>
            <a:r>
              <a:rPr lang="en-US" baseline="0" dirty="0" smtClean="0"/>
              <a:t> be determined manually.  (If we knew it was a live call we wouldn’t have dropped it)  You must record calls – and go through the ones that are not considered live voice to determine if they were correctly </a:t>
            </a:r>
            <a:r>
              <a:rPr lang="en-US" baseline="0" dirty="0" err="1" smtClean="0"/>
              <a:t>dispositioned</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CA37A27-14E8-6D4A-BCCD-D758B01F87A9}" type="slidenum">
              <a:rPr lang="en-CA" smtClean="0"/>
              <a:pPr>
                <a:defRPr/>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170951"/>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153757"/>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164771"/>
            <a:ext cx="4142232" cy="4961709"/>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164771"/>
            <a:ext cx="4005072" cy="4961709"/>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a:t>
            </a:r>
            <a:r>
              <a:rPr lang="en-US" sz="600" baseline="0" dirty="0" smtClean="0">
                <a:solidFill>
                  <a:srgbClr val="C0C0C0"/>
                </a:solidFill>
                <a:latin typeface="+mj-lt"/>
              </a:rPr>
              <a:t> Public</a:t>
            </a:r>
            <a:endParaRPr lang="en-US" sz="600" dirty="0">
              <a:solidFill>
                <a:srgbClr val="C0C0C0"/>
              </a:solidFill>
              <a:latin typeface="+mj-lt"/>
            </a:endParaRPr>
          </a:p>
        </p:txBody>
      </p:sp>
      <p:sp>
        <p:nvSpPr>
          <p:cNvPr id="10"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2012 Cisco and/or its affiliates. All rights reserved.</a:t>
            </a:r>
            <a:endParaRPr lang="en-US" sz="600" kern="1200" dirty="0">
              <a:solidFill>
                <a:srgbClr val="C0C0C0"/>
              </a:solidFill>
              <a:latin typeface="+mj-lt"/>
              <a:ea typeface="+mn-ea"/>
              <a:cs typeface="+mn-cs"/>
            </a:endParaRPr>
          </a:p>
        </p:txBody>
      </p:sp>
      <p:sp>
        <p:nvSpPr>
          <p:cNvPr id="11"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ext Placeholder 15"/>
          <p:cNvSpPr>
            <a:spLocks noGrp="1"/>
          </p:cNvSpPr>
          <p:nvPr>
            <p:ph type="body" sz="quarter" idx="13" hasCustomPrompt="1"/>
          </p:nvPr>
        </p:nvSpPr>
        <p:spPr>
          <a:xfrm>
            <a:off x="4830903" y="153757"/>
            <a:ext cx="4132262" cy="838200"/>
          </a:xfrm>
        </p:spPr>
        <p:txBody>
          <a:bodyPr lIns="82296" rIns="82296"/>
          <a:lstStyle>
            <a:lvl1pPr marL="0" indent="0" algn="l" defTabSz="914400"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5" y="6378339"/>
            <a:ext cx="8477250" cy="162912"/>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124016"/>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143000"/>
            <a:ext cx="8439461" cy="4638675"/>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xmlns:p14="http://schemas.microsoft.com/office/powerpoint/2010/mai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smtClean="0">
                <a:solidFill>
                  <a:schemeClr val="bg1"/>
                </a:solidFill>
                <a:latin typeface="+mj-lt"/>
              </a:rPr>
              <a:t>Cisco Public</a:t>
            </a:r>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22"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xmlns:p14="http://schemas.microsoft.com/office/powerpoint/2010/mai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smtClean="0">
                <a:solidFill>
                  <a:srgbClr val="C0C0C0"/>
                </a:solidFill>
                <a:latin typeface="+mj-lt"/>
                <a:ea typeface="+mn-ea"/>
                <a:cs typeface="+mn-cs"/>
              </a:rPr>
              <a:t>Cisco</a:t>
            </a:r>
            <a:r>
              <a:rPr lang="en-US" sz="600" kern="1200" baseline="0" dirty="0" smtClean="0">
                <a:solidFill>
                  <a:srgbClr val="C0C0C0"/>
                </a:solidFill>
                <a:latin typeface="+mj-lt"/>
                <a:ea typeface="+mn-ea"/>
                <a:cs typeface="+mn-cs"/>
              </a:rPr>
              <a:t> Public</a:t>
            </a:r>
            <a:endParaRPr lang="en-US" sz="600" kern="1200" dirty="0">
              <a:solidFill>
                <a:srgbClr val="C0C0C0"/>
              </a:solidFill>
              <a:latin typeface="+mj-lt"/>
              <a:ea typeface="+mn-ea"/>
              <a:cs typeface="+mn-cs"/>
            </a:endParaRPr>
          </a:p>
        </p:txBody>
      </p:sp>
      <p:sp>
        <p:nvSpPr>
          <p:cNvPr id="8"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0"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5"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8"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9"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0"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1"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3"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40" name="Media Placeholder 39"/>
          <p:cNvSpPr>
            <a:spLocks noGrp="1"/>
          </p:cNvSpPr>
          <p:nvPr>
            <p:ph type="media" sz="quarter" idx="11" hasCustomPrompt="1"/>
          </p:nvPr>
        </p:nvSpPr>
        <p:spPr>
          <a:xfrm>
            <a:off x="673957" y="777240"/>
            <a:ext cx="786384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5" name="Rounded Rectangle 64"/>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a:t>
            </a:r>
            <a:r>
              <a:rPr lang="en-US" sz="600" dirty="0" smtClean="0">
                <a:solidFill>
                  <a:schemeClr val="bg2"/>
                </a:solidFill>
                <a:latin typeface="+mj-lt"/>
              </a:rPr>
              <a:t>Public</a:t>
            </a:r>
            <a:endParaRPr lang="en-US" sz="600" dirty="0">
              <a:solidFill>
                <a:schemeClr val="bg2"/>
              </a:solidFill>
              <a:latin typeface="+mj-lt"/>
            </a:endParaRPr>
          </a:p>
        </p:txBody>
      </p:sp>
      <p:sp>
        <p:nvSpPr>
          <p:cNvPr id="7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71"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a:t>
            </a:r>
            <a:r>
              <a:rPr lang="en-US" sz="600" kern="1200" dirty="0" smtClean="0">
                <a:solidFill>
                  <a:srgbClr val="C0C0C0"/>
                </a:solidFill>
                <a:latin typeface="+mj-lt"/>
                <a:ea typeface="+mn-ea"/>
                <a:cs typeface="+mn-cs"/>
              </a:rPr>
              <a:t>Public</a:t>
            </a:r>
            <a:endParaRPr lang="en-US" sz="600" kern="1200" dirty="0">
              <a:solidFill>
                <a:srgbClr val="C0C0C0"/>
              </a:solidFill>
              <a:latin typeface="+mj-lt"/>
              <a:ea typeface="+mn-ea"/>
              <a:cs typeface="+mn-cs"/>
            </a:endParaRPr>
          </a:p>
        </p:txBody>
      </p:sp>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EE101A-D62D-6449-88E3-5BFA1B42F685}" type="datetimeFigureOut">
              <a:rPr lang="en-US" smtClean="0"/>
              <a:t>16/06/14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3392946-EE79-6146-A177-D7030EBF98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700"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9"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a:t>
            </a:r>
            <a:r>
              <a:rPr lang="en-US" sz="600" dirty="0" smtClean="0">
                <a:solidFill>
                  <a:schemeClr val="bg2"/>
                </a:solidFill>
                <a:latin typeface="+mj-lt"/>
              </a:rPr>
              <a:t>Public</a:t>
            </a:r>
            <a:endParaRPr lang="en-US" sz="600" dirty="0">
              <a:solidFill>
                <a:schemeClr val="bg2"/>
              </a:solidFill>
              <a:latin typeface="+mj-lt"/>
            </a:endParaRPr>
          </a:p>
        </p:txBody>
      </p:sp>
      <p:sp>
        <p:nvSpPr>
          <p:cNvPr id="7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2012 Cisco and/or its affiliates. All rights reserved.</a:t>
            </a:r>
            <a:endParaRPr lang="en-US" sz="600" dirty="0">
              <a:solidFill>
                <a:srgbClr val="FFFFFF"/>
              </a:solidFill>
              <a:latin typeface="+mj-lt"/>
            </a:endParaRPr>
          </a:p>
        </p:txBody>
      </p:sp>
      <p:sp>
        <p:nvSpPr>
          <p:cNvPr id="71"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a:t>
            </a:r>
            <a:r>
              <a:rPr lang="en-US" sz="600" baseline="0" dirty="0" smtClean="0">
                <a:solidFill>
                  <a:srgbClr val="C0C0C0"/>
                </a:solidFill>
                <a:latin typeface="+mj-lt"/>
              </a:rPr>
              <a:t> Public</a:t>
            </a:r>
            <a:endParaRPr lang="en-US" sz="600" dirty="0">
              <a:solidFill>
                <a:srgbClr val="C0C0C0"/>
              </a:solidFill>
              <a:latin typeface="+mj-lt"/>
            </a:endParaRPr>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 cstate="print"/>
          <a:stretch>
            <a:fillRect/>
          </a:stretch>
        </p:blipFill>
        <p:spPr>
          <a:xfrm>
            <a:off x="333375" y="6378339"/>
            <a:ext cx="8477250" cy="162912"/>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 cstate="print"/>
          <a:stretch>
            <a:fillRect/>
          </a:stretch>
        </p:blipFill>
        <p:spPr>
          <a:xfrm>
            <a:off x="333375" y="6378339"/>
            <a:ext cx="8477250" cy="162912"/>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170951"/>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175657"/>
            <a:ext cx="8578850" cy="5133703"/>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127407"/>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110343"/>
            <a:ext cx="4122425" cy="5195102"/>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110343"/>
            <a:ext cx="4122425" cy="5195102"/>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153886"/>
            <a:ext cx="4103687" cy="5151559"/>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2012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Cisco Public</a:t>
            </a:r>
            <a:endParaRPr lang="en-US" sz="600" dirty="0">
              <a:solidFill>
                <a:srgbClr val="C0C0C0"/>
              </a:solidFill>
              <a:latin typeface="+mj-lt"/>
            </a:endParaRPr>
          </a:p>
        </p:txBody>
      </p:sp>
      <p:sp>
        <p:nvSpPr>
          <p:cNvPr id="13"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itle 15"/>
          <p:cNvSpPr>
            <a:spLocks noGrp="1"/>
          </p:cNvSpPr>
          <p:nvPr>
            <p:ph type="title"/>
          </p:nvPr>
        </p:nvSpPr>
        <p:spPr>
          <a:xfrm>
            <a:off x="229702" y="105635"/>
            <a:ext cx="8588861" cy="838200"/>
          </a:xfrm>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5" y="6378339"/>
            <a:ext cx="8477250" cy="162912"/>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 Id="rId3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Public</a:t>
            </a:r>
            <a:endParaRPr lang="en-US" sz="600" dirty="0">
              <a:solidFill>
                <a:srgbClr val="C0C0C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9"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5.xml"/><Relationship Id="rId5" Type="http://schemas.openxmlformats.org/officeDocument/2006/relationships/image" Target="../media/image11.png"/><Relationship Id="rId6" Type="http://schemas.openxmlformats.org/officeDocument/2006/relationships/image" Target="../media/image9.png"/><Relationship Id="rId1" Type="http://schemas.microsoft.com/office/2007/relationships/media" Target="../media/media3.WAV"/><Relationship Id="rId2" Type="http://schemas.openxmlformats.org/officeDocument/2006/relationships/audio" Target="../media/media3.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tif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3.xml"/><Relationship Id="rId5" Type="http://schemas.openxmlformats.org/officeDocument/2006/relationships/image" Target="../media/image8.png"/><Relationship Id="rId6"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notesSlide" Target="../notesSlides/notesSlide4.xml"/><Relationship Id="rId5" Type="http://schemas.openxmlformats.org/officeDocument/2006/relationships/image" Target="../media/image10.png"/><Relationship Id="rId6" Type="http://schemas.openxmlformats.org/officeDocument/2006/relationships/image" Target="../media/image9.png"/><Relationship Id="rId1" Type="http://schemas.microsoft.com/office/2007/relationships/media" Target="../media/media2.WAV"/><Relationship Id="rId2"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ctrTitle"/>
          </p:nvPr>
        </p:nvSpPr>
        <p:spPr>
          <a:xfrm>
            <a:off x="292100" y="1917167"/>
            <a:ext cx="8597899" cy="2407042"/>
          </a:xfrm>
        </p:spPr>
        <p:txBody>
          <a:bodyPr>
            <a:normAutofit/>
          </a:bodyPr>
          <a:lstStyle/>
          <a:p>
            <a:pPr>
              <a:buClr>
                <a:schemeClr val="accent1"/>
              </a:buClr>
              <a:defRPr/>
            </a:pPr>
            <a:r>
              <a:rPr lang="en-US" dirty="0" smtClean="0"/>
              <a:t>Call Progress Analysis (CPA) </a:t>
            </a:r>
            <a:br>
              <a:rPr lang="en-US" dirty="0" smtClean="0"/>
            </a:br>
            <a:r>
              <a:rPr lang="en-US" dirty="0" smtClean="0"/>
              <a:t>Tuning / Best Practices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WrongDesignation.bmp"/>
          <p:cNvPicPr>
            <a:picLocks noChangeAspect="1"/>
          </p:cNvPicPr>
          <p:nvPr/>
        </p:nvPicPr>
        <p:blipFill>
          <a:blip r:embed="rId5"/>
          <a:stretch>
            <a:fillRect/>
          </a:stretch>
        </p:blipFill>
        <p:spPr>
          <a:xfrm>
            <a:off x="1212850" y="1524000"/>
            <a:ext cx="6788832" cy="4514849"/>
          </a:xfrm>
          <a:prstGeom prst="rect">
            <a:avLst/>
          </a:prstGeom>
        </p:spPr>
      </p:pic>
      <p:sp>
        <p:nvSpPr>
          <p:cNvPr id="2" name="Title 1"/>
          <p:cNvSpPr>
            <a:spLocks noGrp="1"/>
          </p:cNvSpPr>
          <p:nvPr>
            <p:ph type="title"/>
          </p:nvPr>
        </p:nvSpPr>
        <p:spPr/>
        <p:txBody>
          <a:bodyPr>
            <a:normAutofit/>
          </a:bodyPr>
          <a:lstStyle/>
          <a:p>
            <a:r>
              <a:rPr lang="en-US" dirty="0" smtClean="0"/>
              <a:t>CPA Challenges – Incorrect Designation</a:t>
            </a:r>
            <a:endParaRPr lang="en-US" dirty="0"/>
          </a:p>
        </p:txBody>
      </p:sp>
      <p:cxnSp>
        <p:nvCxnSpPr>
          <p:cNvPr id="6" name="Straight Connector 5"/>
          <p:cNvCxnSpPr/>
          <p:nvPr/>
        </p:nvCxnSpPr>
        <p:spPr>
          <a:xfrm rot="16200000" flipH="1">
            <a:off x="4024860" y="3740415"/>
            <a:ext cx="2680215" cy="4"/>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4759" y="2527300"/>
            <a:ext cx="1644649" cy="369332"/>
          </a:xfrm>
          <a:prstGeom prst="rect">
            <a:avLst/>
          </a:prstGeom>
          <a:noFill/>
        </p:spPr>
        <p:txBody>
          <a:bodyPr wrap="square" rtlCol="0">
            <a:spAutoFit/>
          </a:bodyPr>
          <a:lstStyle/>
          <a:p>
            <a:r>
              <a:rPr lang="en-US" dirty="0" smtClean="0"/>
              <a:t>Voice Energy</a:t>
            </a:r>
            <a:endParaRPr lang="en-US" dirty="0"/>
          </a:p>
        </p:txBody>
      </p:sp>
      <p:cxnSp>
        <p:nvCxnSpPr>
          <p:cNvPr id="8" name="Straight Connector 7"/>
          <p:cNvCxnSpPr/>
          <p:nvPr/>
        </p:nvCxnSpPr>
        <p:spPr>
          <a:xfrm rot="5400000">
            <a:off x="4781292" y="4380965"/>
            <a:ext cx="1410221" cy="1588"/>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5111750"/>
            <a:ext cx="3244850" cy="369332"/>
          </a:xfrm>
          <a:prstGeom prst="rect">
            <a:avLst/>
          </a:prstGeom>
          <a:noFill/>
        </p:spPr>
        <p:txBody>
          <a:bodyPr wrap="square" rtlCol="0">
            <a:spAutoFit/>
          </a:bodyPr>
          <a:lstStyle/>
          <a:p>
            <a:r>
              <a:rPr lang="en-US" dirty="0" smtClean="0"/>
              <a:t>Minimum Valid Speech Period</a:t>
            </a:r>
          </a:p>
        </p:txBody>
      </p:sp>
      <p:cxnSp>
        <p:nvCxnSpPr>
          <p:cNvPr id="10" name="Straight Connector 9"/>
          <p:cNvCxnSpPr/>
          <p:nvPr/>
        </p:nvCxnSpPr>
        <p:spPr>
          <a:xfrm rot="16200000" flipH="1">
            <a:off x="6931025" y="3096414"/>
            <a:ext cx="1174744" cy="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493547" y="4965700"/>
            <a:ext cx="343687" cy="635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89522" y="4959350"/>
            <a:ext cx="343687"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432550" y="2635250"/>
            <a:ext cx="107315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51402" y="1771652"/>
            <a:ext cx="2762249" cy="646331"/>
          </a:xfrm>
          <a:prstGeom prst="rect">
            <a:avLst/>
          </a:prstGeom>
          <a:noFill/>
        </p:spPr>
        <p:txBody>
          <a:bodyPr wrap="square" rtlCol="0">
            <a:spAutoFit/>
          </a:bodyPr>
          <a:lstStyle/>
          <a:p>
            <a:pPr algn="ctr"/>
            <a:r>
              <a:rPr lang="en-US" dirty="0" smtClean="0"/>
              <a:t>Minimum Silence Period</a:t>
            </a:r>
          </a:p>
          <a:p>
            <a:pPr algn="ctr"/>
            <a:r>
              <a:rPr lang="en-US" dirty="0" smtClean="0"/>
              <a:t>(750 ms)</a:t>
            </a:r>
          </a:p>
        </p:txBody>
      </p:sp>
      <p:cxnSp>
        <p:nvCxnSpPr>
          <p:cNvPr id="15" name="Straight Connector 14"/>
          <p:cNvCxnSpPr/>
          <p:nvPr/>
        </p:nvCxnSpPr>
        <p:spPr>
          <a:xfrm rot="16200000" flipH="1">
            <a:off x="5832475" y="3102764"/>
            <a:ext cx="1174744" cy="6"/>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WrongDesignation.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93088" y="3136900"/>
            <a:ext cx="504825" cy="504825"/>
          </a:xfrm>
          <a:prstGeom prst="rect">
            <a:avLst/>
          </a:prstGeom>
        </p:spPr>
      </p:pic>
      <p:sp>
        <p:nvSpPr>
          <p:cNvPr id="21" name="TextBox 20"/>
          <p:cNvSpPr txBox="1"/>
          <p:nvPr/>
        </p:nvSpPr>
        <p:spPr>
          <a:xfrm>
            <a:off x="1701800" y="3060700"/>
            <a:ext cx="2108200" cy="1200329"/>
          </a:xfrm>
          <a:prstGeom prst="rect">
            <a:avLst/>
          </a:prstGeom>
          <a:noFill/>
        </p:spPr>
        <p:txBody>
          <a:bodyPr wrap="square" rtlCol="0">
            <a:spAutoFit/>
          </a:bodyPr>
          <a:lstStyle/>
          <a:p>
            <a:r>
              <a:rPr lang="en-US" dirty="0" smtClean="0"/>
              <a:t>Call designated as Voice because of the silence after the speech.</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00" fill="hold"/>
                                        <p:tgtEl>
                                          <p:spTgt spid="18"/>
                                        </p:tgtEl>
                                      </p:cBhvr>
                                    </p:cmd>
                                  </p:childTnLst>
                                </p:cTn>
                              </p:par>
                            </p:childTnLst>
                          </p:cTn>
                        </p:par>
                      </p:childTnLst>
                    </p:cTn>
                  </p:par>
                </p:childTnLst>
              </p:cTn>
              <p:nextCondLst>
                <p:cond evt="onClick" delay="0">
                  <p:tgtEl>
                    <p:spTgt spid="18"/>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Impacts to AMD Algorithm</a:t>
            </a:r>
            <a:endParaRPr lang="en-US" dirty="0"/>
          </a:p>
        </p:txBody>
      </p:sp>
      <p:graphicFrame>
        <p:nvGraphicFramePr>
          <p:cNvPr id="4" name="Content Placeholder 4"/>
          <p:cNvGraphicFramePr>
            <a:graphicFrameLocks/>
          </p:cNvGraphicFramePr>
          <p:nvPr/>
        </p:nvGraphicFramePr>
        <p:xfrm>
          <a:off x="330200" y="1439536"/>
          <a:ext cx="8267700" cy="3691265"/>
        </p:xfrm>
        <a:graphic>
          <a:graphicData uri="http://schemas.openxmlformats.org/drawingml/2006/table">
            <a:tbl>
              <a:tblPr firstRow="1" bandRow="1">
                <a:tableStyleId>{775DCB02-9BB8-47FD-8907-85C794F793BA}</a:tableStyleId>
              </a:tblPr>
              <a:tblGrid>
                <a:gridCol w="2171060"/>
                <a:gridCol w="1590428"/>
                <a:gridCol w="4506212"/>
              </a:tblGrid>
              <a:tr h="7870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Parameter </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Change</a:t>
                      </a:r>
                      <a:endParaRPr kumimoji="0" lang="en-CA" sz="1400" b="1" i="0" u="none" strike="noStrike" cap="none" normalizeH="0" baseline="0" dirty="0">
                        <a:ln>
                          <a:noFill/>
                        </a:ln>
                        <a:solidFill>
                          <a:srgbClr val="FFFFFF"/>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Result</a:t>
                      </a:r>
                      <a:endParaRPr kumimoji="0" lang="en-CA" sz="1400" b="1" i="0" u="none" strike="noStrike" cap="none" normalizeH="0" baseline="0" dirty="0">
                        <a:ln>
                          <a:noFill/>
                        </a:ln>
                        <a:solidFill>
                          <a:srgbClr val="FFFFFF"/>
                        </a:solidFill>
                        <a:effectLst/>
                        <a:latin typeface="Times New Roman" charset="0"/>
                        <a:ea typeface="Times New Roman" charset="0"/>
                        <a:cs typeface="Times New Roman" charset="0"/>
                      </a:endParaRPr>
                    </a:p>
                  </a:txBody>
                  <a:tcPr marL="68580" marR="68580" marT="0" marB="0" anchor="ctr" horzOverflow="overflow"/>
                </a:tc>
              </a:tr>
              <a:tr h="96806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Minimum Silence Period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r>
                        <a:rPr lang="en-US" sz="1400" dirty="0" smtClean="0">
                          <a:solidFill>
                            <a:schemeClr val="accent3">
                              <a:lumMod val="10000"/>
                            </a:schemeClr>
                          </a:solidFill>
                        </a:rPr>
                        <a:t>Increase</a:t>
                      </a:r>
                      <a:endParaRPr lang="en-US" sz="1400" dirty="0">
                        <a:solidFill>
                          <a:schemeClr val="accent3">
                            <a:lumMod val="10000"/>
                          </a:schemeClr>
                        </a:solidFill>
                      </a:endParaRPr>
                    </a:p>
                  </a:txBody>
                  <a:tcPr marL="68580" marR="68580" marT="0" marB="0" anchor="ctr" horzOverflow="overflow"/>
                </a:tc>
                <a:tc>
                  <a:txBody>
                    <a:bodyPr/>
                    <a:lstStyle/>
                    <a:p>
                      <a:r>
                        <a:rPr lang="en-US" sz="1400" dirty="0" smtClean="0">
                          <a:solidFill>
                            <a:schemeClr val="accent3">
                              <a:lumMod val="10000"/>
                            </a:schemeClr>
                          </a:solidFill>
                        </a:rPr>
                        <a:t>May</a:t>
                      </a:r>
                      <a:r>
                        <a:rPr lang="en-US" sz="1400" baseline="0" dirty="0" smtClean="0">
                          <a:solidFill>
                            <a:schemeClr val="accent3">
                              <a:lumMod val="10000"/>
                            </a:schemeClr>
                          </a:solidFill>
                        </a:rPr>
                        <a:t> help correctly identify AM that have some natural pauses in the message.  If value is made too large (1sec) it could cause customer to hang up. </a:t>
                      </a:r>
                      <a:endParaRPr lang="en-US" sz="1400" dirty="0">
                        <a:solidFill>
                          <a:schemeClr val="accent3">
                            <a:lumMod val="10000"/>
                          </a:schemeClr>
                        </a:solidFill>
                      </a:endParaRPr>
                    </a:p>
                  </a:txBody>
                  <a:tcPr marL="68580" marR="68580" marT="0" marB="0" horzOverflow="overflow"/>
                </a:tc>
              </a:tr>
              <a:tr h="645378">
                <a:tc vMerge="1">
                  <a:txBody>
                    <a:bodyPr/>
                    <a:lstStyle/>
                    <a:p>
                      <a:endParaRPr lang="en-US"/>
                    </a:p>
                  </a:txBody>
                  <a:tcPr/>
                </a:tc>
                <a:tc>
                  <a:txBody>
                    <a:bodyPr/>
                    <a:lstStyle/>
                    <a:p>
                      <a:r>
                        <a:rPr lang="en-US" sz="1400" dirty="0" smtClean="0">
                          <a:solidFill>
                            <a:schemeClr val="accent3">
                              <a:lumMod val="10000"/>
                            </a:schemeClr>
                          </a:solidFill>
                        </a:rPr>
                        <a:t>Decrease</a:t>
                      </a:r>
                      <a:endParaRPr lang="en-US" sz="1400" dirty="0">
                        <a:solidFill>
                          <a:schemeClr val="accent3">
                            <a:lumMod val="10000"/>
                          </a:schemeClr>
                        </a:solidFill>
                      </a:endParaRPr>
                    </a:p>
                  </a:txBody>
                  <a:tcPr marL="68580" marR="68580" marT="0" marB="0" anchor="ctr" horzOverflow="overflow"/>
                </a:tc>
                <a:tc>
                  <a:txBody>
                    <a:bodyPr/>
                    <a:lstStyle/>
                    <a:p>
                      <a:r>
                        <a:rPr lang="en-US" sz="1400" dirty="0" smtClean="0">
                          <a:solidFill>
                            <a:schemeClr val="accent3">
                              <a:lumMod val="10000"/>
                            </a:schemeClr>
                          </a:solidFill>
                        </a:rPr>
                        <a:t>May</a:t>
                      </a:r>
                      <a:r>
                        <a:rPr lang="en-US" sz="1400" baseline="0" dirty="0" smtClean="0">
                          <a:solidFill>
                            <a:schemeClr val="accent3">
                              <a:lumMod val="10000"/>
                            </a:schemeClr>
                          </a:solidFill>
                        </a:rPr>
                        <a:t> cause AM to be designated voice if the message has pauses.</a:t>
                      </a:r>
                      <a:endParaRPr lang="en-US" sz="1400" dirty="0">
                        <a:solidFill>
                          <a:schemeClr val="accent3">
                            <a:lumMod val="10000"/>
                          </a:schemeClr>
                        </a:solidFill>
                      </a:endParaRPr>
                    </a:p>
                  </a:txBody>
                  <a:tcPr marL="68580" marR="68580" marT="0" marB="0" horzOverflow="overflow"/>
                </a:tc>
              </a:tr>
              <a:tr h="64537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Analysis Period</a:t>
                      </a:r>
                    </a:p>
                  </a:txBody>
                  <a:tcPr marL="68580" marR="68580" marT="0" marB="0" anchor="ctr" horzOverflow="overflow"/>
                </a:tc>
                <a:tc>
                  <a:txBody>
                    <a:bodyPr/>
                    <a:lstStyle/>
                    <a:p>
                      <a:r>
                        <a:rPr lang="en-US" sz="1400" dirty="0" smtClean="0">
                          <a:solidFill>
                            <a:schemeClr val="accent3">
                              <a:lumMod val="10000"/>
                            </a:schemeClr>
                          </a:solidFill>
                        </a:rPr>
                        <a:t>Increase</a:t>
                      </a:r>
                      <a:endParaRPr lang="en-US" sz="1400" dirty="0">
                        <a:solidFill>
                          <a:schemeClr val="accent3">
                            <a:lumMod val="10000"/>
                          </a:schemeClr>
                        </a:solidFill>
                      </a:endParaRPr>
                    </a:p>
                  </a:txBody>
                  <a:tcPr marL="68580" marR="68580" marT="0" marB="0" anchor="ctr" horzOverflow="overflow"/>
                </a:tc>
                <a:tc>
                  <a:txBody>
                    <a:bodyPr/>
                    <a:lstStyle/>
                    <a:p>
                      <a:r>
                        <a:rPr lang="en-US" sz="1400" dirty="0" smtClean="0">
                          <a:solidFill>
                            <a:schemeClr val="accent3">
                              <a:lumMod val="10000"/>
                            </a:schemeClr>
                          </a:solidFill>
                        </a:rPr>
                        <a:t>Businesses may have longer scripted</a:t>
                      </a:r>
                      <a:r>
                        <a:rPr lang="en-US" sz="1400" baseline="0" dirty="0" smtClean="0">
                          <a:solidFill>
                            <a:schemeClr val="accent3">
                              <a:lumMod val="10000"/>
                            </a:schemeClr>
                          </a:solidFill>
                        </a:rPr>
                        <a:t> greeting so it may help identify a live answer.</a:t>
                      </a:r>
                      <a:endParaRPr lang="en-US" sz="1400" dirty="0">
                        <a:solidFill>
                          <a:schemeClr val="accent3">
                            <a:lumMod val="10000"/>
                          </a:schemeClr>
                        </a:solidFill>
                      </a:endParaRPr>
                    </a:p>
                  </a:txBody>
                  <a:tcPr marL="68580" marR="68580" marT="0" marB="0" horzOverflow="overflow"/>
                </a:tc>
              </a:tr>
              <a:tr h="645378">
                <a:tc vMerge="1">
                  <a:txBody>
                    <a:bodyPr/>
                    <a:lstStyle/>
                    <a:p>
                      <a:endParaRPr lang="en-US"/>
                    </a:p>
                  </a:txBody>
                  <a:tcPr/>
                </a:tc>
                <a:tc>
                  <a:txBody>
                    <a:bodyPr/>
                    <a:lstStyle/>
                    <a:p>
                      <a:r>
                        <a:rPr lang="en-US" sz="1400" dirty="0" smtClean="0">
                          <a:solidFill>
                            <a:schemeClr val="accent3">
                              <a:lumMod val="10000"/>
                            </a:schemeClr>
                          </a:solidFill>
                        </a:rPr>
                        <a:t>Decrease</a:t>
                      </a:r>
                      <a:endParaRPr lang="en-US" sz="1400" dirty="0">
                        <a:solidFill>
                          <a:schemeClr val="accent3">
                            <a:lumMod val="10000"/>
                          </a:schemeClr>
                        </a:solidFill>
                      </a:endParaRPr>
                    </a:p>
                  </a:txBody>
                  <a:tcPr marL="68580" marR="68580" marT="0" marB="0" anchor="ctr" horzOverflow="overflow"/>
                </a:tc>
                <a:tc>
                  <a:txBody>
                    <a:bodyPr/>
                    <a:lstStyle/>
                    <a:p>
                      <a:r>
                        <a:rPr lang="en-US" sz="1400" dirty="0" smtClean="0">
                          <a:solidFill>
                            <a:schemeClr val="accent3">
                              <a:lumMod val="10000"/>
                            </a:schemeClr>
                          </a:solidFill>
                        </a:rPr>
                        <a:t>Can help eliminate</a:t>
                      </a:r>
                      <a:r>
                        <a:rPr lang="en-US" sz="1400" baseline="0" dirty="0" smtClean="0">
                          <a:solidFill>
                            <a:schemeClr val="accent3">
                              <a:lumMod val="10000"/>
                            </a:schemeClr>
                          </a:solidFill>
                        </a:rPr>
                        <a:t> shorter answering machine messages as voice.</a:t>
                      </a:r>
                      <a:endParaRPr lang="en-US" sz="1400" dirty="0">
                        <a:solidFill>
                          <a:schemeClr val="accent3">
                            <a:lumMod val="10000"/>
                          </a:schemeClr>
                        </a:solidFill>
                      </a:endParaRPr>
                    </a:p>
                  </a:txBody>
                  <a:tcPr marL="68580" marR="68580" marT="0" marB="0" horzOverflow="overflow"/>
                </a:tc>
              </a:tr>
            </a:tbl>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t>Considerations in Tuning AMD Settings</a:t>
            </a:r>
          </a:p>
        </p:txBody>
      </p:sp>
      <p:sp>
        <p:nvSpPr>
          <p:cNvPr id="24579" name="Content Placeholder 2"/>
          <p:cNvSpPr>
            <a:spLocks noGrp="1"/>
          </p:cNvSpPr>
          <p:nvPr>
            <p:ph sz="half" idx="1"/>
          </p:nvPr>
        </p:nvSpPr>
        <p:spPr>
          <a:xfrm>
            <a:off x="655638" y="1520825"/>
            <a:ext cx="8164512" cy="4787900"/>
          </a:xfrm>
        </p:spPr>
        <p:txBody>
          <a:bodyPr/>
          <a:lstStyle/>
          <a:p>
            <a:pPr eaLnBrk="1" hangingPunct="1"/>
            <a:r>
              <a:rPr lang="en-US" dirty="0"/>
              <a:t>Length of greeting for live voice calls</a:t>
            </a:r>
          </a:p>
          <a:p>
            <a:pPr marL="457200" lvl="1" indent="117475" eaLnBrk="1" hangingPunct="1"/>
            <a:r>
              <a:rPr lang="en-US" dirty="0"/>
              <a:t>Business Greeting vs. Personal Greeting</a:t>
            </a:r>
          </a:p>
          <a:p>
            <a:pPr marL="457200" lvl="1" indent="117475" eaLnBrk="1" hangingPunct="1"/>
            <a:r>
              <a:rPr lang="en-US" dirty="0"/>
              <a:t>Cultural Norm for primary demographic</a:t>
            </a:r>
          </a:p>
          <a:p>
            <a:pPr eaLnBrk="1" hangingPunct="1"/>
            <a:r>
              <a:rPr lang="en-US" dirty="0"/>
              <a:t>Noise and Interference</a:t>
            </a:r>
          </a:p>
          <a:p>
            <a:pPr marL="457200" lvl="1" indent="117475" eaLnBrk="1" hangingPunct="1"/>
            <a:r>
              <a:rPr lang="en-US" dirty="0"/>
              <a:t>Cell Phone</a:t>
            </a:r>
          </a:p>
          <a:p>
            <a:pPr marL="457200" lvl="1" indent="117475" eaLnBrk="1" hangingPunct="1"/>
            <a:r>
              <a:rPr lang="en-US" dirty="0"/>
              <a:t>Noisy office or business environment</a:t>
            </a:r>
          </a:p>
          <a:p>
            <a:pPr marL="457200" lvl="1" indent="117475" eaLnBrk="1" hangingPunct="1"/>
            <a:endParaRPr lang="en-US" dirty="0"/>
          </a:p>
          <a:p>
            <a:pPr eaLnBrk="1" hangingPunct="1">
              <a:buFont typeface="Wingdings" charset="2"/>
              <a:buNone/>
            </a:pPr>
            <a:endParaRPr lang="en-US" dirty="0"/>
          </a:p>
          <a:p>
            <a:pPr eaLnBrk="1" hangingPunct="1"/>
            <a:endParaRPr lang="en-US" dirty="0"/>
          </a:p>
          <a:p>
            <a:pPr marL="457200" lvl="1" indent="117475" eaLnBrk="1" hangingPunct="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40"/>
            <a:ext cx="8229600" cy="553998"/>
          </a:xfrm>
        </p:spPr>
        <p:txBody>
          <a:bodyPr>
            <a:spAutoFit/>
          </a:bodyPr>
          <a:lstStyle/>
          <a:p>
            <a:pPr eaLnBrk="1" hangingPunct="1">
              <a:defRPr/>
            </a:pPr>
            <a:r>
              <a:rPr lang="en-CA" kern="1200" dirty="0" smtClean="0">
                <a:ea typeface="MS PGothic" pitchFamily="34" charset="-128"/>
                <a:cs typeface="+mj-cs"/>
              </a:rPr>
              <a:t>AMD Tuning </a:t>
            </a:r>
            <a:r>
              <a:rPr lang="en-CA" dirty="0" smtClean="0">
                <a:ea typeface="MS PGothic" pitchFamily="34" charset="-128"/>
              </a:rPr>
              <a:t>P</a:t>
            </a:r>
            <a:r>
              <a:rPr lang="en-CA" kern="1200" dirty="0" smtClean="0">
                <a:ea typeface="MS PGothic" pitchFamily="34" charset="-128"/>
                <a:cs typeface="+mj-cs"/>
              </a:rPr>
              <a:t>rocess</a:t>
            </a:r>
          </a:p>
        </p:txBody>
      </p:sp>
      <p:sp>
        <p:nvSpPr>
          <p:cNvPr id="25603" name="Content Placeholder 2"/>
          <p:cNvSpPr>
            <a:spLocks noGrp="1"/>
          </p:cNvSpPr>
          <p:nvPr>
            <p:ph idx="1"/>
          </p:nvPr>
        </p:nvSpPr>
        <p:spPr>
          <a:xfrm>
            <a:off x="457200" y="1196975"/>
            <a:ext cx="8229600" cy="4929188"/>
          </a:xfrm>
        </p:spPr>
        <p:txBody>
          <a:bodyPr lIns="91440" tIns="45720" rIns="91440" bIns="45720"/>
          <a:lstStyle/>
          <a:p>
            <a:pPr eaLnBrk="1" hangingPunct="1"/>
            <a:r>
              <a:rPr lang="en-CA" dirty="0" smtClean="0"/>
              <a:t>Define the </a:t>
            </a:r>
            <a:r>
              <a:rPr lang="en-CA" dirty="0"/>
              <a:t>performance </a:t>
            </a:r>
            <a:r>
              <a:rPr lang="en-CA" dirty="0" smtClean="0"/>
              <a:t>target such as:</a:t>
            </a:r>
          </a:p>
          <a:p>
            <a:pPr lvl="1"/>
            <a:r>
              <a:rPr lang="en-CA" dirty="0" smtClean="0"/>
              <a:t>% AM not detected or % Live calls designated as AM.</a:t>
            </a:r>
          </a:p>
          <a:p>
            <a:pPr marL="228600" lvl="1" indent="-228600">
              <a:spcBef>
                <a:spcPts val="1440"/>
              </a:spcBef>
              <a:buSzPct val="90000"/>
              <a:buFont typeface="Arial" pitchFamily="34" charset="0"/>
              <a:buChar char="•"/>
            </a:pPr>
            <a:r>
              <a:rPr lang="en-CA" sz="2000" dirty="0" smtClean="0"/>
              <a:t>Test </a:t>
            </a:r>
            <a:r>
              <a:rPr lang="en-CA" sz="2000" dirty="0"/>
              <a:t>the performance of the dialer with default</a:t>
            </a:r>
            <a:r>
              <a:rPr lang="en-CA" sz="2000" dirty="0" smtClean="0"/>
              <a:t> CPA parameters </a:t>
            </a:r>
            <a:r>
              <a:rPr lang="en-CA" sz="2000" dirty="0"/>
              <a:t>to get a baseline</a:t>
            </a:r>
            <a:endParaRPr lang="en-CA" sz="2000" dirty="0" smtClean="0"/>
          </a:p>
          <a:p>
            <a:r>
              <a:rPr lang="en-CA" dirty="0" smtClean="0"/>
              <a:t>Collect logs and CPA recordings.</a:t>
            </a:r>
          </a:p>
          <a:p>
            <a:r>
              <a:rPr lang="en-CA" dirty="0" smtClean="0"/>
              <a:t>Listen </a:t>
            </a:r>
            <a:r>
              <a:rPr lang="en-CA" dirty="0"/>
              <a:t>to</a:t>
            </a:r>
            <a:r>
              <a:rPr lang="en-CA" dirty="0" smtClean="0"/>
              <a:t> recordings </a:t>
            </a:r>
            <a:r>
              <a:rPr lang="en-CA" dirty="0"/>
              <a:t>to identify the expected</a:t>
            </a:r>
            <a:r>
              <a:rPr lang="en-CA" dirty="0" smtClean="0"/>
              <a:t> result.</a:t>
            </a:r>
          </a:p>
          <a:p>
            <a:r>
              <a:rPr lang="en-CA" dirty="0" smtClean="0"/>
              <a:t>Compare expected results with the result found by the dialer.</a:t>
            </a:r>
          </a:p>
          <a:p>
            <a:pPr lvl="1"/>
            <a:r>
              <a:rPr lang="en-CA" dirty="0" smtClean="0"/>
              <a:t>To simplify this task, focus on those calls designated as Voice by the dialer yet determined to be AM by the agent that received the call or those designated as AM by dialer, yet sound like a live person when the recording is played.</a:t>
            </a:r>
          </a:p>
          <a:p>
            <a:r>
              <a:rPr lang="en-CA" dirty="0" smtClean="0"/>
              <a:t>Tweak parameters and repeat test.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AMD Tuning Process - Caveats</a:t>
            </a:r>
            <a:endParaRPr lang="en-US" dirty="0"/>
          </a:p>
        </p:txBody>
      </p:sp>
      <p:sp>
        <p:nvSpPr>
          <p:cNvPr id="15" name="Text Placeholder 14"/>
          <p:cNvSpPr>
            <a:spLocks noGrp="1"/>
          </p:cNvSpPr>
          <p:nvPr>
            <p:ph type="body" sz="quarter" idx="10"/>
          </p:nvPr>
        </p:nvSpPr>
        <p:spPr/>
        <p:txBody>
          <a:bodyPr/>
          <a:lstStyle/>
          <a:p>
            <a:r>
              <a:rPr lang="en-CA" dirty="0" smtClean="0"/>
              <a:t>Make sure test sample is large, approx. 30 – 60 minutes worth of data.  Less if the deployment is large.</a:t>
            </a:r>
          </a:p>
          <a:p>
            <a:r>
              <a:rPr lang="en-CA" dirty="0" smtClean="0"/>
              <a:t>Analyze recordings with tools to identify voice duration and pauses to determine behaviour</a:t>
            </a:r>
          </a:p>
          <a:p>
            <a:pPr lvl="1"/>
            <a:r>
              <a:rPr lang="en-CA" dirty="0" smtClean="0"/>
              <a:t>(Screenshots are from EXPStudio Audio Editor, a free tool)</a:t>
            </a:r>
          </a:p>
          <a:p>
            <a:r>
              <a:rPr lang="en-CA" sz="2400" dirty="0" smtClean="0"/>
              <a:t>Answering Machine Detection is not performed on Personal Callbacks.  This could be contributing to the overall error rate.</a:t>
            </a:r>
          </a:p>
          <a:p>
            <a:endParaRPr lang="en-CA" sz="2400" dirty="0" smtClean="0"/>
          </a:p>
          <a:p>
            <a:pPr>
              <a:buNone/>
            </a:pPr>
            <a:endParaRPr lang="en-US" dirty="0">
              <a:solidFill>
                <a:schemeClr val="accent4">
                  <a:lumMod val="60000"/>
                  <a:lumOff val="40000"/>
                </a:schemeClr>
              </a:solidFill>
            </a:endParaRPr>
          </a:p>
        </p:txBody>
      </p:sp>
    </p:spTree>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 Recording</a:t>
            </a:r>
            <a:endParaRPr lang="en-US" dirty="0"/>
          </a:p>
        </p:txBody>
      </p:sp>
      <p:sp>
        <p:nvSpPr>
          <p:cNvPr id="3" name="Content Placeholder 2"/>
          <p:cNvSpPr>
            <a:spLocks noGrp="1"/>
          </p:cNvSpPr>
          <p:nvPr>
            <p:ph idx="1"/>
          </p:nvPr>
        </p:nvSpPr>
        <p:spPr/>
        <p:txBody>
          <a:bodyPr/>
          <a:lstStyle/>
          <a:p>
            <a:r>
              <a:rPr lang="en-US" dirty="0" smtClean="0"/>
              <a:t>Used to capture the CPA portion of the call in a .wav file on the dialer.</a:t>
            </a:r>
          </a:p>
          <a:p>
            <a:r>
              <a:rPr lang="en-US" dirty="0" smtClean="0"/>
              <a:t>Can be done with both SCCP and SIP dialer.</a:t>
            </a:r>
          </a:p>
          <a:p>
            <a:r>
              <a:rPr lang="en-US" dirty="0" smtClean="0"/>
              <a:t>SCCP CPA Recording</a:t>
            </a:r>
          </a:p>
          <a:p>
            <a:pPr lvl="1"/>
            <a:r>
              <a:rPr lang="en-US" dirty="0" smtClean="0"/>
              <a:t>Add </a:t>
            </a:r>
            <a:r>
              <a:rPr lang="en-US" dirty="0" err="1" smtClean="0"/>
              <a:t>CPARecordWaveFile</a:t>
            </a:r>
            <a:r>
              <a:rPr lang="en-US" dirty="0" smtClean="0"/>
              <a:t> to the dialer registry </a:t>
            </a:r>
          </a:p>
          <a:p>
            <a:pPr lvl="1"/>
            <a:r>
              <a:rPr lang="en-US" dirty="0" smtClean="0"/>
              <a:t>Set it to 1 to enable recordings or 0 to disable.</a:t>
            </a:r>
          </a:p>
          <a:p>
            <a:pPr lvl="1"/>
            <a:r>
              <a:rPr lang="en-US" dirty="0" smtClean="0"/>
              <a:t>Key is dynamic – no need to stop/</a:t>
            </a:r>
            <a:r>
              <a:rPr lang="en-US" dirty="0"/>
              <a:t>start</a:t>
            </a:r>
            <a:r>
              <a:rPr lang="en-US" dirty="0" smtClean="0"/>
              <a:t> the dialer when key is changed.</a:t>
            </a:r>
          </a:p>
          <a:p>
            <a:r>
              <a:rPr lang="en-US" dirty="0" smtClean="0"/>
              <a:t>SIP CPA Recording</a:t>
            </a:r>
          </a:p>
          <a:p>
            <a:pPr lvl="1"/>
            <a:r>
              <a:rPr lang="en-US" dirty="0" smtClean="0"/>
              <a:t>Controlled via Campaign Management GUI </a:t>
            </a:r>
          </a:p>
          <a:p>
            <a:pPr lvl="1"/>
            <a:r>
              <a:rPr lang="en-US" dirty="0" smtClean="0"/>
              <a:t>Additional registry settings can be used to manage the files created.</a:t>
            </a:r>
          </a:p>
          <a:p>
            <a:pPr lvl="1"/>
            <a:endParaRPr lang="en-US" dirty="0" smtClean="0"/>
          </a:p>
          <a:p>
            <a:pPr lvl="1"/>
            <a:endParaRPr lang="en-US" dirty="0" smtClean="0"/>
          </a:p>
          <a:p>
            <a:pPr lvl="1"/>
            <a:endParaRPr lang="en-US" dirty="0" smtClean="0"/>
          </a:p>
          <a:p>
            <a:pPr lvl="1"/>
            <a:r>
              <a:rPr lang="en-US" dirty="0" smtClean="0"/>
              <a:t> </a:t>
            </a:r>
            <a:endParaRPr lang="en-US" dirty="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 Recording – SIP Dialer</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30300"/>
            <a:ext cx="64627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118100" y="1790700"/>
            <a:ext cx="1333500" cy="6985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p:txBody>
      </p:sp>
      <p:sp>
        <p:nvSpPr>
          <p:cNvPr id="5" name="Rounded Rectangle 4"/>
          <p:cNvSpPr/>
          <p:nvPr/>
        </p:nvSpPr>
        <p:spPr>
          <a:xfrm>
            <a:off x="7137400" y="1638300"/>
            <a:ext cx="1841500" cy="14351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CPA must be selected and so must Record CPA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Progress Analysis	</a:t>
            </a:r>
            <a:endParaRPr lang="en-US" dirty="0"/>
          </a:p>
        </p:txBody>
      </p:sp>
      <p:sp>
        <p:nvSpPr>
          <p:cNvPr id="3" name="Text Placeholder 2"/>
          <p:cNvSpPr>
            <a:spLocks noGrp="1"/>
          </p:cNvSpPr>
          <p:nvPr>
            <p:ph type="body" sz="quarter" idx="10"/>
          </p:nvPr>
        </p:nvSpPr>
        <p:spPr/>
        <p:txBody>
          <a:bodyPr/>
          <a:lstStyle/>
          <a:p>
            <a:r>
              <a:rPr lang="en-US" sz="2400" dirty="0" smtClean="0"/>
              <a:t>Provides detection of :</a:t>
            </a:r>
          </a:p>
          <a:p>
            <a:pPr lvl="1">
              <a:lnSpc>
                <a:spcPct val="75000"/>
              </a:lnSpc>
            </a:pPr>
            <a:endParaRPr lang="en-US" sz="2000" dirty="0" smtClean="0"/>
          </a:p>
          <a:p>
            <a:pPr lvl="1">
              <a:lnSpc>
                <a:spcPct val="75000"/>
              </a:lnSpc>
            </a:pPr>
            <a:endParaRPr lang="en-US" sz="2000" dirty="0" smtClean="0"/>
          </a:p>
          <a:p>
            <a:pPr lvl="1">
              <a:lnSpc>
                <a:spcPct val="75000"/>
              </a:lnSpc>
            </a:pPr>
            <a:endParaRPr lang="en-US" sz="2000" dirty="0" smtClean="0"/>
          </a:p>
          <a:p>
            <a:pPr lvl="1">
              <a:lnSpc>
                <a:spcPct val="75000"/>
              </a:lnSpc>
            </a:pPr>
            <a:endParaRPr lang="en-US" dirty="0" smtClean="0"/>
          </a:p>
          <a:p>
            <a:pPr>
              <a:lnSpc>
                <a:spcPct val="75000"/>
              </a:lnSpc>
            </a:pPr>
            <a:r>
              <a:rPr lang="en-US" sz="2400" dirty="0" smtClean="0"/>
              <a:t>Performed at the start of each call</a:t>
            </a:r>
          </a:p>
          <a:p>
            <a:pPr>
              <a:lnSpc>
                <a:spcPct val="75000"/>
              </a:lnSpc>
            </a:pPr>
            <a:r>
              <a:rPr lang="en-US" sz="2400" dirty="0" smtClean="0"/>
              <a:t>Should be tuned to meet Contact Management Needs</a:t>
            </a:r>
          </a:p>
          <a:p>
            <a:pPr>
              <a:lnSpc>
                <a:spcPct val="75000"/>
              </a:lnSpc>
            </a:pPr>
            <a:r>
              <a:rPr lang="en-US" sz="2400" dirty="0" smtClean="0"/>
              <a:t>Campaign reports contain call progress results</a:t>
            </a:r>
          </a:p>
          <a:p>
            <a:pPr>
              <a:lnSpc>
                <a:spcPct val="75000"/>
              </a:lnSpc>
            </a:pPr>
            <a:r>
              <a:rPr lang="en-US" sz="2400" dirty="0" smtClean="0"/>
              <a:t>Controlled on per campaign basis</a:t>
            </a:r>
          </a:p>
          <a:p>
            <a:pPr>
              <a:lnSpc>
                <a:spcPct val="75000"/>
              </a:lnSpc>
            </a:pPr>
            <a:r>
              <a:rPr lang="en-US" sz="2400" dirty="0" smtClean="0"/>
              <a:t>Can be turned off</a:t>
            </a:r>
          </a:p>
          <a:p>
            <a:pPr>
              <a:lnSpc>
                <a:spcPct val="75000"/>
              </a:lnSpc>
            </a:pPr>
            <a:r>
              <a:rPr lang="en-US" sz="2400" dirty="0" smtClean="0">
                <a:solidFill>
                  <a:schemeClr val="accent6">
                    <a:lumMod val="60000"/>
                    <a:lumOff val="40000"/>
                  </a:schemeClr>
                </a:solidFill>
              </a:rPr>
              <a:t>Effectiveness depends on tuning</a:t>
            </a:r>
          </a:p>
          <a:p>
            <a:pPr>
              <a:lnSpc>
                <a:spcPct val="75000"/>
              </a:lnSpc>
            </a:pPr>
            <a:endParaRPr lang="en-US" sz="2400" dirty="0" smtClean="0"/>
          </a:p>
          <a:p>
            <a:pPr>
              <a:lnSpc>
                <a:spcPct val="75000"/>
              </a:lnSpc>
            </a:pPr>
            <a:endParaRPr lang="en-US" sz="2400" dirty="0" smtClean="0"/>
          </a:p>
          <a:p>
            <a:pPr lvl="1">
              <a:lnSpc>
                <a:spcPct val="75000"/>
              </a:lnSpc>
            </a:pPr>
            <a:endParaRPr lang="en-US" sz="2000" dirty="0" smtClean="0"/>
          </a:p>
          <a:p>
            <a:pPr>
              <a:lnSpc>
                <a:spcPct val="75000"/>
              </a:lnSpc>
            </a:pPr>
            <a:endParaRPr lang="en-US" sz="2400" dirty="0" smtClean="0"/>
          </a:p>
        </p:txBody>
      </p:sp>
      <p:graphicFrame>
        <p:nvGraphicFramePr>
          <p:cNvPr id="4" name="Table 3"/>
          <p:cNvGraphicFramePr>
            <a:graphicFrameLocks noGrp="1"/>
          </p:cNvGraphicFramePr>
          <p:nvPr/>
        </p:nvGraphicFramePr>
        <p:xfrm>
          <a:off x="660400" y="1600200"/>
          <a:ext cx="7632700" cy="1188720"/>
        </p:xfrm>
        <a:graphic>
          <a:graphicData uri="http://schemas.openxmlformats.org/drawingml/2006/table">
            <a:tbl>
              <a:tblPr firstRow="1" bandRow="1">
                <a:tableStyleId>{8A107856-5554-42FB-B03E-39F5DBC370BA}</a:tableStyleId>
              </a:tblPr>
              <a:tblGrid>
                <a:gridCol w="3162300"/>
                <a:gridCol w="44704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10000"/>
                            </a:schemeClr>
                          </a:solidFill>
                        </a:rPr>
                        <a:t>SIT Tones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10000"/>
                            </a:schemeClr>
                          </a:solidFill>
                        </a:rPr>
                        <a:t>Answering Machines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10000"/>
                            </a:schemeClr>
                          </a:solidFill>
                        </a:rPr>
                        <a:t>Fax Machines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10000"/>
                            </a:schemeClr>
                          </a:solidFill>
                        </a:rPr>
                        <a:t>Beep Tone After Message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10000"/>
                            </a:schemeClr>
                          </a:solidFill>
                        </a:rPr>
                        <a:t>Modems</a:t>
                      </a:r>
                      <a:endParaRPr lang="en-US" sz="2000" b="0" dirty="0">
                        <a:solidFill>
                          <a:schemeClr val="accent3">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dirty="0" smtClean="0">
                          <a:solidFill>
                            <a:schemeClr val="accent3">
                              <a:lumMod val="10000"/>
                            </a:schemeClr>
                          </a:solidFill>
                        </a:rPr>
                        <a:t>Network Voicemail</a:t>
                      </a:r>
                      <a:endParaRPr lang="en-US" sz="2000" b="0" dirty="0">
                        <a:solidFill>
                          <a:schemeClr val="accent3">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57188" y="857250"/>
            <a:ext cx="8143875" cy="2246313"/>
          </a:xfrm>
          <a:prstGeom prst="rect">
            <a:avLst/>
          </a:prstGeom>
          <a:noFill/>
          <a:ln w="12700">
            <a:noFill/>
            <a:miter lim="800000"/>
            <a:headEnd type="none" w="sm" len="sm"/>
            <a:tailEnd type="none" w="sm" len="sm"/>
          </a:ln>
        </p:spPr>
        <p:txBody>
          <a:bodyPr>
            <a:prstTxWarp prst="textNoShape">
              <a:avLst/>
            </a:prstTxWarp>
            <a:spAutoFit/>
          </a:bodyPr>
          <a:lstStyle/>
          <a:p>
            <a:pPr marL="800100" lvl="1" indent="-342900">
              <a:lnSpc>
                <a:spcPct val="150000"/>
              </a:lnSpc>
              <a:spcBef>
                <a:spcPct val="50000"/>
              </a:spcBef>
              <a:buFont typeface="Arial" charset="0"/>
              <a:buAutoNum type="arabicPeriod"/>
            </a:pPr>
            <a:endParaRPr lang="fr-CA" sz="1600">
              <a:solidFill>
                <a:schemeClr val="tx2"/>
              </a:solidFill>
            </a:endParaRPr>
          </a:p>
          <a:p>
            <a:pPr marL="800100" lvl="1" indent="-342900">
              <a:lnSpc>
                <a:spcPct val="150000"/>
              </a:lnSpc>
              <a:spcBef>
                <a:spcPct val="50000"/>
              </a:spcBef>
              <a:buFont typeface="Arial" charset="0"/>
              <a:buAutoNum type="arabicPeriod"/>
            </a:pPr>
            <a:endParaRPr lang="fr-CA" sz="1600">
              <a:solidFill>
                <a:schemeClr val="tx2"/>
              </a:solidFill>
            </a:endParaRPr>
          </a:p>
          <a:p>
            <a:pPr marL="800100" lvl="1" indent="-342900">
              <a:spcBef>
                <a:spcPct val="50000"/>
              </a:spcBef>
              <a:buFont typeface="Arial" charset="0"/>
              <a:buChar char="•"/>
            </a:pPr>
            <a:endParaRPr lang="fr-CA" sz="1400" b="1">
              <a:solidFill>
                <a:schemeClr val="tx2"/>
              </a:solidFill>
            </a:endParaRPr>
          </a:p>
          <a:p>
            <a:pPr marL="180975" indent="-180975">
              <a:spcBef>
                <a:spcPct val="50000"/>
              </a:spcBef>
              <a:buFont typeface="Arial" charset="0"/>
              <a:buChar char="•"/>
            </a:pPr>
            <a:endParaRPr lang="fr-CA" sz="1400" b="1">
              <a:solidFill>
                <a:schemeClr val="tx2"/>
              </a:solidFill>
            </a:endParaRPr>
          </a:p>
          <a:p>
            <a:pPr marL="180975" indent="-180975">
              <a:spcBef>
                <a:spcPct val="50000"/>
              </a:spcBef>
            </a:pPr>
            <a:endParaRPr lang="en-CA" sz="1400" b="1">
              <a:solidFill>
                <a:schemeClr val="tx2"/>
              </a:solidFill>
            </a:endParaRPr>
          </a:p>
          <a:p>
            <a:pPr marL="180975" indent="-180975">
              <a:spcBef>
                <a:spcPct val="50000"/>
              </a:spcBef>
            </a:pPr>
            <a:endParaRPr lang="en-CA" sz="1400">
              <a:solidFill>
                <a:schemeClr val="tx2"/>
              </a:solidFill>
            </a:endParaRPr>
          </a:p>
        </p:txBody>
      </p:sp>
      <p:sp>
        <p:nvSpPr>
          <p:cNvPr id="8" name="Title 7"/>
          <p:cNvSpPr>
            <a:spLocks noGrp="1"/>
          </p:cNvSpPr>
          <p:nvPr>
            <p:ph type="title"/>
          </p:nvPr>
        </p:nvSpPr>
        <p:spPr>
          <a:xfrm>
            <a:off x="229702" y="330614"/>
            <a:ext cx="8588861" cy="964785"/>
          </a:xfrm>
        </p:spPr>
        <p:txBody>
          <a:bodyPr>
            <a:normAutofit fontScale="90000"/>
          </a:bodyPr>
          <a:lstStyle/>
          <a:p>
            <a:r>
              <a:rPr lang="en-US" dirty="0" smtClean="0"/>
              <a:t>Answering Machine Detection (AMD) Algorithm Description</a:t>
            </a:r>
            <a:endParaRPr lang="en-US" dirty="0"/>
          </a:p>
        </p:txBody>
      </p:sp>
      <p:sp>
        <p:nvSpPr>
          <p:cNvPr id="18436" name="Content Placeholder 5"/>
          <p:cNvSpPr>
            <a:spLocks noGrp="1"/>
          </p:cNvSpPr>
          <p:nvPr>
            <p:ph idx="1"/>
          </p:nvPr>
        </p:nvSpPr>
        <p:spPr>
          <a:xfrm>
            <a:off x="229701" y="1339745"/>
            <a:ext cx="8551441" cy="4603855"/>
          </a:xfrm>
        </p:spPr>
        <p:txBody>
          <a:bodyPr lIns="91440" tIns="45720" rIns="91440" bIns="45720">
            <a:normAutofit/>
          </a:bodyPr>
          <a:lstStyle/>
          <a:p>
            <a:pPr eaLnBrk="1" hangingPunct="1"/>
            <a:r>
              <a:rPr lang="en-US" sz="2000" dirty="0" smtClean="0"/>
              <a:t>The algorithm measures the energy level in th</a:t>
            </a:r>
            <a:r>
              <a:rPr lang="en-US" dirty="0" smtClean="0"/>
              <a:t>e packets to determine the difference between “speech” (high energy) and “silence” (low energy).</a:t>
            </a:r>
          </a:p>
          <a:p>
            <a:pPr eaLnBrk="1" hangingPunct="1"/>
            <a:r>
              <a:rPr lang="en-US" sz="2000" dirty="0" smtClean="0"/>
              <a:t>After connecting to a </a:t>
            </a:r>
            <a:r>
              <a:rPr lang="en-US" dirty="0" smtClean="0"/>
              <a:t>dialed number, i</a:t>
            </a:r>
            <a:r>
              <a:rPr lang="en-US" sz="2000" dirty="0" smtClean="0"/>
              <a:t>t </a:t>
            </a:r>
            <a:r>
              <a:rPr lang="en-US" dirty="0" smtClean="0"/>
              <a:t>looks for a sufficiently long silent period following a speech period to designate the call as “Voice”.  If one isn’t found, the call is designated as “Answering Machine”.</a:t>
            </a:r>
            <a:r>
              <a:rPr lang="en-US" sz="2000" dirty="0" smtClean="0"/>
              <a:t> </a:t>
            </a:r>
            <a:endParaRPr lang="en-CA" sz="2000" dirty="0"/>
          </a:p>
          <a:p>
            <a:pPr eaLnBrk="1" hangingPunct="1"/>
            <a:r>
              <a:rPr lang="en-US" sz="2000" dirty="0"/>
              <a:t>The short time zero crossing rate is used to determine if the energy detected is speech or a sinusoidal tone (or a pair of tones such as with DTMF). The</a:t>
            </a:r>
            <a:r>
              <a:rPr lang="en-US" sz="2000" dirty="0" smtClean="0"/>
              <a:t> CPA algorithm </a:t>
            </a:r>
            <a:r>
              <a:rPr lang="en-US" sz="2000" dirty="0"/>
              <a:t>will reject tones and not mistake them for possible speech.</a:t>
            </a:r>
          </a:p>
          <a:p>
            <a:pPr eaLnBrk="1" hangingPunct="1"/>
            <a:r>
              <a:rPr lang="en-US" sz="2000" dirty="0"/>
              <a:t>Answering machine messages can be very diverse, may include</a:t>
            </a:r>
            <a:r>
              <a:rPr lang="en-US" sz="2000" dirty="0" smtClean="0"/>
              <a:t> background noise</a:t>
            </a:r>
            <a:r>
              <a:rPr lang="en-US" sz="2000" dirty="0"/>
              <a:t>, etc. all</a:t>
            </a:r>
            <a:r>
              <a:rPr lang="en-US" sz="2000" dirty="0" smtClean="0"/>
              <a:t> affecting </a:t>
            </a:r>
            <a:r>
              <a:rPr lang="en-US" sz="2000" dirty="0"/>
              <a:t>the algorithm and its decision making process. </a:t>
            </a:r>
            <a:endParaRPr lang="en-CA" sz="2000" dirty="0"/>
          </a:p>
          <a:p>
            <a:pPr eaLnBrk="1" hangingPunct="1"/>
            <a:endParaRPr lang="en-CA"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PAParameters.tiff"/>
          <p:cNvPicPr>
            <a:picLocks noChangeAspect="1"/>
          </p:cNvPicPr>
          <p:nvPr/>
        </p:nvPicPr>
        <p:blipFill>
          <a:blip r:embed="rId2"/>
          <a:stretch>
            <a:fillRect/>
          </a:stretch>
        </p:blipFill>
        <p:spPr>
          <a:xfrm>
            <a:off x="342900" y="1981200"/>
            <a:ext cx="6096000" cy="3149600"/>
          </a:xfrm>
          <a:prstGeom prst="rect">
            <a:avLst/>
          </a:prstGeom>
        </p:spPr>
      </p:pic>
      <p:sp>
        <p:nvSpPr>
          <p:cNvPr id="3" name="Rectangle 4"/>
          <p:cNvSpPr txBox="1">
            <a:spLocks noChangeArrowheads="1"/>
          </p:cNvSpPr>
          <p:nvPr/>
        </p:nvSpPr>
        <p:spPr bwMode="auto">
          <a:xfrm>
            <a:off x="304800" y="381000"/>
            <a:ext cx="8602663" cy="838200"/>
          </a:xfrm>
          <a:prstGeom prst="rect">
            <a:avLst/>
          </a:prstGeom>
          <a:noFill/>
          <a:ln w="9525" algn="ctr">
            <a:noFill/>
            <a:miter lim="800000"/>
            <a:headEnd/>
            <a:tailEnd/>
          </a:ln>
        </p:spPr>
        <p:txBody>
          <a:bodyPr lIns="82124" tIns="41061" rIns="82124" bIns="41061" anchor="b"/>
          <a:lstStyle/>
          <a:p>
            <a:pPr defTabSz="814388">
              <a:lnSpc>
                <a:spcPct val="90000"/>
              </a:lnSpc>
              <a:defRPr/>
            </a:pPr>
            <a:endParaRPr lang="en-US" sz="3000" b="1" kern="0" dirty="0">
              <a:solidFill>
                <a:schemeClr val="tx1">
                  <a:lumMod val="65000"/>
                  <a:lumOff val="35000"/>
                </a:schemeClr>
              </a:solidFill>
              <a:latin typeface="+mj-lt"/>
              <a:ea typeface="+mj-ea"/>
              <a:cs typeface="+mj-cs"/>
            </a:endParaRPr>
          </a:p>
        </p:txBody>
      </p:sp>
      <p:pic>
        <p:nvPicPr>
          <p:cNvPr id="614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68400"/>
            <a:ext cx="64627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p:txBody>
          <a:bodyPr/>
          <a:lstStyle/>
          <a:p>
            <a:r>
              <a:rPr lang="en-US" dirty="0" smtClean="0"/>
              <a:t>CPA Settings</a:t>
            </a:r>
            <a:endParaRPr lang="en-US" dirty="0"/>
          </a:p>
        </p:txBody>
      </p:sp>
      <p:sp>
        <p:nvSpPr>
          <p:cNvPr id="9" name="Rounded Rectangle 8"/>
          <p:cNvSpPr/>
          <p:nvPr/>
        </p:nvSpPr>
        <p:spPr>
          <a:xfrm>
            <a:off x="3111500" y="3530600"/>
            <a:ext cx="3365500" cy="18034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p:txBody>
      </p:sp>
      <p:sp>
        <p:nvSpPr>
          <p:cNvPr id="12" name="Rounded Rectangle 11"/>
          <p:cNvSpPr/>
          <p:nvPr/>
        </p:nvSpPr>
        <p:spPr>
          <a:xfrm>
            <a:off x="6756400" y="1308100"/>
            <a:ext cx="2146300" cy="27305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CPA Parameters are now Campaign Specific and managed in the Campaign Configuration tool.</a:t>
            </a:r>
          </a:p>
          <a:p>
            <a:pPr algn="ctr"/>
            <a:endParaRPr lang="en-US" dirty="0" smtClean="0"/>
          </a:p>
        </p:txBody>
      </p:sp>
      <p:sp>
        <p:nvSpPr>
          <p:cNvPr id="14" name="Rounded Rectangle 13"/>
          <p:cNvSpPr/>
          <p:nvPr/>
        </p:nvSpPr>
        <p:spPr>
          <a:xfrm>
            <a:off x="190500" y="1104900"/>
            <a:ext cx="1320800" cy="3048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40"/>
            <a:ext cx="8229600" cy="553998"/>
          </a:xfrm>
        </p:spPr>
        <p:txBody>
          <a:bodyPr>
            <a:spAutoFit/>
          </a:bodyPr>
          <a:lstStyle/>
          <a:p>
            <a:pPr eaLnBrk="1" hangingPunct="1">
              <a:defRPr/>
            </a:pPr>
            <a:r>
              <a:rPr lang="en-CA" kern="1200" dirty="0" smtClean="0">
                <a:ea typeface="MS PGothic" pitchFamily="34" charset="-128"/>
                <a:cs typeface="+mj-cs"/>
              </a:rPr>
              <a:t>CPA Parameter Definitions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17573936"/>
              </p:ext>
            </p:extLst>
          </p:nvPr>
        </p:nvGraphicFramePr>
        <p:xfrm>
          <a:off x="330200" y="990599"/>
          <a:ext cx="8318500" cy="5156203"/>
        </p:xfrm>
        <a:graphic>
          <a:graphicData uri="http://schemas.openxmlformats.org/drawingml/2006/table">
            <a:tbl>
              <a:tblPr firstRow="1" bandRow="1">
                <a:tableStyleId>{775DCB02-9BB8-47FD-8907-85C794F793BA}</a:tableStyleId>
              </a:tblPr>
              <a:tblGrid>
                <a:gridCol w="3136900"/>
                <a:gridCol w="1879600"/>
                <a:gridCol w="3302000"/>
              </a:tblGrid>
              <a:tr h="5804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Parameter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(7.5 Registry Key)</a:t>
                      </a:r>
                      <a:endParaRPr kumimoji="0" lang="en-CA" sz="1400" b="1" i="0" u="none" strike="noStrike" cap="none" normalizeH="0" baseline="0" dirty="0">
                        <a:ln>
                          <a:noFill/>
                        </a:ln>
                        <a:solidFill>
                          <a:srgbClr val="FFFFFF"/>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Default Value </a:t>
                      </a:r>
                      <a:r>
                        <a:rPr kumimoji="0" lang="en-US" sz="1400" u="none" strike="noStrike" cap="none" normalizeH="0" baseline="0" dirty="0">
                          <a:ln>
                            <a:noFill/>
                          </a:ln>
                          <a:effectLst/>
                        </a:rPr>
                        <a:t>(units</a:t>
                      </a:r>
                      <a:r>
                        <a:rPr kumimoji="0" lang="en-US" sz="1400" u="none" strike="noStrike" cap="none" normalizeH="0" baseline="0" dirty="0" smtClean="0">
                          <a:ln>
                            <a:noFill/>
                          </a:ln>
                          <a:effectLs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Range </a:t>
                      </a:r>
                      <a:endParaRPr kumimoji="0" lang="en-CA" sz="1400" b="1" i="0" u="none" strike="noStrike" cap="none" normalizeH="0" baseline="0" dirty="0">
                        <a:ln>
                          <a:noFill/>
                        </a:ln>
                        <a:solidFill>
                          <a:srgbClr val="FFFFFF"/>
                        </a:solidFill>
                        <a:effectLst/>
                        <a:latin typeface="Times New Roman" charset="0"/>
                        <a:ea typeface="Times New Roman"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Definition</a:t>
                      </a:r>
                      <a:endParaRPr kumimoji="0" lang="en-CA" sz="1400" b="1" i="0" u="none" strike="noStrike" cap="none" normalizeH="0" baseline="0" dirty="0">
                        <a:ln>
                          <a:noFill/>
                        </a:ln>
                        <a:solidFill>
                          <a:srgbClr val="FFFFFF"/>
                        </a:solidFill>
                        <a:effectLst/>
                        <a:latin typeface="Times New Roman" charset="0"/>
                        <a:ea typeface="Times New Roman" charset="0"/>
                        <a:cs typeface="Times New Roman" charset="0"/>
                      </a:endParaRPr>
                    </a:p>
                  </a:txBody>
                  <a:tcPr marL="68580" marR="68580" marT="0" marB="0" anchor="ctr" horzOverflow="overflow"/>
                </a:tc>
              </a:tr>
              <a:tr h="857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Minimum Silence Period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(CPAMinSilencePeriod)</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608 </a:t>
                      </a:r>
                      <a:r>
                        <a:rPr kumimoji="0" lang="en-US" sz="1400" u="none" strike="noStrike" cap="none" normalizeH="0" baseline="0" dirty="0">
                          <a:ln>
                            <a:noFill/>
                          </a:ln>
                          <a:solidFill>
                            <a:schemeClr val="accent3">
                              <a:lumMod val="10000"/>
                            </a:schemeClr>
                          </a:solidFill>
                          <a:effectLst/>
                          <a:latin typeface="+mn-lt"/>
                        </a:rPr>
                        <a:t>(ms</a:t>
                      </a:r>
                      <a:r>
                        <a:rPr kumimoji="0" lang="en-US" sz="1400" u="none" strike="noStrike" cap="none" normalizeH="0" baseline="0" dirty="0" smtClean="0">
                          <a:ln>
                            <a:noFill/>
                          </a:ln>
                          <a:solidFill>
                            <a:schemeClr val="accent3">
                              <a:lumMod val="10000"/>
                            </a:schemeClr>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100 - 1000</a:t>
                      </a:r>
                      <a:endParaRPr kumimoji="0" lang="en-CA" sz="1400" b="1" i="0" u="none" strike="noStrike" cap="none" normalizeH="0" baseline="0" dirty="0">
                        <a:ln>
                          <a:noFill/>
                        </a:ln>
                        <a:solidFill>
                          <a:schemeClr val="accent3">
                            <a:lumMod val="10000"/>
                          </a:schemeClr>
                        </a:solidFill>
                        <a:effectLst/>
                        <a:latin typeface="+mn-lt"/>
                        <a:ea typeface="Times New Roman" charset="0"/>
                        <a:cs typeface="Times New Roman"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rPr>
                        <a:t>Amount of time that the signal must be silent after speech detection to declare a live voice. </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horzOverflow="overflow"/>
                </a:tc>
              </a:tr>
              <a:tr h="857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Analysis Period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(CPAAnalysisPeriod)</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latin typeface="+mn-lt"/>
                        </a:rPr>
                        <a:t>2500 (ms</a:t>
                      </a:r>
                      <a:r>
                        <a:rPr kumimoji="0" lang="en-US" sz="1400" u="none" strike="noStrike" cap="none" normalizeH="0" baseline="0" dirty="0" smtClean="0">
                          <a:ln>
                            <a:noFill/>
                          </a:ln>
                          <a:solidFill>
                            <a:schemeClr val="accent3">
                              <a:lumMod val="10000"/>
                            </a:schemeClr>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1000 </a:t>
                      </a:r>
                      <a:r>
                        <a:rPr kumimoji="0" lang="en-US" sz="1400" u="none" strike="noStrike" cap="none" normalizeH="0" baseline="0" dirty="0" smtClean="0">
                          <a:ln>
                            <a:noFill/>
                          </a:ln>
                          <a:solidFill>
                            <a:schemeClr val="accent3">
                              <a:lumMod val="10000"/>
                            </a:schemeClr>
                          </a:solidFill>
                          <a:effectLst/>
                          <a:latin typeface="+mn-lt"/>
                        </a:rPr>
                        <a:t>- 10000</a:t>
                      </a:r>
                      <a:endParaRPr kumimoji="0" lang="en-CA" sz="1400" b="1" i="0" u="none" strike="noStrike" cap="none" normalizeH="0" baseline="0" dirty="0">
                        <a:ln>
                          <a:noFill/>
                        </a:ln>
                        <a:solidFill>
                          <a:schemeClr val="accent3">
                            <a:lumMod val="10000"/>
                          </a:schemeClr>
                        </a:solidFill>
                        <a:effectLst/>
                        <a:latin typeface="+mn-lt"/>
                        <a:ea typeface="Times New Roman" charset="0"/>
                        <a:cs typeface="Times New Roman"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rPr>
                        <a:t>Amount of time (from the moment the system first detects speech) that analysis will be performed on the input audio. </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horzOverflow="overflow"/>
                </a:tc>
              </a:tr>
              <a:tr h="857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Minimum Valid Speech Period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(CPAMinimumValidSpeechTime)</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latin typeface="+mn-lt"/>
                        </a:rPr>
                        <a:t>112 (ms</a:t>
                      </a:r>
                      <a:r>
                        <a:rPr kumimoji="0" lang="en-US" sz="1400" u="none" strike="noStrike" cap="none" normalizeH="0" baseline="0" dirty="0" smtClean="0">
                          <a:ln>
                            <a:noFill/>
                          </a:ln>
                          <a:solidFill>
                            <a:schemeClr val="accent3">
                              <a:lumMod val="10000"/>
                            </a:schemeClr>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50 - 500</a:t>
                      </a:r>
                      <a:endParaRPr kumimoji="0" lang="en-CA" sz="1400" b="1" i="0" u="none" strike="noStrike" cap="none" normalizeH="0" baseline="0" dirty="0">
                        <a:ln>
                          <a:noFill/>
                        </a:ln>
                        <a:solidFill>
                          <a:schemeClr val="accent3">
                            <a:lumMod val="10000"/>
                          </a:schemeClr>
                        </a:solidFill>
                        <a:effectLst/>
                        <a:latin typeface="+mn-lt"/>
                        <a:ea typeface="Times New Roman" charset="0"/>
                        <a:cs typeface="Times New Roman"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rPr>
                        <a:t>Amount of time that energy must be active before declared speech. Anything less is considered a glitch.</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horzOverflow="overflow"/>
                </a:tc>
              </a:tr>
              <a:tr h="857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Maximum Analysis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(CPAMaxTimeAnalysis)</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a:ln>
                            <a:noFill/>
                          </a:ln>
                          <a:solidFill>
                            <a:schemeClr val="accent3">
                              <a:lumMod val="10000"/>
                            </a:schemeClr>
                          </a:solidFill>
                          <a:effectLst/>
                          <a:latin typeface="+mn-lt"/>
                        </a:rPr>
                        <a:t>3000 (ms</a:t>
                      </a:r>
                      <a:r>
                        <a:rPr kumimoji="0" lang="en-US" sz="1400" b="0" u="none" strike="noStrike" cap="none" normalizeH="0" baseline="0" dirty="0" smtClean="0">
                          <a:ln>
                            <a:noFill/>
                          </a:ln>
                          <a:solidFill>
                            <a:schemeClr val="accent3">
                              <a:lumMod val="10000"/>
                            </a:schemeClr>
                          </a:solidFill>
                          <a:effectLst/>
                          <a:latin typeface="+mn-lt"/>
                        </a:rPr>
                        <a:t>)</a:t>
                      </a:r>
                      <a:endParaRPr kumimoji="0" lang="en-CA" sz="1400" b="0" u="none" strike="noStrike" cap="none" normalizeH="0" baseline="0" dirty="0" smtClean="0">
                        <a:ln>
                          <a:noFill/>
                        </a:ln>
                        <a:solidFill>
                          <a:schemeClr val="accent3">
                            <a:lumMod val="10000"/>
                          </a:schemeClr>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chemeClr val="accent3">
                              <a:lumMod val="10000"/>
                            </a:schemeClr>
                          </a:solidFill>
                          <a:effectLst/>
                          <a:latin typeface="+mn-lt"/>
                          <a:ea typeface="Times New Roman" charset="0"/>
                          <a:cs typeface="Times New Roman" charset="0"/>
                        </a:rPr>
                        <a:t>1000 - 10000</a:t>
                      </a:r>
                      <a:endParaRPr kumimoji="0" lang="en-CA" sz="1400" b="0" i="0" u="none" strike="noStrike" cap="none" normalizeH="0" baseline="0" dirty="0">
                        <a:ln>
                          <a:noFill/>
                        </a:ln>
                        <a:solidFill>
                          <a:schemeClr val="accent3">
                            <a:lumMod val="10000"/>
                          </a:schemeClr>
                        </a:solidFill>
                        <a:effectLst/>
                        <a:latin typeface="+mn-lt"/>
                        <a:ea typeface="Times New Roman" charset="0"/>
                        <a:cs typeface="Times New Roman"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rPr>
                        <a:t>The period in which</a:t>
                      </a:r>
                      <a:r>
                        <a:rPr kumimoji="0" lang="en-US" sz="1400" u="none" strike="noStrike" cap="none" normalizeH="0" baseline="0" dirty="0" smtClean="0">
                          <a:ln>
                            <a:noFill/>
                          </a:ln>
                          <a:solidFill>
                            <a:schemeClr val="accent3">
                              <a:lumMod val="10000"/>
                            </a:schemeClr>
                          </a:solidFill>
                          <a:effectLst/>
                        </a:rPr>
                        <a:t> Analysis Period </a:t>
                      </a:r>
                      <a:r>
                        <a:rPr kumimoji="0" lang="en-US" sz="1400" u="none" strike="noStrike" cap="none" normalizeH="0" baseline="0" dirty="0">
                          <a:ln>
                            <a:noFill/>
                          </a:ln>
                          <a:solidFill>
                            <a:schemeClr val="accent3">
                              <a:lumMod val="10000"/>
                            </a:schemeClr>
                          </a:solidFill>
                          <a:effectLst/>
                        </a:rPr>
                        <a:t>must</a:t>
                      </a:r>
                      <a:r>
                        <a:rPr kumimoji="0" lang="en-US" sz="1400" u="none" strike="noStrike" cap="none" normalizeH="0" baseline="0" dirty="0" smtClean="0">
                          <a:ln>
                            <a:noFill/>
                          </a:ln>
                          <a:solidFill>
                            <a:schemeClr val="accent3">
                              <a:lumMod val="10000"/>
                            </a:schemeClr>
                          </a:solidFill>
                          <a:effectLst/>
                        </a:rPr>
                        <a:t> start or </a:t>
                      </a:r>
                      <a:r>
                        <a:rPr kumimoji="0" lang="en-US" sz="1400" u="none" strike="noStrike" cap="none" normalizeH="0" baseline="0" dirty="0">
                          <a:ln>
                            <a:noFill/>
                          </a:ln>
                          <a:solidFill>
                            <a:schemeClr val="accent3">
                              <a:lumMod val="10000"/>
                            </a:schemeClr>
                          </a:solidFill>
                          <a:effectLst/>
                        </a:rPr>
                        <a:t>voice will be declared.  This timer starts at off-hook.</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horzOverflow="overflow"/>
                </a:tc>
              </a:tr>
              <a:tr h="1144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Maximum Termination Tone Analysis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rPr>
                        <a:t>(CPAMaxTermToneAnalysis)</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30000 </a:t>
                      </a:r>
                      <a:r>
                        <a:rPr kumimoji="0" lang="en-US" sz="1400" u="none" strike="noStrike" cap="none" normalizeH="0" baseline="0" dirty="0">
                          <a:ln>
                            <a:noFill/>
                          </a:ln>
                          <a:solidFill>
                            <a:schemeClr val="accent3">
                              <a:lumMod val="10000"/>
                            </a:schemeClr>
                          </a:solidFill>
                          <a:effectLst/>
                          <a:latin typeface="+mn-lt"/>
                        </a:rPr>
                        <a:t>(ms</a:t>
                      </a:r>
                      <a:r>
                        <a:rPr kumimoji="0" lang="en-US" sz="1400" u="none" strike="noStrike" cap="none" normalizeH="0" baseline="0" dirty="0" smtClean="0">
                          <a:ln>
                            <a:noFill/>
                          </a:ln>
                          <a:solidFill>
                            <a:schemeClr val="accent3">
                              <a:lumMod val="10000"/>
                            </a:schemeClr>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accent3">
                              <a:lumMod val="10000"/>
                            </a:schemeClr>
                          </a:solidFill>
                          <a:effectLst/>
                          <a:latin typeface="+mn-lt"/>
                        </a:rPr>
                        <a:t>1000 - 60000</a:t>
                      </a:r>
                      <a:endParaRPr kumimoji="0" lang="en-CA" sz="1400" b="1" i="0" u="none" strike="noStrike" cap="none" normalizeH="0" baseline="0" dirty="0">
                        <a:ln>
                          <a:noFill/>
                        </a:ln>
                        <a:solidFill>
                          <a:schemeClr val="accent3">
                            <a:lumMod val="10000"/>
                          </a:schemeClr>
                        </a:solidFill>
                        <a:effectLst/>
                        <a:latin typeface="+mn-lt"/>
                        <a:ea typeface="Times New Roman" charset="0"/>
                        <a:cs typeface="Times New Roman"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chemeClr val="accent3">
                              <a:lumMod val="10000"/>
                            </a:schemeClr>
                          </a:solidFill>
                          <a:effectLst/>
                        </a:rPr>
                        <a:t>This is the amount of time the algorithm will look for a terminating “beep” once the algorithm has detected an answering machine</a:t>
                      </a:r>
                      <a:endParaRPr kumimoji="0" lang="en-CA" sz="1400" b="1" i="0" u="none" strike="noStrike" cap="none" normalizeH="0" baseline="0" dirty="0">
                        <a:ln>
                          <a:noFill/>
                        </a:ln>
                        <a:solidFill>
                          <a:schemeClr val="accent3">
                            <a:lumMod val="10000"/>
                          </a:schemeClr>
                        </a:solidFill>
                        <a:effectLst/>
                        <a:latin typeface="Times New Roman" charset="0"/>
                        <a:ea typeface="Times New Roman" charset="0"/>
                        <a:cs typeface="Times New Roman" charset="0"/>
                      </a:endParaRPr>
                    </a:p>
                  </a:txBody>
                  <a:tcPr marL="68580" marR="68580" marT="0" marB="0" horzOverflow="overflow"/>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idx="4294967295"/>
          </p:nvPr>
        </p:nvSpPr>
        <p:spPr>
          <a:xfrm>
            <a:off x="998538" y="304800"/>
            <a:ext cx="8145462" cy="838200"/>
          </a:xfrm>
        </p:spPr>
        <p:txBody>
          <a:bodyPr/>
          <a:lstStyle/>
          <a:p>
            <a:pPr eaLnBrk="1" hangingPunct="1"/>
            <a:r>
              <a:rPr lang="en-US" dirty="0" smtClean="0"/>
              <a:t>CPA – Live Voice Example</a:t>
            </a:r>
          </a:p>
        </p:txBody>
      </p:sp>
      <p:sp>
        <p:nvSpPr>
          <p:cNvPr id="64515" name="Line 7"/>
          <p:cNvSpPr>
            <a:spLocks noChangeShapeType="1"/>
          </p:cNvSpPr>
          <p:nvPr/>
        </p:nvSpPr>
        <p:spPr bwMode="auto">
          <a:xfrm>
            <a:off x="1141413" y="1803400"/>
            <a:ext cx="7937" cy="16906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6" name="Line 8"/>
          <p:cNvSpPr>
            <a:spLocks noChangeShapeType="1"/>
          </p:cNvSpPr>
          <p:nvPr/>
        </p:nvSpPr>
        <p:spPr bwMode="auto">
          <a:xfrm>
            <a:off x="1149350" y="3505200"/>
            <a:ext cx="6727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7" name="Line 11"/>
          <p:cNvSpPr>
            <a:spLocks noChangeShapeType="1"/>
          </p:cNvSpPr>
          <p:nvPr/>
        </p:nvSpPr>
        <p:spPr bwMode="auto">
          <a:xfrm>
            <a:off x="1968500" y="3497263"/>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18" name="Line 17"/>
          <p:cNvSpPr>
            <a:spLocks noChangeShapeType="1"/>
          </p:cNvSpPr>
          <p:nvPr/>
        </p:nvSpPr>
        <p:spPr bwMode="auto">
          <a:xfrm>
            <a:off x="6481763" y="3497263"/>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19" name="Line 19"/>
          <p:cNvSpPr>
            <a:spLocks noChangeShapeType="1"/>
          </p:cNvSpPr>
          <p:nvPr/>
        </p:nvSpPr>
        <p:spPr bwMode="auto">
          <a:xfrm>
            <a:off x="1560513" y="3497263"/>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0" name="Line 21"/>
          <p:cNvSpPr>
            <a:spLocks noChangeShapeType="1"/>
          </p:cNvSpPr>
          <p:nvPr/>
        </p:nvSpPr>
        <p:spPr bwMode="auto">
          <a:xfrm>
            <a:off x="1560513" y="4625975"/>
            <a:ext cx="407987" cy="1588"/>
          </a:xfrm>
          <a:prstGeom prst="line">
            <a:avLst/>
          </a:prstGeom>
          <a:noFill/>
          <a:ln w="190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4521" name="Line 23"/>
          <p:cNvSpPr>
            <a:spLocks noChangeShapeType="1"/>
          </p:cNvSpPr>
          <p:nvPr/>
        </p:nvSpPr>
        <p:spPr bwMode="auto">
          <a:xfrm>
            <a:off x="3413125" y="3497263"/>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2" name="Line 24"/>
          <p:cNvSpPr>
            <a:spLocks noChangeShapeType="1"/>
          </p:cNvSpPr>
          <p:nvPr/>
        </p:nvSpPr>
        <p:spPr bwMode="auto">
          <a:xfrm>
            <a:off x="3813175" y="3495675"/>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3" name="Line 25"/>
          <p:cNvSpPr>
            <a:spLocks noChangeShapeType="1"/>
          </p:cNvSpPr>
          <p:nvPr/>
        </p:nvSpPr>
        <p:spPr bwMode="auto">
          <a:xfrm>
            <a:off x="3405188" y="4632325"/>
            <a:ext cx="407987" cy="0"/>
          </a:xfrm>
          <a:prstGeom prst="line">
            <a:avLst/>
          </a:prstGeom>
          <a:noFill/>
          <a:ln w="190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4524" name="Line 28"/>
          <p:cNvSpPr>
            <a:spLocks noChangeShapeType="1"/>
          </p:cNvSpPr>
          <p:nvPr/>
        </p:nvSpPr>
        <p:spPr bwMode="auto">
          <a:xfrm flipV="1">
            <a:off x="1968500" y="2362200"/>
            <a:ext cx="12700" cy="1135063"/>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5" name="Rectangle 40"/>
          <p:cNvSpPr>
            <a:spLocks noChangeArrowheads="1"/>
          </p:cNvSpPr>
          <p:nvPr/>
        </p:nvSpPr>
        <p:spPr bwMode="auto">
          <a:xfrm>
            <a:off x="838200" y="1447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nchor="ctr"/>
          <a:lstStyle/>
          <a:p>
            <a:pPr algn="ctr" defTabSz="814388" eaLnBrk="0" hangingPunct="0">
              <a:lnSpc>
                <a:spcPct val="90000"/>
              </a:lnSpc>
            </a:pPr>
            <a:r>
              <a:rPr lang="en-US" sz="1400"/>
              <a:t>voice</a:t>
            </a:r>
          </a:p>
          <a:p>
            <a:pPr algn="ctr" defTabSz="814388" eaLnBrk="0" hangingPunct="0">
              <a:lnSpc>
                <a:spcPct val="90000"/>
              </a:lnSpc>
            </a:pPr>
            <a:r>
              <a:rPr lang="en-US" sz="1400"/>
              <a:t>energy</a:t>
            </a:r>
          </a:p>
        </p:txBody>
      </p:sp>
      <p:sp>
        <p:nvSpPr>
          <p:cNvPr id="64526" name="Rectangle 41"/>
          <p:cNvSpPr>
            <a:spLocks noChangeArrowheads="1"/>
          </p:cNvSpPr>
          <p:nvPr/>
        </p:nvSpPr>
        <p:spPr bwMode="auto">
          <a:xfrm>
            <a:off x="7877175" y="33909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nchor="ctr"/>
          <a:lstStyle/>
          <a:p>
            <a:pPr algn="ctr" defTabSz="814388" eaLnBrk="0" hangingPunct="0">
              <a:lnSpc>
                <a:spcPct val="90000"/>
              </a:lnSpc>
            </a:pPr>
            <a:r>
              <a:rPr lang="en-US" sz="1400"/>
              <a:t>time</a:t>
            </a:r>
          </a:p>
        </p:txBody>
      </p:sp>
      <p:sp>
        <p:nvSpPr>
          <p:cNvPr id="64527" name="Text Box 42"/>
          <p:cNvSpPr txBox="1">
            <a:spLocks noChangeArrowheads="1"/>
          </p:cNvSpPr>
          <p:nvPr/>
        </p:nvSpPr>
        <p:spPr bwMode="auto">
          <a:xfrm>
            <a:off x="4289425" y="3733800"/>
            <a:ext cx="18240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500" dirty="0"/>
              <a:t>CPAAnalysisPeriod</a:t>
            </a:r>
          </a:p>
        </p:txBody>
      </p:sp>
      <p:sp>
        <p:nvSpPr>
          <p:cNvPr id="64528" name="Text Box 43"/>
          <p:cNvSpPr txBox="1">
            <a:spLocks noChangeArrowheads="1"/>
          </p:cNvSpPr>
          <p:nvPr/>
        </p:nvSpPr>
        <p:spPr bwMode="auto">
          <a:xfrm>
            <a:off x="457200" y="6019800"/>
            <a:ext cx="3087688" cy="29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sz="1500" dirty="0" smtClean="0"/>
              <a:t>Minimum Valid </a:t>
            </a:r>
            <a:r>
              <a:rPr lang="en-US" sz="1500" dirty="0" err="1" smtClean="0"/>
              <a:t>SpeechTime</a:t>
            </a:r>
            <a:endParaRPr lang="en-US" sz="1500" dirty="0"/>
          </a:p>
        </p:txBody>
      </p:sp>
      <p:sp>
        <p:nvSpPr>
          <p:cNvPr id="64529" name="Text Box 44"/>
          <p:cNvSpPr txBox="1">
            <a:spLocks noChangeArrowheads="1"/>
          </p:cNvSpPr>
          <p:nvPr/>
        </p:nvSpPr>
        <p:spPr bwMode="auto">
          <a:xfrm>
            <a:off x="2514600" y="5410200"/>
            <a:ext cx="23764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sz="1500" dirty="0"/>
              <a:t>CPAMinSilencePeriod</a:t>
            </a:r>
          </a:p>
        </p:txBody>
      </p:sp>
      <p:sp>
        <p:nvSpPr>
          <p:cNvPr id="64530" name="Line 45"/>
          <p:cNvSpPr>
            <a:spLocks noChangeShapeType="1"/>
          </p:cNvSpPr>
          <p:nvPr/>
        </p:nvSpPr>
        <p:spPr bwMode="auto">
          <a:xfrm flipH="1">
            <a:off x="1552575" y="3876675"/>
            <a:ext cx="27416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31" name="Text Box 47"/>
          <p:cNvSpPr txBox="1">
            <a:spLocks noChangeArrowheads="1"/>
          </p:cNvSpPr>
          <p:nvPr/>
        </p:nvSpPr>
        <p:spPr bwMode="auto">
          <a:xfrm>
            <a:off x="4289425" y="4130675"/>
            <a:ext cx="20510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500" dirty="0"/>
              <a:t>CPAMaxTimeAnalysis</a:t>
            </a:r>
          </a:p>
        </p:txBody>
      </p:sp>
      <p:sp>
        <p:nvSpPr>
          <p:cNvPr id="64532" name="Line 48"/>
          <p:cNvSpPr>
            <a:spLocks noChangeShapeType="1"/>
          </p:cNvSpPr>
          <p:nvPr/>
        </p:nvSpPr>
        <p:spPr bwMode="auto">
          <a:xfrm flipH="1">
            <a:off x="1143000" y="4267200"/>
            <a:ext cx="3124200" cy="4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33" name="Line 50"/>
          <p:cNvSpPr>
            <a:spLocks noChangeShapeType="1"/>
          </p:cNvSpPr>
          <p:nvPr/>
        </p:nvSpPr>
        <p:spPr bwMode="auto">
          <a:xfrm>
            <a:off x="7496175" y="3505200"/>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4" name="Line 51"/>
          <p:cNvSpPr>
            <a:spLocks noChangeShapeType="1"/>
          </p:cNvSpPr>
          <p:nvPr/>
        </p:nvSpPr>
        <p:spPr bwMode="auto">
          <a:xfrm flipH="1">
            <a:off x="1714500" y="4627563"/>
            <a:ext cx="46038" cy="1316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35" name="Line 52"/>
          <p:cNvSpPr>
            <a:spLocks noChangeShapeType="1"/>
          </p:cNvSpPr>
          <p:nvPr/>
        </p:nvSpPr>
        <p:spPr bwMode="auto">
          <a:xfrm>
            <a:off x="3609975" y="4624388"/>
            <a:ext cx="47625" cy="785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36" name="Line 53"/>
          <p:cNvSpPr>
            <a:spLocks noChangeShapeType="1"/>
          </p:cNvSpPr>
          <p:nvPr/>
        </p:nvSpPr>
        <p:spPr bwMode="auto">
          <a:xfrm>
            <a:off x="1150938" y="3489325"/>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AutoShape 54"/>
          <p:cNvSpPr>
            <a:spLocks noChangeArrowheads="1"/>
          </p:cNvSpPr>
          <p:nvPr/>
        </p:nvSpPr>
        <p:spPr bwMode="auto">
          <a:xfrm>
            <a:off x="6324600" y="5257800"/>
            <a:ext cx="2590800" cy="884238"/>
          </a:xfrm>
          <a:prstGeom prst="roundRect">
            <a:avLst>
              <a:gd name="adj" fmla="val 16667"/>
            </a:avLst>
          </a:prstGeom>
          <a:solidFill>
            <a:schemeClr val="accent2">
              <a:lumMod val="20000"/>
              <a:lumOff val="80000"/>
            </a:schemeClr>
          </a:solidFill>
          <a:ln w="28575">
            <a:solidFill>
              <a:schemeClr val="tx1"/>
            </a:solidFill>
            <a:round/>
            <a:headEnd/>
            <a:tailEnd/>
          </a:ln>
        </p:spPr>
        <p:txBody>
          <a:bodyPr wrap="none" lIns="82124" tIns="41061" rIns="82124" bIns="41061" anchor="ctr"/>
          <a:lstStyle/>
          <a:p>
            <a:pPr algn="ctr" defTabSz="814388" eaLnBrk="0" hangingPunct="0">
              <a:lnSpc>
                <a:spcPct val="90000"/>
              </a:lnSpc>
              <a:defRPr/>
            </a:pPr>
            <a:r>
              <a:rPr lang="en-US" b="1" dirty="0"/>
              <a:t>Live Voice Declared</a:t>
            </a:r>
          </a:p>
          <a:p>
            <a:pPr algn="ctr" defTabSz="814388" eaLnBrk="0" hangingPunct="0">
              <a:lnSpc>
                <a:spcPct val="90000"/>
              </a:lnSpc>
              <a:defRPr/>
            </a:pPr>
            <a:r>
              <a:rPr lang="en-US" b="1" dirty="0"/>
              <a:t>&amp;</a:t>
            </a:r>
          </a:p>
          <a:p>
            <a:pPr algn="ctr" defTabSz="814388" eaLnBrk="0" hangingPunct="0">
              <a:lnSpc>
                <a:spcPct val="90000"/>
              </a:lnSpc>
              <a:defRPr/>
            </a:pPr>
            <a:r>
              <a:rPr lang="en-US" b="1" dirty="0"/>
              <a:t>Redirect to Agent</a:t>
            </a:r>
          </a:p>
        </p:txBody>
      </p:sp>
      <p:sp>
        <p:nvSpPr>
          <p:cNvPr id="64538" name="Line 56"/>
          <p:cNvSpPr>
            <a:spLocks noChangeShapeType="1"/>
          </p:cNvSpPr>
          <p:nvPr/>
        </p:nvSpPr>
        <p:spPr bwMode="auto">
          <a:xfrm flipH="1" flipV="1">
            <a:off x="3822700" y="4632325"/>
            <a:ext cx="2501900" cy="854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39" name="Text Box 57"/>
          <p:cNvSpPr txBox="1">
            <a:spLocks noChangeArrowheads="1"/>
          </p:cNvSpPr>
          <p:nvPr/>
        </p:nvSpPr>
        <p:spPr bwMode="auto">
          <a:xfrm>
            <a:off x="1981200" y="1981200"/>
            <a:ext cx="961029" cy="33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800" b="1" dirty="0">
                <a:solidFill>
                  <a:srgbClr val="A76BCE"/>
                </a:solidFill>
              </a:rPr>
              <a:t>“Hello”</a:t>
            </a:r>
          </a:p>
        </p:txBody>
      </p:sp>
      <p:sp>
        <p:nvSpPr>
          <p:cNvPr id="64540" name="Line 58"/>
          <p:cNvSpPr>
            <a:spLocks noChangeShapeType="1"/>
          </p:cNvSpPr>
          <p:nvPr/>
        </p:nvSpPr>
        <p:spPr bwMode="auto">
          <a:xfrm flipV="1">
            <a:off x="1563688" y="2362200"/>
            <a:ext cx="0" cy="11430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41" name="Line 61"/>
          <p:cNvSpPr>
            <a:spLocks noChangeShapeType="1"/>
          </p:cNvSpPr>
          <p:nvPr/>
        </p:nvSpPr>
        <p:spPr bwMode="auto">
          <a:xfrm flipV="1">
            <a:off x="3416300" y="2370138"/>
            <a:ext cx="0" cy="11430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542" name="Line 62"/>
          <p:cNvSpPr>
            <a:spLocks noChangeShapeType="1"/>
          </p:cNvSpPr>
          <p:nvPr/>
        </p:nvSpPr>
        <p:spPr bwMode="auto">
          <a:xfrm flipH="1" flipV="1">
            <a:off x="1539875" y="2362200"/>
            <a:ext cx="1901825"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cxnSp>
        <p:nvCxnSpPr>
          <p:cNvPr id="64543" name="Elbow Connector 67"/>
          <p:cNvCxnSpPr>
            <a:cxnSpLocks noChangeShapeType="1"/>
          </p:cNvCxnSpPr>
          <p:nvPr/>
        </p:nvCxnSpPr>
        <p:spPr bwMode="auto">
          <a:xfrm>
            <a:off x="6019800" y="3886200"/>
            <a:ext cx="457200" cy="1588"/>
          </a:xfrm>
          <a:prstGeom prst="bentConnector3">
            <a:avLst>
              <a:gd name="adj1" fmla="val 50000"/>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544" name="Elbow Connector 69"/>
          <p:cNvCxnSpPr>
            <a:cxnSpLocks noChangeShapeType="1"/>
          </p:cNvCxnSpPr>
          <p:nvPr/>
        </p:nvCxnSpPr>
        <p:spPr bwMode="auto">
          <a:xfrm>
            <a:off x="6248400" y="4267200"/>
            <a:ext cx="1219200" cy="1588"/>
          </a:xfrm>
          <a:prstGeom prst="bentConnector3">
            <a:avLst>
              <a:gd name="adj1" fmla="val 50000"/>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998538" y="304800"/>
            <a:ext cx="8145462" cy="838200"/>
          </a:xfrm>
        </p:spPr>
        <p:txBody>
          <a:bodyPr/>
          <a:lstStyle/>
          <a:p>
            <a:pPr eaLnBrk="1" hangingPunct="1"/>
            <a:r>
              <a:rPr lang="en-US" smtClean="0"/>
              <a:t>CPA – Answering Machine Example</a:t>
            </a:r>
          </a:p>
        </p:txBody>
      </p:sp>
      <p:sp>
        <p:nvSpPr>
          <p:cNvPr id="65539" name="Line 3"/>
          <p:cNvSpPr>
            <a:spLocks noChangeShapeType="1"/>
          </p:cNvSpPr>
          <p:nvPr/>
        </p:nvSpPr>
        <p:spPr bwMode="auto">
          <a:xfrm>
            <a:off x="684213" y="2078038"/>
            <a:ext cx="7937" cy="1690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0" name="Line 4"/>
          <p:cNvSpPr>
            <a:spLocks noChangeShapeType="1"/>
          </p:cNvSpPr>
          <p:nvPr/>
        </p:nvSpPr>
        <p:spPr bwMode="auto">
          <a:xfrm>
            <a:off x="692150" y="3779838"/>
            <a:ext cx="76898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1" name="Line 6"/>
          <p:cNvSpPr>
            <a:spLocks noChangeShapeType="1"/>
          </p:cNvSpPr>
          <p:nvPr/>
        </p:nvSpPr>
        <p:spPr bwMode="auto">
          <a:xfrm>
            <a:off x="1511300" y="3771900"/>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Line 8"/>
          <p:cNvSpPr>
            <a:spLocks noChangeShapeType="1"/>
          </p:cNvSpPr>
          <p:nvPr/>
        </p:nvSpPr>
        <p:spPr bwMode="auto">
          <a:xfrm>
            <a:off x="4114800" y="3771900"/>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9"/>
          <p:cNvSpPr>
            <a:spLocks noChangeShapeType="1"/>
          </p:cNvSpPr>
          <p:nvPr/>
        </p:nvSpPr>
        <p:spPr bwMode="auto">
          <a:xfrm>
            <a:off x="1103313" y="3771900"/>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Line 10"/>
          <p:cNvSpPr>
            <a:spLocks noChangeShapeType="1"/>
          </p:cNvSpPr>
          <p:nvPr/>
        </p:nvSpPr>
        <p:spPr bwMode="auto">
          <a:xfrm>
            <a:off x="1103313" y="4900613"/>
            <a:ext cx="407987" cy="1587"/>
          </a:xfrm>
          <a:prstGeom prst="line">
            <a:avLst/>
          </a:prstGeom>
          <a:noFill/>
          <a:ln w="190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5545" name="Line 14"/>
          <p:cNvSpPr>
            <a:spLocks noChangeShapeType="1"/>
          </p:cNvSpPr>
          <p:nvPr/>
        </p:nvSpPr>
        <p:spPr bwMode="auto">
          <a:xfrm flipV="1">
            <a:off x="1511300" y="2590800"/>
            <a:ext cx="12700" cy="11811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Rectangle 17"/>
          <p:cNvSpPr>
            <a:spLocks noChangeArrowheads="1"/>
          </p:cNvSpPr>
          <p:nvPr/>
        </p:nvSpPr>
        <p:spPr bwMode="auto">
          <a:xfrm>
            <a:off x="381000" y="1722438"/>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nchor="ctr"/>
          <a:lstStyle/>
          <a:p>
            <a:pPr algn="ctr" defTabSz="814388" eaLnBrk="0" hangingPunct="0">
              <a:lnSpc>
                <a:spcPct val="90000"/>
              </a:lnSpc>
            </a:pPr>
            <a:r>
              <a:rPr lang="en-US" sz="1400"/>
              <a:t>voice</a:t>
            </a:r>
          </a:p>
          <a:p>
            <a:pPr algn="ctr" defTabSz="814388" eaLnBrk="0" hangingPunct="0">
              <a:lnSpc>
                <a:spcPct val="90000"/>
              </a:lnSpc>
            </a:pPr>
            <a:r>
              <a:rPr lang="en-US" sz="1400"/>
              <a:t>energy</a:t>
            </a:r>
          </a:p>
        </p:txBody>
      </p:sp>
      <p:sp>
        <p:nvSpPr>
          <p:cNvPr id="65547" name="Rectangle 18"/>
          <p:cNvSpPr>
            <a:spLocks noChangeArrowheads="1"/>
          </p:cNvSpPr>
          <p:nvPr/>
        </p:nvSpPr>
        <p:spPr bwMode="auto">
          <a:xfrm>
            <a:off x="8305800" y="3665538"/>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nchor="ctr"/>
          <a:lstStyle/>
          <a:p>
            <a:pPr algn="ctr" defTabSz="814388" eaLnBrk="0" hangingPunct="0">
              <a:lnSpc>
                <a:spcPct val="90000"/>
              </a:lnSpc>
            </a:pPr>
            <a:r>
              <a:rPr lang="en-US" sz="1400"/>
              <a:t>time</a:t>
            </a:r>
          </a:p>
        </p:txBody>
      </p:sp>
      <p:sp>
        <p:nvSpPr>
          <p:cNvPr id="65548" name="Text Box 19"/>
          <p:cNvSpPr txBox="1">
            <a:spLocks noChangeArrowheads="1"/>
          </p:cNvSpPr>
          <p:nvPr/>
        </p:nvSpPr>
        <p:spPr bwMode="auto">
          <a:xfrm>
            <a:off x="1828800" y="4038600"/>
            <a:ext cx="18764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500" dirty="0"/>
              <a:t>CPAAnalysisPeriod</a:t>
            </a:r>
          </a:p>
        </p:txBody>
      </p:sp>
      <p:sp>
        <p:nvSpPr>
          <p:cNvPr id="65549" name="Text Box 20"/>
          <p:cNvSpPr txBox="1">
            <a:spLocks noChangeArrowheads="1"/>
          </p:cNvSpPr>
          <p:nvPr/>
        </p:nvSpPr>
        <p:spPr bwMode="auto">
          <a:xfrm>
            <a:off x="798513" y="5416550"/>
            <a:ext cx="30114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sz="1500"/>
              <a:t>CPAMinimumValidSpeechTime</a:t>
            </a:r>
          </a:p>
        </p:txBody>
      </p:sp>
      <p:sp>
        <p:nvSpPr>
          <p:cNvPr id="65550" name="Line 22"/>
          <p:cNvSpPr>
            <a:spLocks noChangeShapeType="1"/>
          </p:cNvSpPr>
          <p:nvPr/>
        </p:nvSpPr>
        <p:spPr bwMode="auto">
          <a:xfrm flipH="1">
            <a:off x="1095375" y="4151313"/>
            <a:ext cx="776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51" name="Text Box 24"/>
          <p:cNvSpPr txBox="1">
            <a:spLocks noChangeArrowheads="1"/>
          </p:cNvSpPr>
          <p:nvPr/>
        </p:nvSpPr>
        <p:spPr bwMode="auto">
          <a:xfrm>
            <a:off x="1968500" y="4405313"/>
            <a:ext cx="20510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500" dirty="0"/>
              <a:t>CPAMaxTimeAnalysis</a:t>
            </a:r>
          </a:p>
        </p:txBody>
      </p:sp>
      <p:sp>
        <p:nvSpPr>
          <p:cNvPr id="65552" name="Line 25"/>
          <p:cNvSpPr>
            <a:spLocks noChangeShapeType="1"/>
          </p:cNvSpPr>
          <p:nvPr/>
        </p:nvSpPr>
        <p:spPr bwMode="auto">
          <a:xfrm flipH="1">
            <a:off x="685800" y="4541838"/>
            <a:ext cx="1279525" cy="47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53" name="Line 27"/>
          <p:cNvSpPr>
            <a:spLocks noChangeShapeType="1"/>
          </p:cNvSpPr>
          <p:nvPr/>
        </p:nvSpPr>
        <p:spPr bwMode="auto">
          <a:xfrm>
            <a:off x="4800600" y="3779838"/>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28"/>
          <p:cNvSpPr>
            <a:spLocks noChangeShapeType="1"/>
          </p:cNvSpPr>
          <p:nvPr/>
        </p:nvSpPr>
        <p:spPr bwMode="auto">
          <a:xfrm>
            <a:off x="1303338" y="49022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55" name="Line 30"/>
          <p:cNvSpPr>
            <a:spLocks noChangeShapeType="1"/>
          </p:cNvSpPr>
          <p:nvPr/>
        </p:nvSpPr>
        <p:spPr bwMode="auto">
          <a:xfrm>
            <a:off x="693738" y="3763963"/>
            <a:ext cx="0"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Text Box 31"/>
          <p:cNvSpPr txBox="1">
            <a:spLocks noChangeArrowheads="1"/>
          </p:cNvSpPr>
          <p:nvPr/>
        </p:nvSpPr>
        <p:spPr bwMode="auto">
          <a:xfrm>
            <a:off x="5072063" y="4008438"/>
            <a:ext cx="24749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500" dirty="0"/>
              <a:t>CPAMaxTermToneAnalysis</a:t>
            </a:r>
          </a:p>
        </p:txBody>
      </p:sp>
      <p:sp>
        <p:nvSpPr>
          <p:cNvPr id="65557" name="Line 32"/>
          <p:cNvSpPr>
            <a:spLocks noChangeShapeType="1"/>
          </p:cNvSpPr>
          <p:nvPr/>
        </p:nvSpPr>
        <p:spPr bwMode="auto">
          <a:xfrm flipH="1">
            <a:off x="4114800" y="4151313"/>
            <a:ext cx="9604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58" name="Line 34"/>
          <p:cNvSpPr>
            <a:spLocks noChangeShapeType="1"/>
          </p:cNvSpPr>
          <p:nvPr/>
        </p:nvSpPr>
        <p:spPr bwMode="auto">
          <a:xfrm>
            <a:off x="8058150" y="3779838"/>
            <a:ext cx="3175" cy="1143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AutoShape 36"/>
          <p:cNvSpPr>
            <a:spLocks noChangeArrowheads="1"/>
          </p:cNvSpPr>
          <p:nvPr/>
        </p:nvSpPr>
        <p:spPr bwMode="auto">
          <a:xfrm>
            <a:off x="4953000" y="1798638"/>
            <a:ext cx="3581400" cy="457200"/>
          </a:xfrm>
          <a:prstGeom prst="roundRect">
            <a:avLst>
              <a:gd name="adj" fmla="val 16667"/>
            </a:avLst>
          </a:prstGeom>
          <a:solidFill>
            <a:schemeClr val="accent2">
              <a:lumMod val="20000"/>
              <a:lumOff val="80000"/>
            </a:schemeClr>
          </a:solidFill>
          <a:ln w="28575">
            <a:solidFill>
              <a:schemeClr val="tx1"/>
            </a:solidFill>
            <a:round/>
            <a:headEnd/>
            <a:tailEnd/>
          </a:ln>
        </p:spPr>
        <p:txBody>
          <a:bodyPr wrap="none" lIns="82124" tIns="41061" rIns="82124" bIns="41061" anchor="ctr"/>
          <a:lstStyle/>
          <a:p>
            <a:pPr algn="ctr" defTabSz="814388" eaLnBrk="0" hangingPunct="0">
              <a:lnSpc>
                <a:spcPct val="90000"/>
              </a:lnSpc>
              <a:defRPr/>
            </a:pPr>
            <a:r>
              <a:rPr lang="en-US" b="1" dirty="0"/>
              <a:t>Answering Machine Declared</a:t>
            </a:r>
          </a:p>
        </p:txBody>
      </p:sp>
      <p:sp>
        <p:nvSpPr>
          <p:cNvPr id="65560" name="Rectangle 37"/>
          <p:cNvSpPr>
            <a:spLocks noChangeArrowheads="1"/>
          </p:cNvSpPr>
          <p:nvPr/>
        </p:nvSpPr>
        <p:spPr bwMode="auto">
          <a:xfrm flipV="1">
            <a:off x="5410200" y="2560638"/>
            <a:ext cx="228600" cy="1219200"/>
          </a:xfrm>
          <a:prstGeom prst="rect">
            <a:avLst/>
          </a:prstGeom>
          <a:solidFill>
            <a:schemeClr val="bg2">
              <a:lumMod val="75000"/>
            </a:schemeClr>
          </a:solidFill>
          <a:ln w="19050">
            <a:solidFill>
              <a:schemeClr val="tx1"/>
            </a:solidFill>
            <a:miter lim="800000"/>
            <a:headEnd/>
            <a:tailEnd/>
          </a:ln>
        </p:spPr>
        <p:txBody>
          <a:bodyPr rot="10800000" wrap="none" lIns="82124" tIns="41061" rIns="82124" bIns="41061" anchor="ctr"/>
          <a:lstStyle/>
          <a:p>
            <a:pPr algn="ctr" defTabSz="814388" eaLnBrk="0" hangingPunct="0">
              <a:lnSpc>
                <a:spcPct val="90000"/>
              </a:lnSpc>
            </a:pPr>
            <a:r>
              <a:rPr lang="en-US" sz="1600"/>
              <a:t>B</a:t>
            </a:r>
          </a:p>
          <a:p>
            <a:pPr algn="ctr" defTabSz="814388" eaLnBrk="0" hangingPunct="0">
              <a:lnSpc>
                <a:spcPct val="90000"/>
              </a:lnSpc>
            </a:pPr>
            <a:r>
              <a:rPr lang="en-US" sz="1600"/>
              <a:t>E</a:t>
            </a:r>
          </a:p>
          <a:p>
            <a:pPr algn="ctr" defTabSz="814388" eaLnBrk="0" hangingPunct="0">
              <a:lnSpc>
                <a:spcPct val="90000"/>
              </a:lnSpc>
            </a:pPr>
            <a:r>
              <a:rPr lang="en-US" sz="1600"/>
              <a:t>E</a:t>
            </a:r>
          </a:p>
          <a:p>
            <a:pPr algn="ctr" defTabSz="814388" eaLnBrk="0" hangingPunct="0">
              <a:lnSpc>
                <a:spcPct val="90000"/>
              </a:lnSpc>
            </a:pPr>
            <a:r>
              <a:rPr lang="en-US" sz="1600"/>
              <a:t>P</a:t>
            </a:r>
          </a:p>
        </p:txBody>
      </p:sp>
      <p:sp>
        <p:nvSpPr>
          <p:cNvPr id="65561" name="Text Box 38"/>
          <p:cNvSpPr txBox="1">
            <a:spLocks noChangeArrowheads="1"/>
          </p:cNvSpPr>
          <p:nvPr/>
        </p:nvSpPr>
        <p:spPr bwMode="auto">
          <a:xfrm>
            <a:off x="1600200" y="1981200"/>
            <a:ext cx="2606224" cy="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eaLnBrk="0" hangingPunct="0">
              <a:defRPr sz="2400">
                <a:solidFill>
                  <a:schemeClr val="tx1"/>
                </a:solidFill>
                <a:latin typeface="Arial" charset="0"/>
                <a:cs typeface="Arial" charset="0"/>
              </a:defRPr>
            </a:lvl1pPr>
            <a:lvl2pPr marL="37931725" indent="-37474525" defTabSz="814388"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sz="1600" b="1" dirty="0">
                <a:solidFill>
                  <a:srgbClr val="A76BCE"/>
                </a:solidFill>
              </a:rPr>
              <a:t>“Hello.  Please leave a </a:t>
            </a:r>
          </a:p>
          <a:p>
            <a:pPr>
              <a:lnSpc>
                <a:spcPct val="90000"/>
              </a:lnSpc>
            </a:pPr>
            <a:r>
              <a:rPr lang="en-US" sz="1600" b="1" dirty="0">
                <a:solidFill>
                  <a:srgbClr val="A76BCE"/>
                </a:solidFill>
              </a:rPr>
              <a:t>message after the beep.”</a:t>
            </a:r>
          </a:p>
        </p:txBody>
      </p:sp>
      <p:sp>
        <p:nvSpPr>
          <p:cNvPr id="23578" name="AutoShape 40"/>
          <p:cNvSpPr>
            <a:spLocks noChangeArrowheads="1"/>
          </p:cNvSpPr>
          <p:nvPr/>
        </p:nvSpPr>
        <p:spPr bwMode="auto">
          <a:xfrm>
            <a:off x="6080125" y="2720975"/>
            <a:ext cx="2895600" cy="457200"/>
          </a:xfrm>
          <a:prstGeom prst="roundRect">
            <a:avLst>
              <a:gd name="adj" fmla="val 16667"/>
            </a:avLst>
          </a:prstGeom>
          <a:solidFill>
            <a:schemeClr val="accent2">
              <a:lumMod val="40000"/>
              <a:lumOff val="60000"/>
            </a:schemeClr>
          </a:solidFill>
          <a:ln w="28575">
            <a:solidFill>
              <a:schemeClr val="tx1"/>
            </a:solidFill>
            <a:round/>
            <a:headEnd/>
            <a:tailEnd/>
          </a:ln>
        </p:spPr>
        <p:txBody>
          <a:bodyPr wrap="none" lIns="82124" tIns="41061" rIns="82124" bIns="41061" anchor="ctr"/>
          <a:lstStyle/>
          <a:p>
            <a:pPr algn="ctr" defTabSz="814388" eaLnBrk="0" hangingPunct="0">
              <a:lnSpc>
                <a:spcPct val="90000"/>
              </a:lnSpc>
              <a:defRPr/>
            </a:pPr>
            <a:r>
              <a:rPr lang="en-US" b="1" dirty="0"/>
              <a:t>Redirect to Route Point</a:t>
            </a:r>
          </a:p>
        </p:txBody>
      </p:sp>
      <p:sp>
        <p:nvSpPr>
          <p:cNvPr id="65563" name="Line 44"/>
          <p:cNvSpPr>
            <a:spLocks noChangeShapeType="1"/>
          </p:cNvSpPr>
          <p:nvPr/>
        </p:nvSpPr>
        <p:spPr bwMode="auto">
          <a:xfrm flipH="1">
            <a:off x="4130675" y="2232025"/>
            <a:ext cx="838200" cy="1524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64" name="Line 45"/>
          <p:cNvSpPr>
            <a:spLocks noChangeShapeType="1"/>
          </p:cNvSpPr>
          <p:nvPr/>
        </p:nvSpPr>
        <p:spPr bwMode="auto">
          <a:xfrm flipH="1">
            <a:off x="5654675" y="3140075"/>
            <a:ext cx="449263" cy="6254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65" name="Line 46"/>
          <p:cNvSpPr>
            <a:spLocks noChangeShapeType="1"/>
          </p:cNvSpPr>
          <p:nvPr/>
        </p:nvSpPr>
        <p:spPr bwMode="auto">
          <a:xfrm flipV="1">
            <a:off x="1098550" y="2643188"/>
            <a:ext cx="0" cy="11430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66" name="Line 47"/>
          <p:cNvSpPr>
            <a:spLocks noChangeShapeType="1"/>
          </p:cNvSpPr>
          <p:nvPr/>
        </p:nvSpPr>
        <p:spPr bwMode="auto">
          <a:xfrm flipV="1">
            <a:off x="4495800" y="2643188"/>
            <a:ext cx="0" cy="114300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567" name="Line 48"/>
          <p:cNvSpPr>
            <a:spLocks noChangeShapeType="1"/>
          </p:cNvSpPr>
          <p:nvPr/>
        </p:nvSpPr>
        <p:spPr bwMode="auto">
          <a:xfrm flipH="1" flipV="1">
            <a:off x="1071563" y="2627313"/>
            <a:ext cx="3446462"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cxnSp>
        <p:nvCxnSpPr>
          <p:cNvPr id="65568" name="Elbow Connector 35"/>
          <p:cNvCxnSpPr>
            <a:cxnSpLocks noChangeShapeType="1"/>
          </p:cNvCxnSpPr>
          <p:nvPr/>
        </p:nvCxnSpPr>
        <p:spPr bwMode="auto">
          <a:xfrm>
            <a:off x="7467600" y="4114800"/>
            <a:ext cx="609600" cy="1588"/>
          </a:xfrm>
          <a:prstGeom prst="bentConnector3">
            <a:avLst>
              <a:gd name="adj1" fmla="val 50000"/>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69" name="Elbow Connector 40"/>
          <p:cNvCxnSpPr>
            <a:cxnSpLocks noChangeShapeType="1"/>
          </p:cNvCxnSpPr>
          <p:nvPr/>
        </p:nvCxnSpPr>
        <p:spPr bwMode="auto">
          <a:xfrm>
            <a:off x="3962400" y="4572000"/>
            <a:ext cx="838200" cy="1588"/>
          </a:xfrm>
          <a:prstGeom prst="bentConnector3">
            <a:avLst>
              <a:gd name="adj1" fmla="val 50000"/>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70" name="Elbow Connector 42"/>
          <p:cNvCxnSpPr>
            <a:cxnSpLocks noChangeShapeType="1"/>
          </p:cNvCxnSpPr>
          <p:nvPr/>
        </p:nvCxnSpPr>
        <p:spPr bwMode="auto">
          <a:xfrm>
            <a:off x="3581400" y="4191000"/>
            <a:ext cx="533400" cy="1588"/>
          </a:xfrm>
          <a:prstGeom prst="bentConnector3">
            <a:avLst>
              <a:gd name="adj1" fmla="val 50000"/>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Voice Example – “Hello”</a:t>
            </a:r>
            <a:endParaRPr lang="en-US" dirty="0"/>
          </a:p>
        </p:txBody>
      </p:sp>
      <p:pic>
        <p:nvPicPr>
          <p:cNvPr id="3" name="Picture 2" descr="Hello.bmp"/>
          <p:cNvPicPr>
            <a:picLocks noChangeAspect="1"/>
          </p:cNvPicPr>
          <p:nvPr/>
        </p:nvPicPr>
        <p:blipFill>
          <a:blip r:embed="rId5"/>
          <a:stretch>
            <a:fillRect/>
          </a:stretch>
        </p:blipFill>
        <p:spPr>
          <a:xfrm>
            <a:off x="895350" y="1701800"/>
            <a:ext cx="7067550" cy="4123592"/>
          </a:xfrm>
          <a:prstGeom prst="rect">
            <a:avLst/>
          </a:prstGeom>
        </p:spPr>
      </p:pic>
      <p:cxnSp>
        <p:nvCxnSpPr>
          <p:cNvPr id="5" name="Straight Connector 4"/>
          <p:cNvCxnSpPr/>
          <p:nvPr/>
        </p:nvCxnSpPr>
        <p:spPr>
          <a:xfrm rot="16200000" flipH="1">
            <a:off x="-20096" y="3753108"/>
            <a:ext cx="2680215" cy="4"/>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87459" y="2355850"/>
            <a:ext cx="1644649" cy="369332"/>
          </a:xfrm>
          <a:prstGeom prst="rect">
            <a:avLst/>
          </a:prstGeom>
          <a:noFill/>
        </p:spPr>
        <p:txBody>
          <a:bodyPr wrap="square" rtlCol="0">
            <a:spAutoFit/>
          </a:bodyPr>
          <a:lstStyle/>
          <a:p>
            <a:r>
              <a:rPr lang="en-US" dirty="0" smtClean="0"/>
              <a:t>Voice Energy</a:t>
            </a:r>
            <a:endParaRPr lang="en-US" dirty="0"/>
          </a:p>
        </p:txBody>
      </p:sp>
      <p:cxnSp>
        <p:nvCxnSpPr>
          <p:cNvPr id="7" name="Straight Connector 6"/>
          <p:cNvCxnSpPr/>
          <p:nvPr/>
        </p:nvCxnSpPr>
        <p:spPr>
          <a:xfrm rot="5400000">
            <a:off x="1110992" y="4387312"/>
            <a:ext cx="1410221" cy="1588"/>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95350" y="5010150"/>
            <a:ext cx="3244850" cy="369332"/>
          </a:xfrm>
          <a:prstGeom prst="rect">
            <a:avLst/>
          </a:prstGeom>
          <a:noFill/>
        </p:spPr>
        <p:txBody>
          <a:bodyPr wrap="square" rtlCol="0">
            <a:spAutoFit/>
          </a:bodyPr>
          <a:lstStyle/>
          <a:p>
            <a:r>
              <a:rPr lang="en-US" dirty="0" smtClean="0"/>
              <a:t>Minimum Valid Speech Period</a:t>
            </a:r>
          </a:p>
        </p:txBody>
      </p:sp>
      <p:cxnSp>
        <p:nvCxnSpPr>
          <p:cNvPr id="9" name="Straight Connector 8"/>
          <p:cNvCxnSpPr/>
          <p:nvPr/>
        </p:nvCxnSpPr>
        <p:spPr>
          <a:xfrm rot="16200000" flipH="1">
            <a:off x="2778125" y="3096414"/>
            <a:ext cx="1174744" cy="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16897" y="5010150"/>
            <a:ext cx="343687" cy="635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976322" y="5003800"/>
            <a:ext cx="343687"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365500" y="2694506"/>
            <a:ext cx="666750"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569076" y="2694506"/>
            <a:ext cx="9231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49702" y="2508252"/>
            <a:ext cx="2762249" cy="646331"/>
          </a:xfrm>
          <a:prstGeom prst="rect">
            <a:avLst/>
          </a:prstGeom>
          <a:noFill/>
        </p:spPr>
        <p:txBody>
          <a:bodyPr wrap="square" rtlCol="0">
            <a:spAutoFit/>
          </a:bodyPr>
          <a:lstStyle/>
          <a:p>
            <a:pPr algn="ctr"/>
            <a:r>
              <a:rPr lang="en-US" dirty="0" smtClean="0"/>
              <a:t>Minimum Silence Period</a:t>
            </a:r>
          </a:p>
          <a:p>
            <a:pPr algn="ctr"/>
            <a:r>
              <a:rPr lang="en-US" dirty="0" smtClean="0"/>
              <a:t>(750 ms)</a:t>
            </a:r>
          </a:p>
        </p:txBody>
      </p:sp>
      <p:cxnSp>
        <p:nvCxnSpPr>
          <p:cNvPr id="15" name="Straight Connector 14"/>
          <p:cNvCxnSpPr/>
          <p:nvPr/>
        </p:nvCxnSpPr>
        <p:spPr>
          <a:xfrm rot="5400000">
            <a:off x="6888689" y="3061571"/>
            <a:ext cx="12412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65500" y="3962400"/>
            <a:ext cx="4126709" cy="923330"/>
          </a:xfrm>
          <a:prstGeom prst="rect">
            <a:avLst/>
          </a:prstGeom>
          <a:noFill/>
        </p:spPr>
        <p:txBody>
          <a:bodyPr wrap="square" rtlCol="0">
            <a:spAutoFit/>
          </a:bodyPr>
          <a:lstStyle/>
          <a:p>
            <a:r>
              <a:rPr lang="en-US" dirty="0" smtClean="0"/>
              <a:t>No additional voice energy detected after start of silence period. Call is designated as “Voice”</a:t>
            </a:r>
            <a:endParaRPr lang="en-US" dirty="0"/>
          </a:p>
        </p:txBody>
      </p:sp>
      <p:pic>
        <p:nvPicPr>
          <p:cNvPr id="40" name="Hello.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05788" y="3289300"/>
            <a:ext cx="530226" cy="530226"/>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00" fill="hold"/>
                                        <p:tgtEl>
                                          <p:spTgt spid="40"/>
                                        </p:tgtEl>
                                      </p:cBhvr>
                                    </p:cmd>
                                  </p:childTnLst>
                                </p:cTn>
                              </p:par>
                            </p:childTnLst>
                          </p:cTn>
                        </p:par>
                      </p:childTnLst>
                    </p:cTn>
                  </p:par>
                </p:childTnLst>
              </p:cTn>
              <p:nextCondLst>
                <p:cond evt="onClick" delay="0">
                  <p:tgtEl>
                    <p:spTgt spid="40"/>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170950"/>
            <a:ext cx="8588861" cy="1010149"/>
          </a:xfrm>
        </p:spPr>
        <p:txBody>
          <a:bodyPr>
            <a:normAutofit/>
          </a:bodyPr>
          <a:lstStyle/>
          <a:p>
            <a:r>
              <a:rPr lang="en-US" dirty="0" smtClean="0"/>
              <a:t>Answering Machine Example – “Hi you’ve reached the Hasson residence…”</a:t>
            </a:r>
            <a:endParaRPr lang="en-US" dirty="0"/>
          </a:p>
        </p:txBody>
      </p:sp>
      <p:pic>
        <p:nvPicPr>
          <p:cNvPr id="4" name="Picture 3" descr="AnsweringMachine.bmp"/>
          <p:cNvPicPr>
            <a:picLocks noChangeAspect="1"/>
          </p:cNvPicPr>
          <p:nvPr/>
        </p:nvPicPr>
        <p:blipFill>
          <a:blip r:embed="rId5"/>
          <a:stretch>
            <a:fillRect/>
          </a:stretch>
        </p:blipFill>
        <p:spPr>
          <a:xfrm>
            <a:off x="790575" y="1676400"/>
            <a:ext cx="7423150" cy="4331069"/>
          </a:xfrm>
          <a:prstGeom prst="rect">
            <a:avLst/>
          </a:prstGeom>
        </p:spPr>
      </p:pic>
      <p:cxnSp>
        <p:nvCxnSpPr>
          <p:cNvPr id="6" name="Straight Connector 5"/>
          <p:cNvCxnSpPr/>
          <p:nvPr/>
        </p:nvCxnSpPr>
        <p:spPr>
          <a:xfrm rot="16200000" flipH="1">
            <a:off x="3371595" y="3753108"/>
            <a:ext cx="2680215" cy="4"/>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67054" y="4108450"/>
            <a:ext cx="1644649" cy="369332"/>
          </a:xfrm>
          <a:prstGeom prst="rect">
            <a:avLst/>
          </a:prstGeom>
          <a:noFill/>
        </p:spPr>
        <p:txBody>
          <a:bodyPr wrap="square" rtlCol="0">
            <a:spAutoFit/>
          </a:bodyPr>
          <a:lstStyle/>
          <a:p>
            <a:r>
              <a:rPr lang="en-US" dirty="0" smtClean="0"/>
              <a:t>Voice Energy</a:t>
            </a:r>
            <a:endParaRPr lang="en-US" dirty="0"/>
          </a:p>
        </p:txBody>
      </p:sp>
      <p:cxnSp>
        <p:nvCxnSpPr>
          <p:cNvPr id="16" name="Straight Connector 15"/>
          <p:cNvCxnSpPr/>
          <p:nvPr/>
        </p:nvCxnSpPr>
        <p:spPr>
          <a:xfrm rot="5400000">
            <a:off x="4158997" y="4388105"/>
            <a:ext cx="1410221" cy="1588"/>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67000" y="5093216"/>
            <a:ext cx="3244850" cy="369332"/>
          </a:xfrm>
          <a:prstGeom prst="rect">
            <a:avLst/>
          </a:prstGeom>
          <a:noFill/>
        </p:spPr>
        <p:txBody>
          <a:bodyPr wrap="square" rtlCol="0">
            <a:spAutoFit/>
          </a:bodyPr>
          <a:lstStyle/>
          <a:p>
            <a:r>
              <a:rPr lang="en-US" dirty="0" smtClean="0"/>
              <a:t>Minimum Valid Speech Period</a:t>
            </a:r>
          </a:p>
        </p:txBody>
      </p:sp>
      <p:cxnSp>
        <p:nvCxnSpPr>
          <p:cNvPr id="20" name="Straight Connector 19"/>
          <p:cNvCxnSpPr/>
          <p:nvPr/>
        </p:nvCxnSpPr>
        <p:spPr>
          <a:xfrm rot="16200000" flipH="1">
            <a:off x="6511930" y="3660773"/>
            <a:ext cx="2495546" cy="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863313" y="4997450"/>
            <a:ext cx="343687" cy="635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368013" y="5003800"/>
            <a:ext cx="343687"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28" idx="1"/>
          </p:cNvCxnSpPr>
          <p:nvPr/>
        </p:nvCxnSpPr>
        <p:spPr>
          <a:xfrm flipV="1">
            <a:off x="4711705" y="2546350"/>
            <a:ext cx="660395" cy="635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8" idx="3"/>
          </p:cNvCxnSpPr>
          <p:nvPr/>
        </p:nvCxnSpPr>
        <p:spPr>
          <a:xfrm>
            <a:off x="7238208" y="2546350"/>
            <a:ext cx="521493"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372100" y="2361684"/>
            <a:ext cx="1866108" cy="369332"/>
          </a:xfrm>
          <a:prstGeom prst="rect">
            <a:avLst/>
          </a:prstGeom>
          <a:noFill/>
        </p:spPr>
        <p:txBody>
          <a:bodyPr wrap="square" rtlCol="0">
            <a:spAutoFit/>
          </a:bodyPr>
          <a:lstStyle/>
          <a:p>
            <a:r>
              <a:rPr lang="en-US" dirty="0" smtClean="0"/>
              <a:t>Analysis Period</a:t>
            </a:r>
          </a:p>
        </p:txBody>
      </p:sp>
      <p:sp>
        <p:nvSpPr>
          <p:cNvPr id="34" name="TextBox 33"/>
          <p:cNvSpPr txBox="1"/>
          <p:nvPr/>
        </p:nvSpPr>
        <p:spPr>
          <a:xfrm>
            <a:off x="1333500" y="2552700"/>
            <a:ext cx="2432050" cy="1200329"/>
          </a:xfrm>
          <a:prstGeom prst="rect">
            <a:avLst/>
          </a:prstGeom>
          <a:noFill/>
        </p:spPr>
        <p:txBody>
          <a:bodyPr wrap="square" rtlCol="0">
            <a:spAutoFit/>
          </a:bodyPr>
          <a:lstStyle/>
          <a:p>
            <a:r>
              <a:rPr lang="en-US" dirty="0" smtClean="0"/>
              <a:t>No gaps of 750 ms in message, call is designated as an “Answering Machine”</a:t>
            </a:r>
            <a:endParaRPr lang="en-US" dirty="0"/>
          </a:p>
        </p:txBody>
      </p:sp>
      <p:pic>
        <p:nvPicPr>
          <p:cNvPr id="35" name="AnsweringMachine.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1989" y="3396451"/>
            <a:ext cx="574674" cy="57467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00" fill="hold"/>
                                        <p:tgtEl>
                                          <p:spTgt spid="35"/>
                                        </p:tgtEl>
                                      </p:cBhvr>
                                    </p:cmd>
                                  </p:childTnLst>
                                </p:cTn>
                              </p:par>
                            </p:childTnLst>
                          </p:cTn>
                        </p:par>
                      </p:childTnLst>
                    </p:cTn>
                  </p:par>
                </p:childTnLst>
              </p:cTn>
              <p:nextCondLst>
                <p:cond evt="onClick" delay="0">
                  <p:tgtEl>
                    <p:spTgt spid="3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bldLst>
      <p:bldP spid="34" grpId="0"/>
    </p:bldLst>
  </p:timing>
</p:sld>
</file>

<file path=ppt/theme/theme1.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 CCBU Tech Partner Sumit_SESSION_template.potx</Template>
  <TotalTime>521</TotalTime>
  <Words>1118</Words>
  <Application>Microsoft Macintosh PowerPoint</Application>
  <PresentationFormat>On-screen Show (4:3)</PresentationFormat>
  <Paragraphs>174</Paragraphs>
  <Slides>16</Slides>
  <Notes>6</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Cisco Arial 4x3 template</vt:lpstr>
      <vt:lpstr>Call Progress Analysis (CPA)  Tuning / Best Practices</vt:lpstr>
      <vt:lpstr>Call Progress Analysis </vt:lpstr>
      <vt:lpstr>Answering Machine Detection (AMD) Algorithm Description</vt:lpstr>
      <vt:lpstr>CPA Settings</vt:lpstr>
      <vt:lpstr>CPA Parameter Definitions</vt:lpstr>
      <vt:lpstr>CPA – Live Voice Example</vt:lpstr>
      <vt:lpstr>CPA – Answering Machine Example</vt:lpstr>
      <vt:lpstr>Live Voice Example – “Hello”</vt:lpstr>
      <vt:lpstr>Answering Machine Example – “Hi you’ve reached the Hasson residence…”</vt:lpstr>
      <vt:lpstr>CPA Challenges – Incorrect Designation</vt:lpstr>
      <vt:lpstr>Parameter Impacts to AMD Algorithm</vt:lpstr>
      <vt:lpstr>Considerations in Tuning AMD Settings</vt:lpstr>
      <vt:lpstr>AMD Tuning Process</vt:lpstr>
      <vt:lpstr>AMD Tuning Process - Caveats</vt:lpstr>
      <vt:lpstr>CPA Recording</vt:lpstr>
      <vt:lpstr>CPA Recording – SIP Dialer</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Progress Analysis (CPA)  Tuning / Best Practices</dc:title>
  <dc:creator>Andrew Socha</dc:creator>
  <cp:lastModifiedBy>Konstantin Vaksin</cp:lastModifiedBy>
  <cp:revision>3</cp:revision>
  <dcterms:created xsi:type="dcterms:W3CDTF">2011-12-09T18:09:48Z</dcterms:created>
  <dcterms:modified xsi:type="dcterms:W3CDTF">2014-06-16T20:56:52Z</dcterms:modified>
</cp:coreProperties>
</file>